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320" r:id="rId3"/>
    <p:sldId id="324" r:id="rId4"/>
    <p:sldId id="310" r:id="rId5"/>
    <p:sldId id="321" r:id="rId6"/>
    <p:sldId id="323" r:id="rId7"/>
    <p:sldId id="325" r:id="rId8"/>
    <p:sldId id="327" r:id="rId9"/>
    <p:sldId id="333" r:id="rId10"/>
    <p:sldId id="339" r:id="rId11"/>
    <p:sldId id="326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29" r:id="rId20"/>
    <p:sldId id="332" r:id="rId21"/>
    <p:sldId id="322" r:id="rId22"/>
    <p:sldId id="328" r:id="rId23"/>
    <p:sldId id="276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2016/8/26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ch.istc.kobe-u.ac.jp/lect/ProLang/org/lisp-cell.html" TargetMode="External"/><Relationship Id="rId2" Type="http://schemas.openxmlformats.org/officeDocument/2006/relationships/hyperlink" Target="https://www.shido.info/lisp/scheme3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やっぱり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Scheme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言語を使いたかった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2016/7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ちそう）鈴木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263746" y="1751598"/>
            <a:ext cx="3669942" cy="12426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系言語の流れ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426936" y="3481234"/>
            <a:ext cx="1826704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Li</a:t>
            </a:r>
            <a:r>
              <a:rPr lang="en-US" altLang="ja-JP" sz="2800" dirty="0" smtClean="0">
                <a:solidFill>
                  <a:schemeClr val="tx1"/>
                </a:solidFill>
              </a:rPr>
              <a:t>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563888" y="2667456"/>
            <a:ext cx="2040096" cy="9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563888" y="4149080"/>
            <a:ext cx="2018000" cy="10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892136" y="4851923"/>
            <a:ext cx="2262432" cy="7660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Scheme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63888" y="4421981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機能を厳選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887" y="3083183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多機能化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2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</a:t>
            </a:r>
            <a:r>
              <a:rPr lang="ja-JP" altLang="en-US" dirty="0" smtClean="0"/>
              <a:t>式とは以下の２つ</a:t>
            </a:r>
            <a:r>
              <a:rPr lang="ja-JP" altLang="en-US" dirty="0"/>
              <a:t>に</a:t>
            </a:r>
            <a:r>
              <a:rPr lang="ja-JP" altLang="en-US" dirty="0" smtClean="0"/>
              <a:t>定義される。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・基本要素（数値やオペレータなど）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式を並べて括弧でくくったリスト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1</a:t>
            </a:r>
            <a:r>
              <a:rPr lang="ja-JP" altLang="en-US" dirty="0" smtClean="0"/>
              <a:t>は数値ひとつからなる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+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+</a:t>
            </a:r>
            <a:r>
              <a:rPr lang="ja-JP" altLang="en-US" dirty="0" smtClean="0"/>
              <a:t>ひとつからなる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(* 2 3)</a:t>
            </a:r>
            <a:r>
              <a:rPr lang="ja-JP" altLang="en-US" dirty="0" smtClean="0"/>
              <a:t>は記号</a:t>
            </a:r>
            <a:r>
              <a:rPr lang="en-US" altLang="ja-JP" dirty="0" smtClean="0"/>
              <a:t>*</a:t>
            </a:r>
            <a:r>
              <a:rPr lang="ja-JP" altLang="en-US" dirty="0" err="1" smtClean="0"/>
              <a:t>、</a:t>
            </a:r>
            <a:r>
              <a:rPr lang="ja-JP" altLang="en-US" dirty="0"/>
              <a:t>数値</a:t>
            </a:r>
            <a:r>
              <a:rPr lang="en-US" altLang="ja-JP" dirty="0" smtClean="0"/>
              <a:t>2,</a:t>
            </a:r>
            <a:r>
              <a:rPr lang="ja-JP" altLang="en-US" dirty="0" smtClean="0"/>
              <a:t>数値</a:t>
            </a:r>
            <a:r>
              <a:rPr lang="en-US" altLang="ja-JP" dirty="0" smtClean="0"/>
              <a:t>3</a:t>
            </a:r>
            <a:r>
              <a:rPr lang="ja-JP" altLang="en-US" dirty="0" smtClean="0"/>
              <a:t>からなる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086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</p:spTree>
    <p:extLst>
      <p:ext uri="{BB962C8B-B14F-4D97-AF65-F5344CB8AC3E}">
        <p14:creationId xmlns:p14="http://schemas.microsoft.com/office/powerpoint/2010/main" val="179909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式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Symbolic expression</a:t>
            </a:r>
            <a:r>
              <a:rPr kumimoji="1" lang="ja-JP" altLang="en-US" sz="3200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(define (add X Y) (+ X Y))</a:t>
            </a:r>
          </a:p>
        </p:txBody>
      </p:sp>
      <p:sp>
        <p:nvSpPr>
          <p:cNvPr id="5" name="右中かっこ 4"/>
          <p:cNvSpPr/>
          <p:nvPr/>
        </p:nvSpPr>
        <p:spPr>
          <a:xfrm rot="5400000">
            <a:off x="3620436" y="-412012"/>
            <a:ext cx="782960" cy="515261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/>
          <p:cNvSpPr/>
          <p:nvPr/>
        </p:nvSpPr>
        <p:spPr>
          <a:xfrm rot="5400000">
            <a:off x="5359524" y="1480220"/>
            <a:ext cx="729208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中かっこ 8"/>
          <p:cNvSpPr/>
          <p:nvPr/>
        </p:nvSpPr>
        <p:spPr>
          <a:xfrm rot="5400000">
            <a:off x="3286298" y="1665258"/>
            <a:ext cx="1099284" cy="1728192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9906" y="255577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53232" y="2689600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805" y="3078996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 flipV="1">
            <a:off x="1927081" y="1736812"/>
            <a:ext cx="72008" cy="97210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352087" y="335658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837151" y="1678242"/>
            <a:ext cx="386095" cy="16076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 flipV="1">
            <a:off x="4502460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819917" y="1736812"/>
            <a:ext cx="113049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152146" y="1736812"/>
            <a:ext cx="144561" cy="18813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6271166" y="1736812"/>
            <a:ext cx="450872" cy="13421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 flipV="1">
            <a:off x="5766059" y="1736812"/>
            <a:ext cx="230074" cy="246627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23246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193374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50034" y="372441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68418" y="4257419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43989" y="3123548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602159" y="2724902"/>
            <a:ext cx="97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S</a:t>
            </a:r>
            <a:r>
              <a:rPr kumimoji="1" lang="ja-JP" altLang="en-US" sz="2800" dirty="0" smtClean="0"/>
              <a:t>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</a:t>
            </a:r>
            <a:r>
              <a:rPr kumimoji="1" lang="ja-JP" altLang="en-US" dirty="0" smtClean="0"/>
              <a:t>なこと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・基本的な処理の記法は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手続き</a:t>
            </a:r>
            <a:r>
              <a:rPr lang="en-US" altLang="ja-JP" dirty="0" smtClean="0"/>
              <a:t>&gt; &lt;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1&gt; &lt;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2&gt;</a:t>
            </a:r>
            <a:r>
              <a:rPr lang="ja-JP" altLang="en-US" dirty="0" smtClean="0"/>
              <a:t>　･･･）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(+ 1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・データとしてのリストはクオートを付ける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‘(1 2 3)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例）リストの連結処理</a:t>
            </a:r>
            <a:endParaRPr lang="en-US" altLang="ja-JP" dirty="0" smtClean="0"/>
          </a:p>
          <a:p>
            <a:pPr marL="82296" indent="0">
              <a:buNone/>
            </a:pPr>
            <a:r>
              <a:rPr lang="nl-NL" altLang="ja-JP" dirty="0"/>
              <a:t>(append '(1 2 3) '(4 5 6))</a:t>
            </a:r>
            <a:endParaRPr lang="en-US" altLang="ja-JP" dirty="0"/>
          </a:p>
        </p:txBody>
      </p:sp>
      <p:sp>
        <p:nvSpPr>
          <p:cNvPr id="4" name="角丸四角形吹き出し 3"/>
          <p:cNvSpPr/>
          <p:nvPr/>
        </p:nvSpPr>
        <p:spPr>
          <a:xfrm>
            <a:off x="3995936" y="2564904"/>
            <a:ext cx="2952328" cy="720080"/>
          </a:xfrm>
          <a:prstGeom prst="wedgeRoundRectCallout">
            <a:avLst>
              <a:gd name="adj1" fmla="val -62129"/>
              <a:gd name="adj2" fmla="val -327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Scheme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演算子というものは無いのだよ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38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car</a:t>
            </a:r>
          </a:p>
          <a:p>
            <a:pPr marL="82296" indent="0">
              <a:buNone/>
            </a:pPr>
            <a:r>
              <a:rPr lang="ja-JP" altLang="en-US" dirty="0" smtClean="0"/>
              <a:t>　リストの</a:t>
            </a:r>
            <a:r>
              <a:rPr lang="ja-JP" altLang="en-US" b="1" dirty="0" smtClean="0"/>
              <a:t>先頭要素</a:t>
            </a:r>
            <a:r>
              <a:rPr lang="ja-JP" altLang="en-US" dirty="0" smtClean="0"/>
              <a:t>を返す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(car ‘(1 2 3))</a:t>
            </a:r>
          </a:p>
          <a:p>
            <a:pPr marL="82296" indent="0">
              <a:buNone/>
            </a:pPr>
            <a:r>
              <a:rPr lang="en-US" altLang="ja-JP" dirty="0" smtClean="0"/>
              <a:t>&gt; 1</a:t>
            </a:r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err="1" smtClean="0"/>
              <a:t>cdr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リストの先頭を除いた</a:t>
            </a:r>
            <a:r>
              <a:rPr lang="ja-JP" altLang="en-US" dirty="0" smtClean="0"/>
              <a:t>残りの</a:t>
            </a:r>
            <a:r>
              <a:rPr lang="ja-JP" altLang="en-US" b="1" dirty="0" smtClean="0"/>
              <a:t>リスト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返す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/>
              <a:t>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/>
              <a:t>‘(1 2 3))</a:t>
            </a:r>
          </a:p>
          <a:p>
            <a:pPr marL="82296" indent="0">
              <a:buNone/>
            </a:pPr>
            <a:r>
              <a:rPr lang="en-US" altLang="ja-JP" dirty="0"/>
              <a:t>&gt; </a:t>
            </a:r>
            <a:r>
              <a:rPr lang="en-US" altLang="ja-JP" dirty="0" smtClean="0"/>
              <a:t>(2 3)</a:t>
            </a:r>
          </a:p>
        </p:txBody>
      </p:sp>
    </p:spTree>
    <p:extLst>
      <p:ext uri="{BB962C8B-B14F-4D97-AF65-F5344CB8AC3E}">
        <p14:creationId xmlns:p14="http://schemas.microsoft.com/office/powerpoint/2010/main" val="235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重要な組み込み手続き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/>
              <a:t>cons 1 ‘(2 </a:t>
            </a:r>
            <a:r>
              <a:rPr lang="en-US" altLang="ja-JP" dirty="0" smtClean="0"/>
              <a:t>3))</a:t>
            </a:r>
          </a:p>
          <a:p>
            <a:pPr marL="82296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smtClean="0"/>
              <a:t>(1 2 3)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lis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96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Scheme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リストの</a:t>
            </a:r>
            <a:r>
              <a:rPr lang="ja-JP" altLang="en-US" dirty="0"/>
              <a:t>考え方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1600" y="1124744"/>
            <a:ext cx="817240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内部的</a:t>
            </a:r>
            <a:r>
              <a:rPr lang="ja-JP" altLang="en-US" dirty="0" smtClean="0"/>
              <a:t>には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ポインタを持った対の連なり。</a:t>
            </a:r>
            <a:endParaRPr lang="en-US" altLang="ja-JP" b="1" dirty="0" smtClean="0"/>
          </a:p>
          <a:p>
            <a:pPr marL="82296" indent="0">
              <a:buNone/>
            </a:pPr>
            <a:r>
              <a:rPr lang="ja-JP" altLang="en-US" b="1" dirty="0" smtClean="0"/>
              <a:t>値</a:t>
            </a:r>
            <a:r>
              <a:rPr lang="ja-JP" altLang="en-US" dirty="0" smtClean="0"/>
              <a:t>そのものと</a:t>
            </a:r>
            <a:r>
              <a:rPr lang="ja-JP" altLang="en-US" b="1" dirty="0" smtClean="0"/>
              <a:t>次の要素の情報</a:t>
            </a:r>
            <a:r>
              <a:rPr lang="ja-JP" altLang="en-US" dirty="0" smtClean="0"/>
              <a:t>を持つ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b="1" dirty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部が空リスト：正式なリスト</a:t>
            </a:r>
            <a:endParaRPr lang="en-US" altLang="ja-JP" b="1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・最後の</a:t>
            </a:r>
            <a:r>
              <a:rPr lang="en-US" altLang="ja-JP" dirty="0" err="1" smtClean="0"/>
              <a:t>cdr</a:t>
            </a:r>
            <a:r>
              <a:rPr lang="ja-JP" altLang="en-US" dirty="0" smtClean="0"/>
              <a:t>部が空リストでない：ドットリスト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www.shido.info/lisp/scheme3.html</a:t>
            </a:r>
            <a:endParaRPr lang="en-US" altLang="ja-JP" sz="2000" dirty="0" smtClean="0"/>
          </a:p>
          <a:p>
            <a:pPr marL="82296" indent="0">
              <a:buNone/>
            </a:pPr>
            <a:endParaRPr lang="en-US" altLang="ja-JP" sz="2000" dirty="0" smtClean="0">
              <a:hlinkClick r:id="rId3"/>
            </a:endParaRPr>
          </a:p>
          <a:p>
            <a:pPr marL="82296" indent="0">
              <a:buNone/>
            </a:pPr>
            <a:r>
              <a:rPr lang="en-US" altLang="ja-JP" sz="2000" dirty="0" smtClean="0">
                <a:hlinkClick r:id="rId3"/>
              </a:rPr>
              <a:t>http</a:t>
            </a:r>
            <a:r>
              <a:rPr lang="en-US" altLang="ja-JP" sz="2000" dirty="0">
                <a:hlinkClick r:id="rId3"/>
              </a:rPr>
              <a:t>://</a:t>
            </a:r>
            <a:r>
              <a:rPr lang="en-US" altLang="ja-JP" sz="2000" dirty="0" smtClean="0">
                <a:hlinkClick r:id="rId3"/>
              </a:rPr>
              <a:t>bach.istc.kobe-u.ac.jp/lect/ProLang/org/lisp-cell.html</a:t>
            </a:r>
            <a:endParaRPr lang="en-US" altLang="ja-JP" dirty="0"/>
          </a:p>
          <a:p>
            <a:pPr marL="82296" indent="0">
              <a:buNone/>
            </a:pP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1763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ああああ</a:t>
            </a:r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・手続き </a:t>
            </a:r>
            <a:r>
              <a:rPr lang="en-US" altLang="ja-JP" dirty="0" smtClean="0"/>
              <a:t>cons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先頭要素と残りのリストを</a:t>
            </a:r>
            <a:r>
              <a:rPr lang="ja-JP" altLang="en-US" dirty="0"/>
              <a:t>連結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/>
              <a:t>cons 1 ‘(2 </a:t>
            </a:r>
            <a:r>
              <a:rPr lang="en-US" altLang="ja-JP" dirty="0" smtClean="0"/>
              <a:t>3))</a:t>
            </a:r>
          </a:p>
          <a:p>
            <a:pPr marL="82296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smtClean="0"/>
              <a:t>(1 2 3)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en-US" altLang="ja-JP" dirty="0" smtClean="0"/>
              <a:t>(cons (car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 (</a:t>
            </a:r>
            <a:r>
              <a:rPr lang="en-US" altLang="ja-JP" dirty="0" err="1" smtClean="0"/>
              <a:t>cdr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lis</a:t>
            </a:r>
            <a:r>
              <a:rPr lang="en-US" altLang="ja-JP" dirty="0" smtClean="0"/>
              <a:t>))</a:t>
            </a:r>
          </a:p>
          <a:p>
            <a:pPr marL="82296" indent="0">
              <a:buNone/>
            </a:pPr>
            <a:r>
              <a:rPr lang="en-US" altLang="ja-JP" dirty="0" smtClean="0"/>
              <a:t>&gt; </a:t>
            </a:r>
            <a:r>
              <a:rPr lang="en-US" altLang="ja-JP" dirty="0" err="1" smtClean="0"/>
              <a:t>lis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4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ハローワールド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/>
              <a:t>(define (main </a:t>
            </a:r>
            <a:r>
              <a:rPr lang="en-US" altLang="ja-JP" dirty="0" err="1"/>
              <a:t>args</a:t>
            </a:r>
            <a:r>
              <a:rPr lang="en-US" altLang="ja-JP" dirty="0"/>
              <a:t>)</a:t>
            </a:r>
          </a:p>
          <a:p>
            <a:pPr marL="82296" indent="0">
              <a:buNone/>
            </a:pPr>
            <a:r>
              <a:rPr lang="ja-JP" altLang="en-US" dirty="0" smtClean="0"/>
              <a:t>  </a:t>
            </a:r>
            <a:r>
              <a:rPr lang="en-US" altLang="ja-JP" dirty="0" smtClean="0"/>
              <a:t>(</a:t>
            </a:r>
            <a:r>
              <a:rPr lang="en-US" altLang="ja-JP" dirty="0"/>
              <a:t>print "Hello, world.")</a:t>
            </a:r>
          </a:p>
          <a:p>
            <a:pPr marL="82296" indent="0">
              <a:buNone/>
            </a:pPr>
            <a:r>
              <a:rPr lang="en-US" altLang="ja-JP" dirty="0" smtClean="0"/>
              <a:t>  0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1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4756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Scheme</a:t>
            </a:r>
            <a:r>
              <a:rPr lang="ja-JP" altLang="en-US" dirty="0" smtClean="0"/>
              <a:t>ではすべてが式であり、プログラムの実行は式の結果を求めることに帰着する。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前回のおさらい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5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余談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ニコニコ大百科の</a:t>
            </a:r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の記事が異様に詳しい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87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/>
          <a:lstStyle/>
          <a:p>
            <a:pPr marL="82296" indent="0">
              <a:buNone/>
            </a:pPr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Script-Fu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/>
              <a:t>GIMP</a:t>
            </a:r>
            <a:r>
              <a:rPr lang="ja-JP" altLang="en-US" dirty="0" smtClean="0"/>
              <a:t>の自動化スクリプト</a:t>
            </a:r>
            <a:endParaRPr lang="en-US" altLang="ja-JP" dirty="0"/>
          </a:p>
          <a:p>
            <a:pPr marL="82296" indent="0">
              <a:buNone/>
            </a:pPr>
            <a:r>
              <a:rPr lang="en-US" altLang="ja-JP" b="1" dirty="0" smtClean="0"/>
              <a:t>Scheme</a:t>
            </a:r>
            <a:r>
              <a:rPr lang="ja-JP" altLang="en-US" b="1" dirty="0" smtClean="0"/>
              <a:t>言語</a:t>
            </a:r>
            <a:r>
              <a:rPr lang="ja-JP" altLang="en-US" dirty="0" smtClean="0"/>
              <a:t>で記述する。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/>
              <a:t>Lisp</a:t>
            </a:r>
            <a:r>
              <a:rPr lang="ja-JP" altLang="en-US" dirty="0"/>
              <a:t>の方言の一つで、現在でもよく使われる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en-US" altLang="ja-JP" dirty="0" smtClean="0"/>
              <a:t>※Lisp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・なんか古い言語</a:t>
            </a: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・括弧で囲う。やたらと括弧が多くなる</a:t>
            </a:r>
            <a:endParaRPr lang="en-US" altLang="ja-JP" dirty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16072" y="2492896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ja-JP" dirty="0" smtClean="0"/>
              <a:t>Scheme</a:t>
            </a:r>
            <a:r>
              <a:rPr lang="ja-JP" altLang="en-US" dirty="0" smtClean="0"/>
              <a:t>言語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883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感想２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7754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Scheme</a:t>
            </a:r>
            <a:r>
              <a:rPr kumimoji="1" lang="ja-JP" altLang="en-US" dirty="0" smtClean="0"/>
              <a:t>言語難しい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GIMP</a:t>
            </a:r>
            <a:r>
              <a:rPr lang="ja-JP" altLang="en-US" dirty="0" err="1"/>
              <a:t>に登</a:t>
            </a:r>
            <a:r>
              <a:rPr lang="ja-JP" altLang="en-US" dirty="0"/>
              <a:t>録するための呪文が</a:t>
            </a:r>
            <a:r>
              <a:rPr lang="ja-JP" altLang="en-US" dirty="0" smtClean="0"/>
              <a:t>長い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もうちょっと調べてみたい</a:t>
            </a:r>
            <a:endParaRPr lang="en-US" altLang="ja-JP" dirty="0"/>
          </a:p>
        </p:txBody>
      </p:sp>
      <p:sp>
        <p:nvSpPr>
          <p:cNvPr id="3" name="円/楕円 2"/>
          <p:cNvSpPr/>
          <p:nvPr/>
        </p:nvSpPr>
        <p:spPr>
          <a:xfrm>
            <a:off x="899592" y="3573016"/>
            <a:ext cx="4680520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9592" y="1447800"/>
            <a:ext cx="8136904" cy="4069432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endParaRPr kumimoji="1" lang="en-US" altLang="ja-JP" sz="4400" dirty="0" smtClean="0"/>
          </a:p>
          <a:p>
            <a:pPr marL="82296" indent="0" algn="ctr">
              <a:buNone/>
            </a:pPr>
            <a:r>
              <a:rPr kumimoji="1" lang="ja-JP" altLang="en-US" sz="4400" dirty="0" smtClean="0"/>
              <a:t>もうちょっと調べてみた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33136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b="1" dirty="0" err="1" smtClean="0"/>
              <a:t>LIS</a:t>
            </a:r>
            <a:r>
              <a:rPr lang="en-US" altLang="ja-JP" dirty="0" err="1" smtClean="0"/>
              <a:t>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P</a:t>
            </a:r>
            <a:r>
              <a:rPr lang="en-US" altLang="ja-JP" dirty="0" smtClean="0"/>
              <a:t>rocessing</a:t>
            </a:r>
          </a:p>
          <a:p>
            <a:pPr marL="82296" indent="0">
              <a:buNone/>
            </a:pPr>
            <a:r>
              <a:rPr lang="en-US" altLang="ja-JP" sz="2000" strike="sngStrike" dirty="0"/>
              <a:t>Lots of Insane Stupid </a:t>
            </a:r>
            <a:r>
              <a:rPr lang="en-US" altLang="ja-JP" sz="2000" strike="sngStrike" dirty="0" smtClean="0"/>
              <a:t>Parenthesis(</a:t>
            </a:r>
            <a:r>
              <a:rPr lang="ja-JP" altLang="en-US" sz="2000" strike="sngStrike" dirty="0" smtClean="0"/>
              <a:t>アホみたいな括弧の山</a:t>
            </a:r>
            <a:r>
              <a:rPr lang="en-US" altLang="ja-JP" sz="2000" strike="sngStrike" dirty="0" smtClean="0"/>
              <a:t>)</a:t>
            </a:r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 smtClean="0"/>
              <a:t>・現在使われる高級言語では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Fortran</a:t>
            </a:r>
            <a:r>
              <a:rPr lang="ja-JP" altLang="en-US" dirty="0" smtClean="0"/>
              <a:t>に次いで古い言語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S</a:t>
            </a:r>
            <a:r>
              <a:rPr lang="ja-JP" altLang="en-US" dirty="0" smtClean="0"/>
              <a:t>式と前置記法</a:t>
            </a:r>
            <a:r>
              <a:rPr lang="en-US" altLang="ja-JP" dirty="0" smtClean="0"/>
              <a:t>(</a:t>
            </a:r>
            <a:r>
              <a:rPr lang="ja-JP" altLang="en-US" dirty="0" smtClean="0"/>
              <a:t>ポーランド記法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が特徴</a:t>
            </a: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81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/>
              <a:t>・</a:t>
            </a:r>
            <a:r>
              <a:rPr lang="en-US" altLang="ja-JP" dirty="0" smtClean="0"/>
              <a:t>Lisp</a:t>
            </a:r>
            <a:r>
              <a:rPr lang="ja-JP" altLang="en-US" dirty="0" smtClean="0"/>
              <a:t>の方言の一つで、現在でもよく使われる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r>
              <a:rPr lang="ja-JP" altLang="en-US" dirty="0" smtClean="0"/>
              <a:t>・言語仕様を少数のルールに限定</a:t>
            </a:r>
            <a:endParaRPr lang="en-US" altLang="ja-JP" dirty="0" smtClean="0"/>
          </a:p>
          <a:p>
            <a:pPr marL="82296" indent="0">
              <a:buNone/>
            </a:pPr>
            <a:endParaRPr lang="en-US" altLang="ja-JP" dirty="0"/>
          </a:p>
          <a:p>
            <a:pPr marL="82296" indent="0">
              <a:buNone/>
            </a:pPr>
            <a:r>
              <a:rPr lang="ja-JP" altLang="en-US" dirty="0"/>
              <a:t>思想「厳選した少数のルールを用意しておけばいくらでも強力な言語を構築する</a:t>
            </a:r>
            <a:r>
              <a:rPr lang="ja-JP" altLang="en-US" dirty="0" smtClean="0"/>
              <a:t>ことが</a:t>
            </a:r>
            <a:r>
              <a:rPr lang="ja-JP" altLang="en-US" dirty="0"/>
              <a:t>できる」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484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6021414" y="1622824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873852" y="1788289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Lisp</a:t>
            </a:r>
            <a:r>
              <a:rPr kumimoji="1" lang="ja-JP" altLang="en-US" dirty="0" smtClean="0"/>
              <a:t>系言語の流れ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/>
          </a:p>
          <a:p>
            <a:pPr marL="82296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15616" y="3429000"/>
            <a:ext cx="2232248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Li</a:t>
            </a:r>
            <a:r>
              <a:rPr lang="en-US" altLang="ja-JP" sz="2800" dirty="0" smtClean="0">
                <a:solidFill>
                  <a:schemeClr val="tx1"/>
                </a:solidFill>
              </a:rPr>
              <a:t>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3563888" y="2667456"/>
            <a:ext cx="2040096" cy="97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3563888" y="4149080"/>
            <a:ext cx="2018000" cy="10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5767728" y="4766890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Scheme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67728" y="1955267"/>
            <a:ext cx="2764712" cy="9361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Common Lisp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63888" y="4421981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機能を厳選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63887" y="3083183"/>
            <a:ext cx="1753195" cy="4728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多機能化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2696</TotalTime>
  <Words>488</Words>
  <Application>Microsoft Office PowerPoint</Application>
  <PresentationFormat>画面に合わせる (4:3)</PresentationFormat>
  <Paragraphs>145</Paragraphs>
  <Slides>23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Meiryo UI</vt:lpstr>
      <vt:lpstr>Verdana</vt:lpstr>
      <vt:lpstr>Wingdings 2</vt:lpstr>
      <vt:lpstr>フレッシュ</vt:lpstr>
      <vt:lpstr>やっぱり 　　Scheme言語を使いたかった</vt:lpstr>
      <vt:lpstr>PowerPoint プレゼンテーション</vt:lpstr>
      <vt:lpstr>Script-Fu</vt:lpstr>
      <vt:lpstr>感想２</vt:lpstr>
      <vt:lpstr>感想２</vt:lpstr>
      <vt:lpstr>PowerPoint プレゼンテーション</vt:lpstr>
      <vt:lpstr>Lisp</vt:lpstr>
      <vt:lpstr>Scheme</vt:lpstr>
      <vt:lpstr>Lisp系言語の流れ</vt:lpstr>
      <vt:lpstr>Lisp系言語の流れ</vt:lpstr>
      <vt:lpstr>S式（Symbolic expression）</vt:lpstr>
      <vt:lpstr>S式（Symbolic expression）</vt:lpstr>
      <vt:lpstr>S式（Symbolic expression）</vt:lpstr>
      <vt:lpstr>基本的なこと</vt:lpstr>
      <vt:lpstr>重要な組み込み手続き1</vt:lpstr>
      <vt:lpstr>重要な組み込み手続き2</vt:lpstr>
      <vt:lpstr>Schemeでのリストの考え方</vt:lpstr>
      <vt:lpstr>ああああ2</vt:lpstr>
      <vt:lpstr>ハローワールド</vt:lpstr>
      <vt:lpstr>Scheme</vt:lpstr>
      <vt:lpstr>PowerPoint プレゼンテーション</vt:lpstr>
      <vt:lpstr>余談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162</cp:revision>
  <dcterms:created xsi:type="dcterms:W3CDTF">2013-08-04T17:15:54Z</dcterms:created>
  <dcterms:modified xsi:type="dcterms:W3CDTF">2016-08-26T08:25:49Z</dcterms:modified>
</cp:coreProperties>
</file>