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360" r:id="rId3"/>
    <p:sldId id="320" r:id="rId4"/>
    <p:sldId id="340" r:id="rId5"/>
    <p:sldId id="324" r:id="rId6"/>
    <p:sldId id="321" r:id="rId7"/>
    <p:sldId id="323" r:id="rId8"/>
    <p:sldId id="348" r:id="rId9"/>
    <p:sldId id="325" r:id="rId10"/>
    <p:sldId id="326" r:id="rId11"/>
    <p:sldId id="327" r:id="rId12"/>
    <p:sldId id="341" r:id="rId13"/>
    <p:sldId id="343" r:id="rId14"/>
    <p:sldId id="344" r:id="rId15"/>
    <p:sldId id="347" r:id="rId16"/>
    <p:sldId id="342" r:id="rId17"/>
    <p:sldId id="334" r:id="rId18"/>
    <p:sldId id="335" r:id="rId19"/>
    <p:sldId id="352" r:id="rId20"/>
    <p:sldId id="351" r:id="rId21"/>
    <p:sldId id="336" r:id="rId22"/>
    <p:sldId id="337" r:id="rId23"/>
    <p:sldId id="338" r:id="rId24"/>
    <p:sldId id="355" r:id="rId25"/>
    <p:sldId id="329" r:id="rId26"/>
    <p:sldId id="322" r:id="rId27"/>
    <p:sldId id="350" r:id="rId28"/>
    <p:sldId id="353" r:id="rId29"/>
    <p:sldId id="356" r:id="rId30"/>
    <p:sldId id="357" r:id="rId31"/>
    <p:sldId id="349" r:id="rId32"/>
    <p:sldId id="358" r:id="rId33"/>
    <p:sldId id="359" r:id="rId34"/>
    <p:sldId id="276" r:id="rId35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タイトル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ja-JP" altLang="en-US" dirty="0" smtClean="0"/>
              <a:t>マスター タイトルの書式設定</a:t>
            </a:r>
            <a:endParaRPr kumimoji="0" lang="en-US" dirty="0"/>
          </a:p>
        </p:txBody>
      </p:sp>
      <p:sp>
        <p:nvSpPr>
          <p:cNvPr id="22" name="サブタイトル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ja-JP" altLang="en-US" smtClean="0"/>
              <a:t>マスター サブタイトルの書式設定</a:t>
            </a:r>
            <a:endParaRPr kumimoji="0" 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378AC4-C49C-4159-B332-7738B007311C}" type="datetimeFigureOut">
              <a:rPr kumimoji="1" lang="ja-JP" altLang="en-US" smtClean="0"/>
              <a:t>2017/3/6</a:t>
            </a:fld>
            <a:endParaRPr kumimoji="1" lang="ja-JP" altLang="en-US"/>
          </a:p>
        </p:txBody>
      </p:sp>
      <p:sp>
        <p:nvSpPr>
          <p:cNvPr id="20" name="フッター プレースホルダー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10" name="スライド番号プレースホルダー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07F6FE-AE56-4B37-833F-E5603C568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円/楕円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円/楕円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378AC4-C49C-4159-B332-7738B007311C}" type="datetimeFigureOut">
              <a:rPr kumimoji="1" lang="ja-JP" altLang="en-US" smtClean="0"/>
              <a:t>2017/3/6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07F6FE-AE56-4B37-833F-E5603C568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378AC4-C49C-4159-B332-7738B007311C}" type="datetimeFigureOut">
              <a:rPr kumimoji="1" lang="ja-JP" altLang="en-US" smtClean="0"/>
              <a:t>2017/3/6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07F6FE-AE56-4B37-833F-E5603C568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ja-JP" altLang="en-US" dirty="0" smtClean="0"/>
              <a:t>マスター タイトルの書式設定</a:t>
            </a:r>
            <a:endParaRPr kumimoji="0" 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ja-JP" altLang="en-US" dirty="0" smtClean="0"/>
              <a:t>マスター テキストの書式設定</a:t>
            </a:r>
          </a:p>
          <a:p>
            <a:pPr lvl="1" eaLnBrk="1" latinLnBrk="0" hangingPunct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 eaLnBrk="1" latinLnBrk="0" hangingPunct="1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 eaLnBrk="1" latinLnBrk="0" hangingPunct="1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 eaLnBrk="1" latinLnBrk="0" hangingPunct="1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kumimoji="0" 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378AC4-C49C-4159-B332-7738B007311C}" type="datetimeFigureOut">
              <a:rPr kumimoji="1" lang="ja-JP" altLang="en-US" smtClean="0"/>
              <a:t>2017/3/6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07F6FE-AE56-4B37-833F-E5603C568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378AC4-C49C-4159-B332-7738B007311C}" type="datetimeFigureOut">
              <a:rPr kumimoji="1" lang="ja-JP" altLang="en-US" smtClean="0"/>
              <a:t>2017/3/6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07F6FE-AE56-4B37-833F-E5603C568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円/楕円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円/楕円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378AC4-C49C-4159-B332-7738B007311C}" type="datetimeFigureOut">
              <a:rPr kumimoji="1" lang="ja-JP" altLang="en-US" smtClean="0"/>
              <a:t>2017/3/6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07F6FE-AE56-4B37-833F-E5603C568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378AC4-C49C-4159-B332-7738B007311C}" type="datetimeFigureOut">
              <a:rPr kumimoji="1" lang="ja-JP" altLang="en-US" smtClean="0"/>
              <a:t>2017/3/6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07F6FE-AE56-4B37-833F-E5603C568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378AC4-C49C-4159-B332-7738B007311C}" type="datetimeFigureOut">
              <a:rPr kumimoji="1" lang="ja-JP" altLang="en-US" smtClean="0"/>
              <a:t>2017/3/6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07F6FE-AE56-4B37-833F-E5603C568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378AC4-C49C-4159-B332-7738B007311C}" type="datetimeFigureOut">
              <a:rPr kumimoji="1" lang="ja-JP" altLang="en-US" smtClean="0"/>
              <a:t>2017/3/6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07F6FE-AE56-4B37-833F-E5603C568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378AC4-C49C-4159-B332-7738B007311C}" type="datetimeFigureOut">
              <a:rPr kumimoji="1" lang="ja-JP" altLang="en-US" smtClean="0"/>
              <a:t>2017/3/6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07F6FE-AE56-4B37-833F-E5603C568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378AC4-C49C-4159-B332-7738B007311C}" type="datetimeFigureOut">
              <a:rPr kumimoji="1" lang="ja-JP" altLang="en-US" smtClean="0"/>
              <a:t>2017/3/6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07F6FE-AE56-4B37-833F-E5603C568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ja-JP" altLang="en-US" smtClean="0"/>
              <a:t>アイコンをクリックして図を追加</a:t>
            </a:r>
            <a:endParaRPr kumimoji="0" lang="en-US" dirty="0"/>
          </a:p>
        </p:txBody>
      </p:sp>
      <p:sp>
        <p:nvSpPr>
          <p:cNvPr id="9" name="フローチャート: 処理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フローチャート: 処理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パイ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円/楕円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ドーナツ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正方形/長方形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タイトル プレースホルダー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24" name="日付プレースホルダー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39378AC4-C49C-4159-B332-7738B007311C}" type="datetimeFigureOut">
              <a:rPr kumimoji="1" lang="ja-JP" altLang="en-US" smtClean="0"/>
              <a:t>2017/3/6</a:t>
            </a:fld>
            <a:endParaRPr kumimoji="1" lang="ja-JP" altLang="en-US"/>
          </a:p>
        </p:txBody>
      </p:sp>
      <p:sp>
        <p:nvSpPr>
          <p:cNvPr id="10" name="フッター プレースホルダー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22" name="スライド番号プレースホルダー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2807F6FE-AE56-4B37-833F-E5603C568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1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bach.istc.kobe-u.ac.jp/lect/ProLang/org/lisp-cell.html" TargetMode="External"/><Relationship Id="rId2" Type="http://schemas.openxmlformats.org/officeDocument/2006/relationships/hyperlink" Target="https://www.shido.info/lisp/scheme3.html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432560" y="1556792"/>
            <a:ext cx="7406640" cy="1472184"/>
          </a:xfrm>
        </p:spPr>
        <p:txBody>
          <a:bodyPr>
            <a:normAutofit fontScale="90000"/>
          </a:bodyPr>
          <a:lstStyle/>
          <a:p>
            <a:r>
              <a:rPr kumimoji="1" lang="ja-JP" altLang="en-US" sz="4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一か月半で</a:t>
            </a:r>
            <a:r>
              <a:rPr lang="en-US" altLang="ja-JP" sz="4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Excel</a:t>
            </a:r>
            <a:r>
              <a:rPr lang="ja-JP" altLang="en-US" sz="4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設計書を</a:t>
            </a:r>
            <a:r>
              <a:rPr lang="en-US" altLang="ja-JP" sz="4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20,000</a:t>
            </a:r>
            <a:r>
              <a:rPr lang="ja-JP" altLang="en-US" sz="4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枚印刷した男が語る</a:t>
            </a:r>
            <a:r>
              <a:rPr lang="en-US" altLang="ja-JP" sz="4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Excel</a:t>
            </a:r>
            <a:r>
              <a:rPr lang="ja-JP" altLang="en-US" sz="4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</a:t>
            </a:r>
            <a:r>
              <a:rPr lang="en-US" altLang="ja-JP" sz="4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Tips</a:t>
            </a:r>
            <a:endParaRPr kumimoji="1" lang="ja-JP" altLang="en-US" sz="40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432560" y="4797152"/>
            <a:ext cx="7406640" cy="1752600"/>
          </a:xfrm>
        </p:spPr>
        <p:txBody>
          <a:bodyPr/>
          <a:lstStyle/>
          <a:p>
            <a:r>
              <a:rPr kumimoji="1"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2017</a:t>
            </a:r>
          </a:p>
          <a:p>
            <a:r>
              <a: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ちそう？）鈴木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98581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S</a:t>
            </a:r>
            <a:r>
              <a:rPr kumimoji="1" lang="ja-JP" altLang="en-US" dirty="0" smtClean="0"/>
              <a:t>式</a:t>
            </a:r>
            <a:r>
              <a:rPr kumimoji="1" lang="ja-JP" altLang="en-US" sz="3200" dirty="0" smtClean="0"/>
              <a:t>（</a:t>
            </a:r>
            <a:r>
              <a:rPr kumimoji="1" lang="en-US" altLang="ja-JP" sz="3200" dirty="0" smtClean="0"/>
              <a:t>Symbolic expression</a:t>
            </a:r>
            <a:r>
              <a:rPr kumimoji="1" lang="ja-JP" altLang="en-US" sz="3200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15616" y="1124744"/>
            <a:ext cx="7818072" cy="5544616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en-US" altLang="ja-JP" dirty="0" smtClean="0"/>
              <a:t>S</a:t>
            </a:r>
            <a:r>
              <a:rPr lang="ja-JP" altLang="en-US" dirty="0" smtClean="0"/>
              <a:t>式とは以下の２つによって定義される。</a:t>
            </a:r>
            <a:endParaRPr lang="en-US" altLang="ja-JP" dirty="0" smtClean="0"/>
          </a:p>
          <a:p>
            <a:pPr marL="82296" indent="0">
              <a:buNone/>
            </a:pPr>
            <a:r>
              <a:rPr lang="ja-JP" altLang="en-US" dirty="0" smtClean="0"/>
              <a:t>・基本要素（数値やオペレータなど）</a:t>
            </a:r>
            <a:endParaRPr lang="en-US" altLang="ja-JP" dirty="0" smtClean="0"/>
          </a:p>
          <a:p>
            <a:pPr marL="82296" indent="0">
              <a:buNone/>
            </a:pPr>
            <a:r>
              <a:rPr lang="ja-JP" altLang="en-US" dirty="0" smtClean="0"/>
              <a:t>・</a:t>
            </a:r>
            <a:r>
              <a:rPr lang="en-US" altLang="ja-JP" dirty="0" smtClean="0"/>
              <a:t>S</a:t>
            </a:r>
            <a:r>
              <a:rPr lang="ja-JP" altLang="en-US" dirty="0" smtClean="0"/>
              <a:t>式を並べて括弧でくくったリスト</a:t>
            </a:r>
            <a:endParaRPr lang="en-US" altLang="ja-JP" dirty="0" smtClean="0"/>
          </a:p>
          <a:p>
            <a:pPr marL="82296" indent="0">
              <a:buNone/>
            </a:pPr>
            <a:endParaRPr lang="en-US" altLang="ja-JP" dirty="0" smtClean="0"/>
          </a:p>
          <a:p>
            <a:pPr marL="82296" indent="0">
              <a:buNone/>
            </a:pPr>
            <a:r>
              <a:rPr lang="ja-JP" altLang="en-US" dirty="0" smtClean="0"/>
              <a:t>例）</a:t>
            </a:r>
            <a:endParaRPr lang="en-US" altLang="ja-JP" dirty="0" smtClean="0"/>
          </a:p>
          <a:p>
            <a:pPr marL="82296" indent="0">
              <a:buNone/>
            </a:pPr>
            <a:r>
              <a:rPr lang="ja-JP" altLang="en-US" dirty="0" smtClean="0"/>
              <a:t>・</a:t>
            </a:r>
            <a:r>
              <a:rPr lang="en-US" altLang="ja-JP" dirty="0" smtClean="0"/>
              <a:t>1</a:t>
            </a:r>
            <a:r>
              <a:rPr lang="ja-JP" altLang="en-US" dirty="0" smtClean="0"/>
              <a:t>　は数値ひとつからなる</a:t>
            </a:r>
            <a:r>
              <a:rPr lang="en-US" altLang="ja-JP" dirty="0" smtClean="0"/>
              <a:t>S</a:t>
            </a:r>
            <a:r>
              <a:rPr lang="ja-JP" altLang="en-US" dirty="0" smtClean="0"/>
              <a:t>式</a:t>
            </a:r>
            <a:endParaRPr lang="en-US" altLang="ja-JP" dirty="0" smtClean="0"/>
          </a:p>
          <a:p>
            <a:pPr marL="82296" indent="0">
              <a:buNone/>
            </a:pPr>
            <a:r>
              <a:rPr lang="ja-JP" altLang="en-US" dirty="0" smtClean="0"/>
              <a:t>・</a:t>
            </a:r>
            <a:r>
              <a:rPr lang="en-US" altLang="ja-JP" dirty="0" smtClean="0"/>
              <a:t>+</a:t>
            </a:r>
            <a:r>
              <a:rPr lang="ja-JP" altLang="en-US" dirty="0" smtClean="0"/>
              <a:t>　は記号</a:t>
            </a:r>
            <a:r>
              <a:rPr lang="en-US" altLang="ja-JP" dirty="0" smtClean="0"/>
              <a:t>+</a:t>
            </a:r>
            <a:r>
              <a:rPr lang="ja-JP" altLang="en-US" dirty="0" smtClean="0"/>
              <a:t>ひとつからなる</a:t>
            </a:r>
            <a:r>
              <a:rPr lang="en-US" altLang="ja-JP" dirty="0" smtClean="0"/>
              <a:t>S</a:t>
            </a:r>
            <a:r>
              <a:rPr lang="ja-JP" altLang="en-US" dirty="0" smtClean="0"/>
              <a:t>式</a:t>
            </a:r>
            <a:endParaRPr lang="en-US" altLang="ja-JP" dirty="0"/>
          </a:p>
          <a:p>
            <a:pPr marL="82296" indent="0">
              <a:buNone/>
            </a:pPr>
            <a:r>
              <a:rPr lang="ja-JP" altLang="en-US" dirty="0" smtClean="0"/>
              <a:t>・</a:t>
            </a:r>
            <a:r>
              <a:rPr lang="en-US" altLang="ja-JP" dirty="0" smtClean="0"/>
              <a:t>(* 2 3)</a:t>
            </a:r>
            <a:r>
              <a:rPr lang="ja-JP" altLang="en-US" dirty="0" smtClean="0"/>
              <a:t>は記号</a:t>
            </a:r>
            <a:r>
              <a:rPr lang="en-US" altLang="ja-JP" dirty="0" smtClean="0"/>
              <a:t>*,</a:t>
            </a:r>
            <a:r>
              <a:rPr lang="ja-JP" altLang="en-US" dirty="0" smtClean="0"/>
              <a:t>数値</a:t>
            </a:r>
            <a:r>
              <a:rPr lang="en-US" altLang="ja-JP" dirty="0" smtClean="0"/>
              <a:t>2,</a:t>
            </a:r>
            <a:r>
              <a:rPr lang="ja-JP" altLang="en-US" dirty="0" smtClean="0"/>
              <a:t>数値</a:t>
            </a:r>
            <a:r>
              <a:rPr lang="en-US" altLang="ja-JP" dirty="0" smtClean="0"/>
              <a:t>3</a:t>
            </a:r>
            <a:r>
              <a:rPr lang="ja-JP" altLang="en-US" dirty="0" smtClean="0"/>
              <a:t>からなる</a:t>
            </a:r>
            <a:r>
              <a:rPr lang="en-US" altLang="ja-JP" dirty="0" smtClean="0"/>
              <a:t>S</a:t>
            </a:r>
            <a:r>
              <a:rPr lang="ja-JP" altLang="en-US" dirty="0" smtClean="0"/>
              <a:t>式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480866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Scheme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15616" y="1124744"/>
            <a:ext cx="7818072" cy="5733256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ja-JP" altLang="en-US" dirty="0"/>
              <a:t>・</a:t>
            </a:r>
            <a:r>
              <a:rPr lang="en-US" altLang="ja-JP" dirty="0" smtClean="0"/>
              <a:t>Lisp</a:t>
            </a:r>
            <a:r>
              <a:rPr lang="ja-JP" altLang="en-US" dirty="0" smtClean="0"/>
              <a:t>の方言の一つで、現在でも使われる</a:t>
            </a:r>
            <a:endParaRPr lang="en-US" altLang="ja-JP" dirty="0" smtClean="0"/>
          </a:p>
          <a:p>
            <a:pPr marL="82296" indent="0">
              <a:buNone/>
            </a:pPr>
            <a:r>
              <a:rPr lang="en-US" altLang="ja-JP" dirty="0" smtClean="0"/>
              <a:t>(1975</a:t>
            </a:r>
            <a:r>
              <a:rPr lang="ja-JP" altLang="en-US" dirty="0" smtClean="0"/>
              <a:t>年ごろ設計</a:t>
            </a:r>
            <a:r>
              <a:rPr lang="en-US" altLang="ja-JP" dirty="0" smtClean="0"/>
              <a:t>)</a:t>
            </a:r>
            <a:r>
              <a:rPr lang="en-US" altLang="ja-JP" sz="1600" dirty="0" smtClean="0"/>
              <a:t>(</a:t>
            </a:r>
            <a:r>
              <a:rPr lang="ja-JP" altLang="en-US" sz="1600" dirty="0" smtClean="0"/>
              <a:t>余談：</a:t>
            </a:r>
            <a:r>
              <a:rPr lang="en-US" altLang="ja-JP" sz="1600" dirty="0" smtClean="0"/>
              <a:t>Apple I</a:t>
            </a:r>
            <a:r>
              <a:rPr lang="ja-JP" altLang="en-US" sz="1600" dirty="0" smtClean="0"/>
              <a:t>が</a:t>
            </a:r>
            <a:r>
              <a:rPr lang="en-US" altLang="ja-JP" sz="1600" dirty="0" smtClean="0"/>
              <a:t>1976</a:t>
            </a:r>
            <a:r>
              <a:rPr lang="ja-JP" altLang="en-US" sz="1600" dirty="0" smtClean="0"/>
              <a:t>年</a:t>
            </a:r>
            <a:r>
              <a:rPr lang="en-US" altLang="ja-JP" sz="1600" dirty="0" smtClean="0"/>
              <a:t>)</a:t>
            </a:r>
            <a:endParaRPr lang="en-US" altLang="ja-JP" dirty="0" smtClean="0"/>
          </a:p>
          <a:p>
            <a:pPr marL="82296" indent="0">
              <a:buNone/>
            </a:pPr>
            <a:endParaRPr lang="en-US" altLang="ja-JP" dirty="0" smtClean="0"/>
          </a:p>
          <a:p>
            <a:pPr marL="82296" indent="0">
              <a:buNone/>
            </a:pPr>
            <a:r>
              <a:rPr lang="ja-JP" altLang="en-US" dirty="0" smtClean="0"/>
              <a:t>・言語仕様を少数のルールに限定</a:t>
            </a:r>
            <a:endParaRPr lang="en-US" altLang="ja-JP" dirty="0" smtClean="0"/>
          </a:p>
          <a:p>
            <a:pPr marL="82296" indent="0">
              <a:buNone/>
            </a:pPr>
            <a:endParaRPr lang="en-US" altLang="ja-JP" dirty="0"/>
          </a:p>
          <a:p>
            <a:pPr marL="82296" indent="0">
              <a:buNone/>
            </a:pPr>
            <a:r>
              <a:rPr lang="ja-JP" altLang="en-US" dirty="0"/>
              <a:t>思想「厳選した少数のルールを用意しておけばいくらでも強力な言語を構築する</a:t>
            </a:r>
            <a:r>
              <a:rPr lang="ja-JP" altLang="en-US" dirty="0" smtClean="0"/>
              <a:t>ことが</a:t>
            </a:r>
            <a:r>
              <a:rPr lang="ja-JP" altLang="en-US" dirty="0"/>
              <a:t>できる</a:t>
            </a:r>
            <a:r>
              <a:rPr lang="ja-JP" altLang="en-US" dirty="0" smtClean="0"/>
              <a:t>」</a:t>
            </a:r>
            <a:endParaRPr lang="en-US" altLang="ja-JP" dirty="0" smtClean="0"/>
          </a:p>
          <a:p>
            <a:pPr marL="82296" indent="0">
              <a:buNone/>
            </a:pPr>
            <a:endParaRPr lang="en-US" altLang="ja-JP" dirty="0"/>
          </a:p>
          <a:p>
            <a:pPr marL="82296" indent="0">
              <a:buNone/>
            </a:pPr>
            <a:r>
              <a:rPr lang="ja-JP" altLang="en-US" dirty="0"/>
              <a:t>・</a:t>
            </a:r>
            <a:r>
              <a:rPr lang="ja-JP" altLang="en-US" dirty="0" smtClean="0"/>
              <a:t>多機能化を目指した</a:t>
            </a:r>
            <a:r>
              <a:rPr lang="en-US" altLang="ja-JP" dirty="0" smtClean="0"/>
              <a:t>Common Lisp</a:t>
            </a:r>
            <a:r>
              <a:rPr lang="ja-JP" altLang="en-US" dirty="0" smtClean="0"/>
              <a:t>とは</a:t>
            </a:r>
            <a:endParaRPr lang="en-US" altLang="ja-JP" dirty="0" smtClean="0"/>
          </a:p>
          <a:p>
            <a:pPr marL="82296" indent="0">
              <a:buNone/>
            </a:pPr>
            <a:r>
              <a:rPr lang="ja-JP" altLang="en-US" dirty="0" smtClean="0"/>
              <a:t>対照的な</a:t>
            </a:r>
            <a:r>
              <a:rPr lang="ja-JP" altLang="en-US" dirty="0"/>
              <a:t>存在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748462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99592" y="1447800"/>
            <a:ext cx="8136904" cy="4069432"/>
          </a:xfrm>
        </p:spPr>
        <p:txBody>
          <a:bodyPr>
            <a:normAutofit/>
          </a:bodyPr>
          <a:lstStyle/>
          <a:p>
            <a:pPr marL="82296" indent="0" algn="ctr">
              <a:buNone/>
            </a:pPr>
            <a:endParaRPr kumimoji="1" lang="en-US" altLang="ja-JP" sz="4400" dirty="0" smtClean="0"/>
          </a:p>
          <a:p>
            <a:pPr marL="82296" indent="0" algn="ctr">
              <a:buNone/>
            </a:pPr>
            <a:endParaRPr kumimoji="1" lang="en-US" altLang="ja-JP" sz="4400" dirty="0" smtClean="0"/>
          </a:p>
          <a:p>
            <a:pPr marL="82296" indent="0" algn="ctr">
              <a:buNone/>
            </a:pPr>
            <a:r>
              <a:rPr kumimoji="1" lang="ja-JP" altLang="en-US" sz="4400" dirty="0" smtClean="0"/>
              <a:t>③環境準備</a:t>
            </a:r>
            <a:endParaRPr kumimoji="1" lang="en-US" altLang="ja-JP" sz="4400" dirty="0" smtClean="0"/>
          </a:p>
        </p:txBody>
      </p:sp>
    </p:spTree>
    <p:extLst>
      <p:ext uri="{BB962C8B-B14F-4D97-AF65-F5344CB8AC3E}">
        <p14:creationId xmlns:p14="http://schemas.microsoft.com/office/powerpoint/2010/main" val="1380082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Gauche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15616" y="1124744"/>
            <a:ext cx="7818072" cy="5544616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ja-JP" altLang="en-US" dirty="0" smtClean="0"/>
              <a:t>・</a:t>
            </a:r>
            <a:r>
              <a:rPr lang="en-US" altLang="ja-JP" dirty="0" smtClean="0"/>
              <a:t>Scheme</a:t>
            </a:r>
            <a:r>
              <a:rPr lang="ja-JP" altLang="en-US" dirty="0" smtClean="0"/>
              <a:t>処理系のひとつ</a:t>
            </a:r>
            <a:endParaRPr lang="en-US" altLang="ja-JP" dirty="0"/>
          </a:p>
          <a:p>
            <a:pPr marL="82296" indent="0">
              <a:buNone/>
            </a:pPr>
            <a:r>
              <a:rPr lang="en-US" altLang="ja-JP" dirty="0" smtClean="0"/>
              <a:t>※</a:t>
            </a:r>
            <a:r>
              <a:rPr lang="ja-JP" altLang="en-US" dirty="0" smtClean="0"/>
              <a:t>処理系</a:t>
            </a:r>
            <a:endParaRPr lang="en-US" altLang="ja-JP" dirty="0" smtClean="0"/>
          </a:p>
          <a:p>
            <a:pPr marL="82296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プログラムを実行するためのソフトウェア。</a:t>
            </a:r>
            <a:endParaRPr lang="en-US" altLang="ja-JP" dirty="0" smtClean="0"/>
          </a:p>
          <a:p>
            <a:pPr marL="82296" indent="0">
              <a:buNone/>
            </a:pPr>
            <a:endParaRPr lang="en-US" altLang="ja-JP" dirty="0"/>
          </a:p>
          <a:p>
            <a:pPr marL="82296" indent="0">
              <a:buNone/>
            </a:pPr>
            <a:r>
              <a:rPr lang="ja-JP" altLang="en-US" dirty="0" smtClean="0"/>
              <a:t>・日本人作らしい</a:t>
            </a:r>
            <a:endParaRPr lang="en-US" altLang="ja-JP" dirty="0" smtClean="0"/>
          </a:p>
          <a:p>
            <a:pPr marL="82296" indent="0">
              <a:buNone/>
            </a:pPr>
            <a:endParaRPr lang="en-US" altLang="ja-JP" dirty="0"/>
          </a:p>
          <a:p>
            <a:pPr marL="82296" indent="0">
              <a:buNone/>
            </a:pPr>
            <a:r>
              <a:rPr lang="ja-JP" altLang="en-US" dirty="0" smtClean="0"/>
              <a:t>・単独でオライリー本</a:t>
            </a:r>
            <a:r>
              <a:rPr lang="ja-JP" altLang="en-US" dirty="0"/>
              <a:t>出</a:t>
            </a:r>
            <a:r>
              <a:rPr lang="ja-JP" altLang="en-US" dirty="0" smtClean="0"/>
              <a:t>てる</a:t>
            </a:r>
            <a:endParaRPr lang="en-US" altLang="ja-JP" dirty="0" smtClean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3356992"/>
            <a:ext cx="2582222" cy="331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830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エディタ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15616" y="1124744"/>
            <a:ext cx="7818072" cy="5544616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en-US" altLang="ja-JP" dirty="0" smtClean="0"/>
              <a:t>Lisp</a:t>
            </a:r>
            <a:r>
              <a:rPr lang="ja-JP" altLang="en-US" dirty="0" err="1" smtClean="0"/>
              <a:t>、</a:t>
            </a:r>
            <a:r>
              <a:rPr lang="en-US" altLang="ja-JP" dirty="0" smtClean="0"/>
              <a:t>Scheme</a:t>
            </a:r>
            <a:r>
              <a:rPr lang="ja-JP" altLang="en-US" dirty="0" smtClean="0"/>
              <a:t>界隈では</a:t>
            </a:r>
            <a:r>
              <a:rPr lang="en-US" altLang="ja-JP" dirty="0" err="1" smtClean="0"/>
              <a:t>Emacs</a:t>
            </a:r>
            <a:r>
              <a:rPr lang="ja-JP" altLang="en-US" dirty="0" smtClean="0"/>
              <a:t>の使用が</a:t>
            </a:r>
            <a:endParaRPr lang="en-US" altLang="ja-JP" dirty="0" smtClean="0"/>
          </a:p>
          <a:p>
            <a:pPr marL="82296" indent="0">
              <a:buNone/>
            </a:pPr>
            <a:r>
              <a:rPr lang="ja-JP" altLang="en-US" dirty="0" smtClean="0"/>
              <a:t>推奨されている</a:t>
            </a:r>
            <a:endParaRPr lang="en-US" altLang="ja-JP" dirty="0" smtClean="0"/>
          </a:p>
          <a:p>
            <a:pPr marL="82296" indent="0">
              <a:buNone/>
            </a:pPr>
            <a:endParaRPr lang="en-US" altLang="ja-JP" dirty="0"/>
          </a:p>
          <a:p>
            <a:pPr marL="82296" indent="0">
              <a:buNone/>
            </a:pPr>
            <a:r>
              <a:rPr lang="ja-JP" altLang="en-US" dirty="0" smtClean="0"/>
              <a:t>・</a:t>
            </a:r>
            <a:r>
              <a:rPr lang="en-US" altLang="ja-JP" dirty="0" smtClean="0"/>
              <a:t>Lisp</a:t>
            </a:r>
            <a:r>
              <a:rPr lang="ja-JP" altLang="en-US" dirty="0" smtClean="0"/>
              <a:t>系言語の開発支援機能あり</a:t>
            </a:r>
            <a:endParaRPr lang="en-US" altLang="ja-JP" dirty="0" smtClean="0"/>
          </a:p>
          <a:p>
            <a:pPr marL="82296" indent="0">
              <a:buNone/>
            </a:pPr>
            <a:r>
              <a:rPr lang="ja-JP" altLang="en-US" dirty="0"/>
              <a:t>・</a:t>
            </a:r>
            <a:r>
              <a:rPr lang="en-US" altLang="ja-JP" dirty="0" err="1"/>
              <a:t>Emacs</a:t>
            </a:r>
            <a:r>
              <a:rPr lang="ja-JP" altLang="en-US" dirty="0"/>
              <a:t>スクリプトが</a:t>
            </a:r>
            <a:r>
              <a:rPr lang="en-US" altLang="ja-JP" dirty="0"/>
              <a:t>Lisp</a:t>
            </a:r>
            <a:r>
              <a:rPr lang="ja-JP" altLang="en-US" dirty="0"/>
              <a:t>で書ける</a:t>
            </a:r>
            <a:endParaRPr lang="en-US" altLang="ja-JP" dirty="0"/>
          </a:p>
          <a:p>
            <a:pPr marL="82296" indent="0">
              <a:buNone/>
            </a:pP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277891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エディタ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15616" y="1124744"/>
            <a:ext cx="7818072" cy="5544616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en-US" altLang="ja-JP" dirty="0" smtClean="0"/>
              <a:t>Lisp</a:t>
            </a:r>
            <a:r>
              <a:rPr lang="ja-JP" altLang="en-US" dirty="0" err="1" smtClean="0"/>
              <a:t>、</a:t>
            </a:r>
            <a:r>
              <a:rPr lang="en-US" altLang="ja-JP" dirty="0" smtClean="0"/>
              <a:t>Scheme</a:t>
            </a:r>
            <a:r>
              <a:rPr lang="ja-JP" altLang="en-US" dirty="0" smtClean="0"/>
              <a:t>界隈では</a:t>
            </a:r>
            <a:r>
              <a:rPr lang="en-US" altLang="ja-JP" dirty="0" err="1" smtClean="0"/>
              <a:t>Emacs</a:t>
            </a:r>
            <a:r>
              <a:rPr lang="ja-JP" altLang="en-US" dirty="0" smtClean="0"/>
              <a:t>の使用が</a:t>
            </a:r>
            <a:endParaRPr lang="en-US" altLang="ja-JP" dirty="0" smtClean="0"/>
          </a:p>
          <a:p>
            <a:pPr marL="82296" indent="0">
              <a:buNone/>
            </a:pPr>
            <a:r>
              <a:rPr lang="ja-JP" altLang="en-US" dirty="0" smtClean="0"/>
              <a:t>推奨されている</a:t>
            </a:r>
            <a:endParaRPr lang="en-US" altLang="ja-JP" dirty="0" smtClean="0"/>
          </a:p>
          <a:p>
            <a:pPr marL="82296" indent="0">
              <a:buNone/>
            </a:pPr>
            <a:endParaRPr lang="en-US" altLang="ja-JP" dirty="0"/>
          </a:p>
          <a:p>
            <a:pPr marL="82296" indent="0">
              <a:buNone/>
            </a:pPr>
            <a:r>
              <a:rPr lang="ja-JP" altLang="en-US" dirty="0" smtClean="0"/>
              <a:t>・</a:t>
            </a:r>
            <a:r>
              <a:rPr lang="en-US" altLang="ja-JP" dirty="0" smtClean="0"/>
              <a:t>Lisp</a:t>
            </a:r>
            <a:r>
              <a:rPr lang="ja-JP" altLang="en-US" dirty="0" smtClean="0"/>
              <a:t>系言語の開発支援機能あり</a:t>
            </a:r>
            <a:endParaRPr lang="en-US" altLang="ja-JP" dirty="0"/>
          </a:p>
          <a:p>
            <a:pPr marL="82296" indent="0">
              <a:buNone/>
            </a:pPr>
            <a:r>
              <a:rPr lang="ja-JP" altLang="en-US" dirty="0"/>
              <a:t>・</a:t>
            </a:r>
            <a:r>
              <a:rPr lang="en-US" altLang="ja-JP" dirty="0" err="1"/>
              <a:t>Emacs</a:t>
            </a:r>
            <a:r>
              <a:rPr lang="ja-JP" altLang="en-US" dirty="0"/>
              <a:t>スクリプトが</a:t>
            </a:r>
            <a:r>
              <a:rPr lang="en-US" altLang="ja-JP" dirty="0"/>
              <a:t>Lisp</a:t>
            </a:r>
            <a:r>
              <a:rPr lang="ja-JP" altLang="en-US" dirty="0"/>
              <a:t>で書ける</a:t>
            </a:r>
            <a:endParaRPr lang="en-US" altLang="ja-JP" dirty="0"/>
          </a:p>
          <a:p>
            <a:pPr marL="82296" indent="0">
              <a:buNone/>
            </a:pPr>
            <a:endParaRPr lang="en-US" altLang="ja-JP" dirty="0" smtClean="0"/>
          </a:p>
          <a:p>
            <a:pPr marL="82296" indent="0">
              <a:buNone/>
            </a:pPr>
            <a:endParaRPr lang="en-US" altLang="ja-JP" dirty="0"/>
          </a:p>
          <a:p>
            <a:pPr marL="82296" indent="0" algn="ctr">
              <a:buNone/>
            </a:pPr>
            <a:r>
              <a:rPr lang="ja-JP" altLang="en-US" sz="5400" b="1" dirty="0" smtClean="0"/>
              <a:t>でも</a:t>
            </a:r>
            <a:r>
              <a:rPr lang="ja-JP" altLang="en-US" sz="2000" dirty="0" smtClean="0"/>
              <a:t>今回は</a:t>
            </a:r>
            <a:r>
              <a:rPr lang="en-US" altLang="ja-JP" sz="5400" b="1" dirty="0" smtClean="0"/>
              <a:t>Vim</a:t>
            </a:r>
            <a:r>
              <a:rPr lang="ja-JP" altLang="en-US" sz="5400" b="1" dirty="0" smtClean="0"/>
              <a:t>を使う</a:t>
            </a:r>
            <a:endParaRPr lang="en-US" altLang="ja-JP" sz="5400" b="1" dirty="0" smtClean="0"/>
          </a:p>
        </p:txBody>
      </p:sp>
    </p:spTree>
    <p:extLst>
      <p:ext uri="{BB962C8B-B14F-4D97-AF65-F5344CB8AC3E}">
        <p14:creationId xmlns:p14="http://schemas.microsoft.com/office/powerpoint/2010/main" val="1453277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99592" y="1447800"/>
            <a:ext cx="8136904" cy="4069432"/>
          </a:xfrm>
        </p:spPr>
        <p:txBody>
          <a:bodyPr>
            <a:normAutofit/>
          </a:bodyPr>
          <a:lstStyle/>
          <a:p>
            <a:pPr marL="82296" indent="0" algn="ctr">
              <a:buNone/>
            </a:pPr>
            <a:endParaRPr kumimoji="1" lang="en-US" altLang="ja-JP" sz="4400" dirty="0" smtClean="0"/>
          </a:p>
          <a:p>
            <a:pPr marL="82296" indent="0" algn="ctr">
              <a:buNone/>
            </a:pPr>
            <a:endParaRPr kumimoji="1" lang="en-US" altLang="ja-JP" sz="4400" dirty="0" smtClean="0"/>
          </a:p>
          <a:p>
            <a:pPr marL="82296" indent="0" algn="ctr">
              <a:buNone/>
            </a:pPr>
            <a:r>
              <a:rPr kumimoji="1" lang="ja-JP" altLang="en-US" sz="4400" dirty="0" smtClean="0"/>
              <a:t>④基本的なこと</a:t>
            </a:r>
            <a:endParaRPr kumimoji="1" lang="en-US" altLang="ja-JP" sz="4400" dirty="0" smtClean="0"/>
          </a:p>
        </p:txBody>
      </p:sp>
    </p:spTree>
    <p:extLst>
      <p:ext uri="{BB962C8B-B14F-4D97-AF65-F5344CB8AC3E}">
        <p14:creationId xmlns:p14="http://schemas.microsoft.com/office/powerpoint/2010/main" val="2677223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基本的なこと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15616" y="1124744"/>
            <a:ext cx="7818072" cy="5544616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ja-JP" altLang="en-US" dirty="0" smtClean="0"/>
              <a:t>・基本的な処理の記法は</a:t>
            </a:r>
            <a:endParaRPr lang="en-US" altLang="ja-JP" dirty="0" smtClean="0"/>
          </a:p>
          <a:p>
            <a:pPr marL="82296" indent="0">
              <a:buNone/>
            </a:pPr>
            <a:r>
              <a:rPr lang="ja-JP" altLang="en-US" u="sng" dirty="0" smtClean="0"/>
              <a:t>（</a:t>
            </a:r>
            <a:r>
              <a:rPr lang="en-US" altLang="ja-JP" u="sng" dirty="0" smtClean="0"/>
              <a:t>&lt;</a:t>
            </a:r>
            <a:r>
              <a:rPr lang="ja-JP" altLang="en-US" u="sng" dirty="0" smtClean="0"/>
              <a:t>手続き</a:t>
            </a:r>
            <a:r>
              <a:rPr lang="en-US" altLang="ja-JP" u="sng" dirty="0" smtClean="0"/>
              <a:t>&gt; &lt;</a:t>
            </a:r>
            <a:r>
              <a:rPr lang="ja-JP" altLang="en-US" u="sng" dirty="0" smtClean="0"/>
              <a:t>引数</a:t>
            </a:r>
            <a:r>
              <a:rPr lang="en-US" altLang="ja-JP" u="sng" dirty="0" smtClean="0"/>
              <a:t>1&gt; &lt;</a:t>
            </a:r>
            <a:r>
              <a:rPr lang="ja-JP" altLang="en-US" u="sng" dirty="0" smtClean="0"/>
              <a:t>引数</a:t>
            </a:r>
            <a:r>
              <a:rPr lang="en-US" altLang="ja-JP" u="sng" dirty="0" smtClean="0"/>
              <a:t>2&gt;</a:t>
            </a:r>
            <a:r>
              <a:rPr lang="ja-JP" altLang="en-US" u="sng" dirty="0" smtClean="0"/>
              <a:t>　･･･）</a:t>
            </a:r>
            <a:endParaRPr lang="en-US" altLang="ja-JP" u="sng" dirty="0" smtClean="0"/>
          </a:p>
          <a:p>
            <a:pPr marL="82296" indent="0">
              <a:buNone/>
            </a:pPr>
            <a:r>
              <a:rPr lang="en-US" altLang="ja-JP" dirty="0" smtClean="0"/>
              <a:t>(+ 1 2 3)</a:t>
            </a:r>
          </a:p>
          <a:p>
            <a:pPr marL="82296" indent="0">
              <a:buNone/>
            </a:pPr>
            <a:endParaRPr lang="en-US" altLang="ja-JP" dirty="0" smtClean="0"/>
          </a:p>
          <a:p>
            <a:pPr marL="82296" indent="0">
              <a:buNone/>
            </a:pPr>
            <a:r>
              <a:rPr lang="ja-JP" altLang="en-US" dirty="0" smtClean="0"/>
              <a:t>・データとしてのリストはクオートを付ける</a:t>
            </a:r>
            <a:endParaRPr lang="en-US" altLang="ja-JP" dirty="0" smtClean="0"/>
          </a:p>
          <a:p>
            <a:pPr marL="82296" indent="0">
              <a:buNone/>
            </a:pPr>
            <a:r>
              <a:rPr lang="en-US" altLang="ja-JP" dirty="0" smtClean="0"/>
              <a:t>‘(1 2 3)</a:t>
            </a:r>
          </a:p>
          <a:p>
            <a:pPr marL="82296" indent="0">
              <a:buNone/>
            </a:pPr>
            <a:endParaRPr lang="en-US" altLang="ja-JP" dirty="0" smtClean="0"/>
          </a:p>
          <a:p>
            <a:pPr marL="82296" indent="0">
              <a:buNone/>
            </a:pPr>
            <a:r>
              <a:rPr lang="ja-JP" altLang="en-US" dirty="0" smtClean="0"/>
              <a:t>例）リストの連結処理</a:t>
            </a:r>
            <a:endParaRPr lang="en-US" altLang="ja-JP" dirty="0" smtClean="0"/>
          </a:p>
          <a:p>
            <a:pPr marL="82296" indent="0">
              <a:buNone/>
            </a:pPr>
            <a:r>
              <a:rPr lang="nl-NL" altLang="ja-JP" dirty="0"/>
              <a:t>(append '(1 2 3) '(4 5 6))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513868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重要な組み込み手続き</a:t>
            </a:r>
            <a:r>
              <a:rPr lang="ja-JP" altLang="en-US" dirty="0" smtClean="0"/>
              <a:t>１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971600" y="1124744"/>
            <a:ext cx="8172400" cy="5544616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ja-JP" altLang="en-US" dirty="0" smtClean="0"/>
              <a:t>・手続き </a:t>
            </a:r>
            <a:r>
              <a:rPr lang="en-US" altLang="ja-JP" dirty="0" smtClean="0"/>
              <a:t>define</a:t>
            </a:r>
          </a:p>
          <a:p>
            <a:pPr marL="82296" indent="0">
              <a:buNone/>
            </a:pPr>
            <a:r>
              <a:rPr lang="ja-JP" altLang="en-US" dirty="0" smtClean="0"/>
              <a:t>　式の</a:t>
            </a:r>
            <a:r>
              <a:rPr lang="ja-JP" altLang="en-US" dirty="0"/>
              <a:t>値</a:t>
            </a:r>
            <a:r>
              <a:rPr lang="ja-JP" altLang="en-US" dirty="0" smtClean="0"/>
              <a:t>を</a:t>
            </a:r>
            <a:r>
              <a:rPr lang="ja-JP" altLang="en-US" dirty="0"/>
              <a:t>変数</a:t>
            </a:r>
            <a:r>
              <a:rPr lang="ja-JP" altLang="en-US" dirty="0" smtClean="0"/>
              <a:t>に</a:t>
            </a:r>
            <a:r>
              <a:rPr lang="ja-JP" altLang="en-US" dirty="0"/>
              <a:t>格納</a:t>
            </a:r>
            <a:endParaRPr lang="en-US" altLang="ja-JP" dirty="0" smtClean="0"/>
          </a:p>
          <a:p>
            <a:pPr marL="82296" indent="0">
              <a:buNone/>
            </a:pPr>
            <a:r>
              <a:rPr lang="en-US" altLang="ja-JP" dirty="0"/>
              <a:t> </a:t>
            </a:r>
            <a:r>
              <a:rPr lang="en-US" altLang="ja-JP" sz="2800" dirty="0"/>
              <a:t>(define  &lt; </a:t>
            </a:r>
            <a:r>
              <a:rPr lang="ja-JP" altLang="en-US" sz="2800" dirty="0"/>
              <a:t>変数名 </a:t>
            </a:r>
            <a:r>
              <a:rPr lang="en-US" altLang="ja-JP" sz="2800" dirty="0"/>
              <a:t>&gt; &lt; </a:t>
            </a:r>
            <a:r>
              <a:rPr lang="ja-JP" altLang="en-US" sz="2800" dirty="0"/>
              <a:t>式 </a:t>
            </a:r>
            <a:r>
              <a:rPr lang="en-US" altLang="ja-JP" sz="2800" dirty="0"/>
              <a:t>&gt; )</a:t>
            </a:r>
          </a:p>
          <a:p>
            <a:pPr marL="82296" indent="0">
              <a:buNone/>
            </a:pPr>
            <a:endParaRPr lang="en-US" altLang="ja-JP" dirty="0" smtClean="0"/>
          </a:p>
          <a:p>
            <a:pPr marL="82296" indent="0">
              <a:buNone/>
            </a:pPr>
            <a:r>
              <a:rPr lang="ja-JP" altLang="en-US" dirty="0" smtClean="0"/>
              <a:t>　手続きの定義もできる</a:t>
            </a:r>
            <a:endParaRPr lang="en-US" altLang="ja-JP" dirty="0" smtClean="0"/>
          </a:p>
          <a:p>
            <a:pPr marL="82296" indent="0">
              <a:buNone/>
            </a:pPr>
            <a:r>
              <a:rPr lang="en-US" altLang="ja-JP" dirty="0"/>
              <a:t> </a:t>
            </a:r>
            <a:r>
              <a:rPr lang="en-US" altLang="ja-JP" sz="2800" dirty="0"/>
              <a:t>(define ( &lt; </a:t>
            </a:r>
            <a:r>
              <a:rPr lang="ja-JP" altLang="en-US" sz="2800" dirty="0"/>
              <a:t>手続き名 </a:t>
            </a:r>
            <a:r>
              <a:rPr lang="en-US" altLang="ja-JP" sz="2800" dirty="0"/>
              <a:t>&gt; &lt; </a:t>
            </a:r>
            <a:r>
              <a:rPr lang="ja-JP" altLang="en-US" sz="2800" dirty="0"/>
              <a:t>引数 </a:t>
            </a:r>
            <a:r>
              <a:rPr lang="en-US" altLang="ja-JP" sz="2800" dirty="0"/>
              <a:t>&gt; </a:t>
            </a:r>
            <a:r>
              <a:rPr lang="en-US" altLang="ja-JP" sz="2800" dirty="0" smtClean="0"/>
              <a:t>)  </a:t>
            </a:r>
            <a:r>
              <a:rPr lang="en-US" altLang="ja-JP" sz="2800" dirty="0"/>
              <a:t>&lt; </a:t>
            </a:r>
            <a:r>
              <a:rPr lang="ja-JP" altLang="en-US" sz="2800" dirty="0"/>
              <a:t>式 </a:t>
            </a:r>
            <a:r>
              <a:rPr lang="en-US" altLang="ja-JP" sz="2800" dirty="0"/>
              <a:t>&gt; </a:t>
            </a:r>
            <a:r>
              <a:rPr lang="en-US" altLang="ja-JP" sz="2800" dirty="0" smtClean="0"/>
              <a:t>)</a:t>
            </a:r>
            <a:endParaRPr lang="en-US" altLang="ja-JP" sz="2800" dirty="0"/>
          </a:p>
          <a:p>
            <a:pPr marL="82296" indent="0">
              <a:buNone/>
            </a:pPr>
            <a:endParaRPr lang="en-US" altLang="ja-JP" dirty="0" smtClean="0"/>
          </a:p>
          <a:p>
            <a:pPr marL="82296" indent="0">
              <a:buNone/>
            </a:pPr>
            <a:r>
              <a:rPr lang="ja-JP" altLang="en-US" sz="2800" dirty="0" smtClean="0"/>
              <a:t>例）</a:t>
            </a:r>
            <a:endParaRPr lang="en-US" altLang="ja-JP" sz="2800" dirty="0"/>
          </a:p>
          <a:p>
            <a:pPr marL="82296" indent="0">
              <a:buNone/>
            </a:pPr>
            <a:r>
              <a:rPr lang="ja-JP" altLang="en-US" sz="2800" dirty="0"/>
              <a:t> </a:t>
            </a:r>
            <a:r>
              <a:rPr lang="en-US" altLang="ja-JP" sz="2800" dirty="0" smtClean="0"/>
              <a:t>(</a:t>
            </a:r>
            <a:r>
              <a:rPr lang="en-US" altLang="ja-JP" sz="2800" dirty="0"/>
              <a:t>define (</a:t>
            </a:r>
            <a:r>
              <a:rPr lang="en-US" altLang="ja-JP" sz="2800" dirty="0" err="1" smtClean="0"/>
              <a:t>addXY</a:t>
            </a:r>
            <a:r>
              <a:rPr lang="en-US" altLang="ja-JP" sz="2800" dirty="0" smtClean="0"/>
              <a:t> </a:t>
            </a:r>
            <a:r>
              <a:rPr lang="en-US" altLang="ja-JP" sz="2800" dirty="0"/>
              <a:t>X Y) (+ X Y))</a:t>
            </a:r>
          </a:p>
          <a:p>
            <a:pPr marL="82296" indent="0">
              <a:buNone/>
            </a:pPr>
            <a:endParaRPr lang="en-US" altLang="ja-JP" dirty="0" smtClean="0"/>
          </a:p>
          <a:p>
            <a:pPr marL="82296" indent="0">
              <a:buNone/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35823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define</a:t>
            </a:r>
            <a:r>
              <a:rPr kumimoji="1" lang="ja-JP" altLang="en-US" dirty="0" smtClean="0"/>
              <a:t>についての補足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971600" y="1124744"/>
            <a:ext cx="8172400" cy="5544616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ja-JP" altLang="en-US" dirty="0" smtClean="0"/>
              <a:t>・</a:t>
            </a:r>
            <a:r>
              <a:rPr lang="en-US" altLang="ja-JP" dirty="0" smtClean="0"/>
              <a:t>define</a:t>
            </a:r>
            <a:r>
              <a:rPr lang="ja-JP" altLang="en-US" dirty="0" smtClean="0"/>
              <a:t>で変数に値を結びつけることを</a:t>
            </a:r>
            <a:endParaRPr lang="en-US" altLang="ja-JP" dirty="0" smtClean="0"/>
          </a:p>
          <a:p>
            <a:pPr marL="82296" indent="0">
              <a:buNone/>
            </a:pPr>
            <a:r>
              <a:rPr lang="ja-JP" altLang="en-US" dirty="0" smtClean="0"/>
              <a:t>「束縛する」と言うことがある。</a:t>
            </a:r>
            <a:endParaRPr lang="en-US" altLang="ja-JP" dirty="0"/>
          </a:p>
          <a:p>
            <a:pPr marL="82296" indent="0">
              <a:buNone/>
            </a:pPr>
            <a:r>
              <a:rPr lang="ja-JP" altLang="en-US" dirty="0" smtClean="0"/>
              <a:t>（</a:t>
            </a:r>
            <a:r>
              <a:rPr lang="en-US" altLang="ja-JP" dirty="0" smtClean="0"/>
              <a:t>bind</a:t>
            </a:r>
            <a:r>
              <a:rPr lang="ja-JP" altLang="en-US" dirty="0" smtClean="0"/>
              <a:t>の直訳）</a:t>
            </a:r>
            <a:endParaRPr lang="en-US" altLang="ja-JP" dirty="0" smtClean="0"/>
          </a:p>
          <a:p>
            <a:pPr marL="82296" indent="0">
              <a:buNone/>
            </a:pPr>
            <a:endParaRPr lang="en-US" altLang="ja-JP" dirty="0" smtClean="0"/>
          </a:p>
          <a:p>
            <a:pPr marL="82296" indent="0">
              <a:buNone/>
            </a:pPr>
            <a:r>
              <a:rPr lang="ja-JP" altLang="en-US" dirty="0" smtClean="0"/>
              <a:t>・</a:t>
            </a:r>
            <a:r>
              <a:rPr lang="en-US" altLang="ja-JP" b="1" dirty="0" smtClean="0"/>
              <a:t>Scheme</a:t>
            </a:r>
            <a:r>
              <a:rPr lang="ja-JP" altLang="en-US" b="1" dirty="0" smtClean="0"/>
              <a:t>に予約語や演算子は無い</a:t>
            </a:r>
            <a:endParaRPr lang="en-US" altLang="ja-JP" b="1" dirty="0" smtClean="0"/>
          </a:p>
          <a:p>
            <a:pPr marL="82296" indent="0">
              <a:buNone/>
            </a:pPr>
            <a:r>
              <a:rPr lang="ja-JP" altLang="en-US" dirty="0" smtClean="0"/>
              <a:t>例</a:t>
            </a:r>
            <a:r>
              <a:rPr lang="en-US" altLang="ja-JP" dirty="0" smtClean="0"/>
              <a:t>)</a:t>
            </a:r>
            <a:endParaRPr lang="en-US" altLang="ja-JP" dirty="0"/>
          </a:p>
          <a:p>
            <a:pPr marL="82296" indent="0">
              <a:buNone/>
            </a:pPr>
            <a:r>
              <a:rPr lang="en-US" altLang="ja-JP" dirty="0" smtClean="0"/>
              <a:t>(define </a:t>
            </a:r>
            <a:r>
              <a:rPr lang="en-US" altLang="ja-JP" dirty="0" err="1" smtClean="0"/>
              <a:t>define</a:t>
            </a:r>
            <a:r>
              <a:rPr lang="en-US" altLang="ja-JP" dirty="0" smtClean="0"/>
              <a:t> “</a:t>
            </a:r>
            <a:r>
              <a:rPr lang="en-US" altLang="ja-JP" dirty="0" err="1" smtClean="0"/>
              <a:t>hoge</a:t>
            </a:r>
            <a:r>
              <a:rPr lang="en-US" altLang="ja-JP" dirty="0" smtClean="0"/>
              <a:t>”)</a:t>
            </a:r>
          </a:p>
          <a:p>
            <a:pPr marL="82296" indent="0">
              <a:buNone/>
            </a:pPr>
            <a:r>
              <a:rPr lang="ja-JP" altLang="en-US" dirty="0" smtClean="0"/>
              <a:t>→正常処理される。</a:t>
            </a:r>
            <a:endParaRPr lang="en-US" altLang="ja-JP" dirty="0" smtClean="0"/>
          </a:p>
          <a:p>
            <a:pPr marL="82296" indent="0">
              <a:buNone/>
            </a:pPr>
            <a:r>
              <a:rPr lang="ja-JP" altLang="en-US" dirty="0" smtClean="0"/>
              <a:t>　それ以降</a:t>
            </a:r>
            <a:r>
              <a:rPr lang="en-US" altLang="ja-JP" dirty="0" smtClean="0"/>
              <a:t>define</a:t>
            </a:r>
            <a:r>
              <a:rPr lang="ja-JP" altLang="en-US" dirty="0" smtClean="0"/>
              <a:t>はただの文字列</a:t>
            </a:r>
            <a:r>
              <a:rPr lang="en-US" altLang="ja-JP" dirty="0" err="1" smtClean="0"/>
              <a:t>hoge</a:t>
            </a:r>
            <a:r>
              <a:rPr lang="ja-JP" altLang="en-US" dirty="0" smtClean="0"/>
              <a:t>になる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656412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注意点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99592" y="1447800"/>
            <a:ext cx="8136904" cy="4069432"/>
          </a:xfrm>
        </p:spPr>
        <p:txBody>
          <a:bodyPr>
            <a:normAutofit/>
          </a:bodyPr>
          <a:lstStyle/>
          <a:p>
            <a:pPr marL="82296" indent="0" algn="ctr">
              <a:buNone/>
            </a:pPr>
            <a:endParaRPr kumimoji="1" lang="en-US" altLang="ja-JP" sz="4400" dirty="0" smtClean="0"/>
          </a:p>
          <a:p>
            <a:pPr marL="82296" indent="0" algn="ctr">
              <a:buNone/>
            </a:pPr>
            <a:endParaRPr kumimoji="1" lang="en-US" altLang="ja-JP" sz="4400" dirty="0" smtClean="0"/>
          </a:p>
          <a:p>
            <a:pPr marL="82296" indent="0" algn="ctr">
              <a:buNone/>
            </a:pPr>
            <a:r>
              <a:rPr kumimoji="1" lang="ja-JP" altLang="en-US" sz="4400" dirty="0" smtClean="0"/>
              <a:t>主に愚痴です。</a:t>
            </a:r>
            <a:endParaRPr kumimoji="1" lang="en-US" altLang="ja-JP" sz="4400" dirty="0" smtClean="0"/>
          </a:p>
        </p:txBody>
      </p:sp>
    </p:spTree>
    <p:extLst>
      <p:ext uri="{BB962C8B-B14F-4D97-AF65-F5344CB8AC3E}">
        <p14:creationId xmlns:p14="http://schemas.microsoft.com/office/powerpoint/2010/main" val="75281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重要な組み込み手続き</a:t>
            </a:r>
            <a:r>
              <a:rPr lang="ja-JP" altLang="en-US" dirty="0"/>
              <a:t>２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15616" y="1124744"/>
            <a:ext cx="7818072" cy="5544616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ja-JP" altLang="en-US" dirty="0" smtClean="0"/>
              <a:t>・手続き </a:t>
            </a:r>
            <a:r>
              <a:rPr lang="en-US" altLang="ja-JP" dirty="0" smtClean="0"/>
              <a:t>car</a:t>
            </a:r>
          </a:p>
          <a:p>
            <a:pPr marL="82296" indent="0">
              <a:buNone/>
            </a:pPr>
            <a:r>
              <a:rPr lang="ja-JP" altLang="en-US" dirty="0" smtClean="0"/>
              <a:t>　リストの先頭要素を返す</a:t>
            </a:r>
            <a:endParaRPr lang="en-US" altLang="ja-JP" dirty="0" smtClean="0"/>
          </a:p>
          <a:p>
            <a:pPr marL="82296" indent="0">
              <a:buNone/>
            </a:pPr>
            <a:r>
              <a:rPr lang="en-US" altLang="ja-JP" dirty="0" smtClean="0"/>
              <a:t>(car ‘(1 2 3))</a:t>
            </a:r>
          </a:p>
          <a:p>
            <a:pPr marL="82296" indent="0">
              <a:buNone/>
            </a:pPr>
            <a:r>
              <a:rPr lang="en-US" altLang="ja-JP" dirty="0" smtClean="0"/>
              <a:t>=&gt; 1</a:t>
            </a:r>
          </a:p>
          <a:p>
            <a:pPr marL="82296" indent="0">
              <a:buNone/>
            </a:pPr>
            <a:endParaRPr lang="en-US" altLang="ja-JP" dirty="0" smtClean="0"/>
          </a:p>
          <a:p>
            <a:pPr marL="82296" indent="0">
              <a:buNone/>
            </a:pPr>
            <a:r>
              <a:rPr lang="ja-JP" altLang="en-US" dirty="0" smtClean="0"/>
              <a:t>・手続き </a:t>
            </a:r>
            <a:r>
              <a:rPr lang="en-US" altLang="ja-JP" dirty="0" err="1" smtClean="0"/>
              <a:t>cdr</a:t>
            </a:r>
            <a:endParaRPr lang="en-US" altLang="ja-JP" dirty="0" smtClean="0"/>
          </a:p>
          <a:p>
            <a:pPr marL="82296" indent="0">
              <a:buNone/>
            </a:pPr>
            <a:r>
              <a:rPr lang="ja-JP" altLang="en-US" dirty="0" smtClean="0"/>
              <a:t>　リストの先頭</a:t>
            </a:r>
            <a:r>
              <a:rPr lang="ja-JP" altLang="en-US" dirty="0"/>
              <a:t>要素</a:t>
            </a:r>
            <a:r>
              <a:rPr lang="ja-JP" altLang="en-US" dirty="0" smtClean="0"/>
              <a:t>を除いた残りを返す</a:t>
            </a:r>
            <a:endParaRPr lang="en-US" altLang="ja-JP" dirty="0" smtClean="0"/>
          </a:p>
          <a:p>
            <a:pPr marL="82296" indent="0">
              <a:buNone/>
            </a:pPr>
            <a:r>
              <a:rPr lang="en-US" altLang="ja-JP" dirty="0"/>
              <a:t>(</a:t>
            </a:r>
            <a:r>
              <a:rPr lang="en-US" altLang="ja-JP" dirty="0" err="1" smtClean="0"/>
              <a:t>cdr</a:t>
            </a:r>
            <a:r>
              <a:rPr lang="en-US" altLang="ja-JP" dirty="0" smtClean="0"/>
              <a:t> </a:t>
            </a:r>
            <a:r>
              <a:rPr lang="en-US" altLang="ja-JP" dirty="0"/>
              <a:t>‘(1 2 3))</a:t>
            </a:r>
          </a:p>
          <a:p>
            <a:pPr marL="82296" indent="0">
              <a:buNone/>
            </a:pPr>
            <a:r>
              <a:rPr lang="en-US" altLang="ja-JP" dirty="0" smtClean="0"/>
              <a:t>=&gt; (2 3)</a:t>
            </a:r>
          </a:p>
        </p:txBody>
      </p:sp>
    </p:spTree>
    <p:extLst>
      <p:ext uri="{BB962C8B-B14F-4D97-AF65-F5344CB8AC3E}">
        <p14:creationId xmlns:p14="http://schemas.microsoft.com/office/powerpoint/2010/main" val="1880388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重要な組み込み手続き</a:t>
            </a:r>
            <a:r>
              <a:rPr lang="ja-JP" altLang="en-US" dirty="0"/>
              <a:t>３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15616" y="1124744"/>
            <a:ext cx="7818072" cy="5544616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ja-JP" altLang="en-US" dirty="0" smtClean="0"/>
              <a:t>・手続き </a:t>
            </a:r>
            <a:r>
              <a:rPr lang="en-US" altLang="ja-JP" dirty="0" smtClean="0"/>
              <a:t>cons</a:t>
            </a:r>
          </a:p>
          <a:p>
            <a:pPr marL="82296" indent="0">
              <a:buNone/>
            </a:pPr>
            <a:r>
              <a:rPr lang="ja-JP" altLang="en-US" dirty="0" smtClean="0"/>
              <a:t>　先頭要素と残りのリストを</a:t>
            </a:r>
            <a:r>
              <a:rPr lang="ja-JP" altLang="en-US" dirty="0"/>
              <a:t>連結</a:t>
            </a:r>
            <a:r>
              <a:rPr lang="ja-JP" altLang="en-US" dirty="0" smtClean="0"/>
              <a:t>する</a:t>
            </a:r>
            <a:endParaRPr lang="en-US" altLang="ja-JP" dirty="0" smtClean="0"/>
          </a:p>
          <a:p>
            <a:pPr marL="82296" indent="0">
              <a:buNone/>
            </a:pPr>
            <a:r>
              <a:rPr lang="en-US" altLang="ja-JP" dirty="0" smtClean="0"/>
              <a:t>(cons 1 ‘(2 3))</a:t>
            </a:r>
          </a:p>
          <a:p>
            <a:pPr marL="82296" indent="0">
              <a:buNone/>
            </a:pPr>
            <a:r>
              <a:rPr lang="en-US" altLang="ja-JP" dirty="0" smtClean="0"/>
              <a:t>=&gt; (1 2 3)</a:t>
            </a:r>
          </a:p>
          <a:p>
            <a:pPr marL="82296" indent="0">
              <a:buNone/>
            </a:pPr>
            <a:endParaRPr lang="en-US" altLang="ja-JP" dirty="0" smtClean="0"/>
          </a:p>
          <a:p>
            <a:pPr marL="82296" indent="0">
              <a:buNone/>
            </a:pPr>
            <a:r>
              <a:rPr lang="ja-JP" altLang="en-US" dirty="0" smtClean="0"/>
              <a:t>例）</a:t>
            </a:r>
            <a:endParaRPr lang="en-US" altLang="ja-JP" dirty="0" smtClean="0"/>
          </a:p>
          <a:p>
            <a:pPr marL="82296" indent="0">
              <a:buNone/>
            </a:pPr>
            <a:r>
              <a:rPr lang="en-US" altLang="ja-JP" dirty="0" smtClean="0"/>
              <a:t>(define </a:t>
            </a:r>
            <a:r>
              <a:rPr lang="en-US" altLang="ja-JP" dirty="0" err="1" smtClean="0"/>
              <a:t>lis</a:t>
            </a:r>
            <a:r>
              <a:rPr lang="en-US" altLang="ja-JP" dirty="0" smtClean="0"/>
              <a:t> ‘(1 2 3))</a:t>
            </a:r>
          </a:p>
          <a:p>
            <a:pPr marL="82296" indent="0">
              <a:buNone/>
            </a:pPr>
            <a:r>
              <a:rPr lang="en-US" altLang="ja-JP" dirty="0" smtClean="0"/>
              <a:t>(cons (car </a:t>
            </a:r>
            <a:r>
              <a:rPr lang="en-US" altLang="ja-JP" dirty="0" err="1" smtClean="0"/>
              <a:t>lis</a:t>
            </a:r>
            <a:r>
              <a:rPr lang="en-US" altLang="ja-JP" dirty="0" smtClean="0"/>
              <a:t>) (</a:t>
            </a:r>
            <a:r>
              <a:rPr lang="en-US" altLang="ja-JP" dirty="0" err="1" smtClean="0"/>
              <a:t>cdr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lis</a:t>
            </a:r>
            <a:r>
              <a:rPr lang="en-US" altLang="ja-JP" dirty="0" smtClean="0"/>
              <a:t>))</a:t>
            </a:r>
          </a:p>
          <a:p>
            <a:pPr marL="82296" indent="0">
              <a:buNone/>
            </a:pPr>
            <a:r>
              <a:rPr lang="en-US" altLang="ja-JP" dirty="0" smtClean="0"/>
              <a:t>=&gt; </a:t>
            </a:r>
            <a:r>
              <a:rPr lang="en-US" altLang="ja-JP" dirty="0"/>
              <a:t>(1 2 3)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029638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 smtClean="0"/>
              <a:t>(</a:t>
            </a:r>
            <a:r>
              <a:rPr lang="ja-JP" altLang="en-US" dirty="0"/>
              <a:t>補足</a:t>
            </a:r>
            <a:r>
              <a:rPr lang="en-US" altLang="ja-JP" dirty="0" smtClean="0"/>
              <a:t>)Scheme</a:t>
            </a:r>
            <a:r>
              <a:rPr lang="ja-JP" altLang="en-US" dirty="0" err="1" smtClean="0"/>
              <a:t>での</a:t>
            </a:r>
            <a:r>
              <a:rPr lang="ja-JP" altLang="en-US" dirty="0" smtClean="0"/>
              <a:t>リストの</a:t>
            </a:r>
            <a:r>
              <a:rPr lang="ja-JP" altLang="en-US" dirty="0"/>
              <a:t>考え方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971600" y="1124744"/>
            <a:ext cx="8172400" cy="5544616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ja-JP" altLang="en-US" dirty="0"/>
              <a:t>内部的</a:t>
            </a:r>
            <a:r>
              <a:rPr lang="ja-JP" altLang="en-US" dirty="0" smtClean="0"/>
              <a:t>には</a:t>
            </a:r>
            <a:r>
              <a:rPr lang="en-US" altLang="ja-JP" b="1" dirty="0" smtClean="0"/>
              <a:t>2</a:t>
            </a:r>
            <a:r>
              <a:rPr lang="ja-JP" altLang="en-US" b="1" dirty="0" err="1" smtClean="0"/>
              <a:t>つの</a:t>
            </a:r>
            <a:r>
              <a:rPr lang="ja-JP" altLang="en-US" b="1" dirty="0" smtClean="0"/>
              <a:t>ポインタを持った対の連なり。</a:t>
            </a:r>
            <a:endParaRPr lang="en-US" altLang="ja-JP" b="1" dirty="0" smtClean="0"/>
          </a:p>
          <a:p>
            <a:pPr marL="82296" indent="0">
              <a:buNone/>
            </a:pPr>
            <a:r>
              <a:rPr lang="ja-JP" altLang="en-US" b="1" dirty="0" smtClean="0"/>
              <a:t>値そのもの</a:t>
            </a:r>
            <a:r>
              <a:rPr lang="ja-JP" altLang="en-US" dirty="0" smtClean="0"/>
              <a:t>と</a:t>
            </a:r>
            <a:r>
              <a:rPr lang="ja-JP" altLang="en-US" b="1" dirty="0" smtClean="0"/>
              <a:t>次の要素の情報</a:t>
            </a:r>
            <a:r>
              <a:rPr lang="ja-JP" altLang="en-US" dirty="0" smtClean="0"/>
              <a:t>を持つ</a:t>
            </a:r>
            <a:endParaRPr lang="en-US" altLang="ja-JP" dirty="0" smtClean="0"/>
          </a:p>
          <a:p>
            <a:pPr marL="82296" indent="0">
              <a:buNone/>
            </a:pPr>
            <a:endParaRPr lang="en-US" altLang="ja-JP" b="1" dirty="0"/>
          </a:p>
          <a:p>
            <a:pPr marL="82296" indent="0">
              <a:buNone/>
            </a:pPr>
            <a:r>
              <a:rPr lang="ja-JP" altLang="en-US" dirty="0" smtClean="0"/>
              <a:t>・最後の</a:t>
            </a:r>
            <a:r>
              <a:rPr lang="en-US" altLang="ja-JP" dirty="0" err="1" smtClean="0"/>
              <a:t>cdr</a:t>
            </a:r>
            <a:r>
              <a:rPr lang="ja-JP" altLang="en-US" dirty="0" smtClean="0"/>
              <a:t>部が空リスト：正式なリスト</a:t>
            </a:r>
            <a:endParaRPr lang="en-US" altLang="ja-JP" b="1" dirty="0" smtClean="0"/>
          </a:p>
          <a:p>
            <a:pPr marL="82296" indent="0">
              <a:buNone/>
            </a:pPr>
            <a:endParaRPr lang="en-US" altLang="ja-JP" dirty="0" smtClean="0"/>
          </a:p>
          <a:p>
            <a:pPr marL="82296" indent="0">
              <a:buNone/>
            </a:pPr>
            <a:r>
              <a:rPr lang="ja-JP" altLang="en-US" dirty="0" smtClean="0"/>
              <a:t>・最後の</a:t>
            </a:r>
            <a:r>
              <a:rPr lang="en-US" altLang="ja-JP" dirty="0" err="1" smtClean="0"/>
              <a:t>cdr</a:t>
            </a:r>
            <a:r>
              <a:rPr lang="ja-JP" altLang="en-US" dirty="0" smtClean="0"/>
              <a:t>部が空リストでない：ドットリスト</a:t>
            </a:r>
            <a:endParaRPr lang="en-US" altLang="ja-JP" dirty="0" smtClean="0"/>
          </a:p>
          <a:p>
            <a:pPr marL="82296" indent="0">
              <a:buNone/>
            </a:pPr>
            <a:endParaRPr lang="en-US" altLang="ja-JP" dirty="0"/>
          </a:p>
          <a:p>
            <a:pPr marL="82296" indent="0">
              <a:buNone/>
            </a:pPr>
            <a:r>
              <a:rPr lang="en-US" altLang="ja-JP" sz="2000" dirty="0">
                <a:hlinkClick r:id="rId2"/>
              </a:rPr>
              <a:t>https://</a:t>
            </a:r>
            <a:r>
              <a:rPr lang="en-US" altLang="ja-JP" sz="2000" dirty="0" smtClean="0">
                <a:hlinkClick r:id="rId2"/>
              </a:rPr>
              <a:t>www.shido.info/lisp/scheme3.html</a:t>
            </a:r>
            <a:endParaRPr lang="en-US" altLang="ja-JP" sz="2000" dirty="0" smtClean="0"/>
          </a:p>
          <a:p>
            <a:pPr marL="82296" indent="0">
              <a:buNone/>
            </a:pPr>
            <a:endParaRPr lang="en-US" altLang="ja-JP" sz="2000" dirty="0" smtClean="0">
              <a:hlinkClick r:id="rId3"/>
            </a:endParaRPr>
          </a:p>
          <a:p>
            <a:pPr marL="82296" indent="0">
              <a:buNone/>
            </a:pPr>
            <a:r>
              <a:rPr lang="en-US" altLang="ja-JP" sz="2000" dirty="0" smtClean="0">
                <a:hlinkClick r:id="rId3"/>
              </a:rPr>
              <a:t>http</a:t>
            </a:r>
            <a:r>
              <a:rPr lang="en-US" altLang="ja-JP" sz="2000" dirty="0">
                <a:hlinkClick r:id="rId3"/>
              </a:rPr>
              <a:t>://</a:t>
            </a:r>
            <a:r>
              <a:rPr lang="en-US" altLang="ja-JP" sz="2000" dirty="0" smtClean="0">
                <a:hlinkClick r:id="rId3"/>
              </a:rPr>
              <a:t>bach.istc.kobe-u.ac.jp/lect/ProLang/org/lisp-cell.html</a:t>
            </a:r>
            <a:endParaRPr lang="en-US" altLang="ja-JP" dirty="0"/>
          </a:p>
          <a:p>
            <a:pPr marL="82296" indent="0">
              <a:buNone/>
            </a:pPr>
            <a:endParaRPr lang="en-US" altLang="ja-JP" b="1" dirty="0" smtClean="0"/>
          </a:p>
        </p:txBody>
      </p:sp>
    </p:spTree>
    <p:extLst>
      <p:ext uri="{BB962C8B-B14F-4D97-AF65-F5344CB8AC3E}">
        <p14:creationId xmlns:p14="http://schemas.microsoft.com/office/powerpoint/2010/main" val="1176395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重要な組み込み手続き</a:t>
            </a:r>
            <a:r>
              <a:rPr lang="ja-JP" altLang="en-US" dirty="0"/>
              <a:t>４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043608" y="1124744"/>
            <a:ext cx="8100392" cy="5544616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ja-JP" altLang="en-US" dirty="0" smtClean="0"/>
              <a:t>・手続き </a:t>
            </a:r>
            <a:r>
              <a:rPr lang="en-US" altLang="ja-JP" dirty="0" smtClean="0"/>
              <a:t>fold</a:t>
            </a:r>
          </a:p>
          <a:p>
            <a:pPr marL="82296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リストの走査処理</a:t>
            </a:r>
            <a:endParaRPr lang="en-US" altLang="ja-JP" dirty="0" smtClean="0"/>
          </a:p>
          <a:p>
            <a:pPr marL="82296" indent="0">
              <a:buNone/>
            </a:pPr>
            <a:r>
              <a:rPr lang="ja-JP" altLang="en-US" dirty="0" smtClean="0"/>
              <a:t>　</a:t>
            </a:r>
            <a:r>
              <a:rPr lang="en-US" altLang="ja-JP" dirty="0" smtClean="0"/>
              <a:t>(fold &lt;</a:t>
            </a:r>
            <a:r>
              <a:rPr lang="ja-JP" altLang="en-US" dirty="0" smtClean="0"/>
              <a:t>手続き</a:t>
            </a:r>
            <a:r>
              <a:rPr lang="en-US" altLang="ja-JP" dirty="0" smtClean="0"/>
              <a:t>&gt; &lt;</a:t>
            </a:r>
            <a:r>
              <a:rPr lang="ja-JP" altLang="en-US" dirty="0" smtClean="0"/>
              <a:t>初期値</a:t>
            </a:r>
            <a:r>
              <a:rPr lang="en-US" altLang="ja-JP" dirty="0" smtClean="0"/>
              <a:t>&gt; &lt;</a:t>
            </a:r>
            <a:r>
              <a:rPr lang="ja-JP" altLang="en-US" dirty="0" smtClean="0"/>
              <a:t>リスト</a:t>
            </a:r>
            <a:r>
              <a:rPr lang="en-US" altLang="ja-JP" dirty="0" smtClean="0"/>
              <a:t>&gt;)</a:t>
            </a:r>
          </a:p>
          <a:p>
            <a:pPr marL="82296" indent="0">
              <a:buNone/>
            </a:pPr>
            <a:r>
              <a:rPr lang="ja-JP" altLang="en-US" sz="2800" dirty="0" smtClean="0"/>
              <a:t>①リストの第一要素と初期値を引数に</a:t>
            </a:r>
            <a:r>
              <a:rPr lang="en-US" altLang="ja-JP" sz="2800" dirty="0" smtClean="0"/>
              <a:t>&lt;</a:t>
            </a:r>
            <a:r>
              <a:rPr lang="ja-JP" altLang="en-US" sz="2800" dirty="0" smtClean="0"/>
              <a:t>手続き</a:t>
            </a:r>
            <a:r>
              <a:rPr lang="en-US" altLang="ja-JP" sz="2800" dirty="0" smtClean="0"/>
              <a:t>&gt;</a:t>
            </a:r>
            <a:r>
              <a:rPr lang="ja-JP" altLang="en-US" sz="2800" dirty="0" smtClean="0"/>
              <a:t>実施</a:t>
            </a:r>
            <a:endParaRPr lang="en-US" altLang="ja-JP" sz="2800" dirty="0" smtClean="0"/>
          </a:p>
          <a:p>
            <a:pPr marL="82296" indent="0">
              <a:buNone/>
            </a:pPr>
            <a:r>
              <a:rPr lang="ja-JP" altLang="en-US" sz="2800" dirty="0" smtClean="0"/>
              <a:t>②第二要素と①の結果を引数に</a:t>
            </a:r>
            <a:r>
              <a:rPr lang="en-US" altLang="ja-JP" sz="2800" dirty="0" smtClean="0"/>
              <a:t>&lt;</a:t>
            </a:r>
            <a:r>
              <a:rPr lang="ja-JP" altLang="en-US" sz="2800" dirty="0" smtClean="0"/>
              <a:t>手続き</a:t>
            </a:r>
            <a:r>
              <a:rPr lang="en-US" altLang="ja-JP" sz="2800" dirty="0" smtClean="0"/>
              <a:t>&gt;</a:t>
            </a:r>
            <a:r>
              <a:rPr lang="ja-JP" altLang="en-US" sz="2800" dirty="0" smtClean="0"/>
              <a:t>実施</a:t>
            </a:r>
            <a:endParaRPr lang="en-US" altLang="ja-JP" sz="2800" dirty="0" smtClean="0"/>
          </a:p>
          <a:p>
            <a:pPr marL="82296" indent="0">
              <a:buNone/>
            </a:pPr>
            <a:r>
              <a:rPr lang="ja-JP" altLang="en-US" sz="2800" dirty="0" smtClean="0"/>
              <a:t>③以下、リストが終わるまで繰り返し</a:t>
            </a:r>
            <a:endParaRPr lang="en-US" altLang="ja-JP" sz="2800" dirty="0" smtClean="0"/>
          </a:p>
          <a:p>
            <a:pPr marL="82296" indent="0">
              <a:buNone/>
            </a:pPr>
            <a:endParaRPr lang="en-US" altLang="ja-JP" sz="2800" dirty="0" smtClean="0"/>
          </a:p>
          <a:p>
            <a:pPr marL="82296" indent="0">
              <a:buNone/>
            </a:pPr>
            <a:r>
              <a:rPr lang="ja-JP" altLang="en-US" sz="2800" dirty="0" smtClean="0"/>
              <a:t>例</a:t>
            </a:r>
            <a:r>
              <a:rPr lang="ja-JP" altLang="en-US" sz="2800" dirty="0"/>
              <a:t>）</a:t>
            </a:r>
            <a:endParaRPr lang="en-US" altLang="ja-JP" sz="2800" dirty="0"/>
          </a:p>
          <a:p>
            <a:pPr marL="82296" indent="0">
              <a:buNone/>
            </a:pPr>
            <a:r>
              <a:rPr lang="en-US" altLang="ja-JP" dirty="0" smtClean="0"/>
              <a:t>(fold * 1 ‘(1 2 3 4 5))</a:t>
            </a:r>
          </a:p>
          <a:p>
            <a:pPr marL="82296" indent="0">
              <a:buNone/>
            </a:pPr>
            <a:r>
              <a:rPr lang="en-US" altLang="ja-JP" dirty="0" smtClean="0"/>
              <a:t>=&gt; 120</a:t>
            </a:r>
          </a:p>
        </p:txBody>
      </p:sp>
    </p:spTree>
    <p:extLst>
      <p:ext uri="{BB962C8B-B14F-4D97-AF65-F5344CB8AC3E}">
        <p14:creationId xmlns:p14="http://schemas.microsoft.com/office/powerpoint/2010/main" val="1964440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その他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15616" y="1124744"/>
            <a:ext cx="7818072" cy="5733256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ja-JP" altLang="en-US" dirty="0" smtClean="0"/>
              <a:t>・条件分岐</a:t>
            </a:r>
            <a:endParaRPr lang="en-US" altLang="ja-JP" dirty="0" smtClean="0"/>
          </a:p>
          <a:p>
            <a:pPr marL="82296" indent="0">
              <a:buNone/>
            </a:pPr>
            <a:r>
              <a:rPr lang="en-US" altLang="ja-JP" dirty="0" smtClean="0"/>
              <a:t>(if &lt;</a:t>
            </a:r>
            <a:r>
              <a:rPr lang="ja-JP" altLang="en-US" dirty="0" smtClean="0"/>
              <a:t>条件</a:t>
            </a:r>
            <a:r>
              <a:rPr lang="en-US" altLang="ja-JP" dirty="0" smtClean="0"/>
              <a:t>&gt; &lt;</a:t>
            </a:r>
            <a:r>
              <a:rPr lang="ja-JP" altLang="en-US" dirty="0" smtClean="0"/>
              <a:t>真の処理</a:t>
            </a:r>
            <a:r>
              <a:rPr lang="en-US" altLang="ja-JP" dirty="0" smtClean="0"/>
              <a:t>&gt; &lt;</a:t>
            </a:r>
            <a:r>
              <a:rPr lang="ja-JP" altLang="en-US" dirty="0" smtClean="0"/>
              <a:t>偽の処理</a:t>
            </a:r>
            <a:r>
              <a:rPr lang="en-US" altLang="ja-JP" dirty="0" smtClean="0"/>
              <a:t>&gt;)</a:t>
            </a:r>
          </a:p>
          <a:p>
            <a:pPr marL="82296" indent="0">
              <a:buNone/>
            </a:pPr>
            <a:endParaRPr lang="en-US" altLang="ja-JP" dirty="0" smtClean="0"/>
          </a:p>
          <a:p>
            <a:pPr marL="82296" indent="0">
              <a:buNone/>
            </a:pPr>
            <a:r>
              <a:rPr lang="ja-JP" altLang="en-US" dirty="0" smtClean="0"/>
              <a:t>・</a:t>
            </a:r>
            <a:r>
              <a:rPr lang="en-US" altLang="ja-JP" dirty="0" smtClean="0"/>
              <a:t>null</a:t>
            </a:r>
            <a:r>
              <a:rPr lang="ja-JP" altLang="en-US" dirty="0" smtClean="0"/>
              <a:t>チェック</a:t>
            </a:r>
            <a:endParaRPr lang="en-US" altLang="ja-JP" dirty="0" smtClean="0"/>
          </a:p>
          <a:p>
            <a:pPr marL="82296" indent="0">
              <a:buNone/>
            </a:pPr>
            <a:r>
              <a:rPr lang="en-US" altLang="ja-JP" dirty="0" smtClean="0"/>
              <a:t>(null? &lt;</a:t>
            </a:r>
            <a:r>
              <a:rPr lang="ja-JP" altLang="en-US" dirty="0" smtClean="0"/>
              <a:t>対象</a:t>
            </a:r>
            <a:r>
              <a:rPr lang="en-US" altLang="ja-JP" dirty="0" smtClean="0"/>
              <a:t>&gt;)</a:t>
            </a:r>
          </a:p>
          <a:p>
            <a:pPr marL="82296" indent="0">
              <a:buNone/>
            </a:pPr>
            <a:r>
              <a:rPr lang="ja-JP" altLang="en-US" dirty="0" smtClean="0"/>
              <a:t>対象が空リストなら真 </a:t>
            </a:r>
            <a:r>
              <a:rPr lang="en-US" altLang="ja-JP" dirty="0" smtClean="0"/>
              <a:t>(#t)</a:t>
            </a:r>
          </a:p>
          <a:p>
            <a:pPr marL="82296" indent="0">
              <a:buNone/>
            </a:pPr>
            <a:r>
              <a:rPr lang="ja-JP" altLang="en-US" dirty="0" smtClean="0"/>
              <a:t>空リストでないなら偽 </a:t>
            </a:r>
            <a:r>
              <a:rPr lang="en-US" altLang="ja-JP" dirty="0" smtClean="0"/>
              <a:t>(#</a:t>
            </a:r>
            <a:r>
              <a:rPr lang="en-US" altLang="ja-JP" smtClean="0"/>
              <a:t>f)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949194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ハローワールド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15616" y="1124744"/>
            <a:ext cx="7818072" cy="5544616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ja-JP" altLang="en-US" dirty="0" smtClean="0"/>
              <a:t>・対話型の場合</a:t>
            </a:r>
            <a:endParaRPr lang="en-US" altLang="ja-JP" dirty="0" smtClean="0"/>
          </a:p>
          <a:p>
            <a:pPr marL="82296" indent="0">
              <a:buNone/>
            </a:pPr>
            <a:r>
              <a:rPr lang="en-US" altLang="ja-JP" dirty="0" smtClean="0"/>
              <a:t>(print “Hello, world.”)</a:t>
            </a:r>
          </a:p>
          <a:p>
            <a:pPr marL="82296" indent="0">
              <a:buNone/>
            </a:pPr>
            <a:endParaRPr lang="en-US" altLang="ja-JP" dirty="0"/>
          </a:p>
          <a:p>
            <a:pPr marL="82296" indent="0">
              <a:buNone/>
            </a:pPr>
            <a:endParaRPr lang="en-US" altLang="ja-JP" dirty="0" smtClean="0"/>
          </a:p>
          <a:p>
            <a:pPr marL="82296" indent="0">
              <a:buNone/>
            </a:pPr>
            <a:r>
              <a:rPr lang="ja-JP" altLang="en-US" smtClean="0"/>
              <a:t>・ファイル呼び出しの場合</a:t>
            </a:r>
            <a:endParaRPr lang="en-US" altLang="ja-JP" dirty="0"/>
          </a:p>
          <a:p>
            <a:pPr marL="82296" indent="0">
              <a:buNone/>
            </a:pPr>
            <a:r>
              <a:rPr lang="en-US" altLang="ja-JP" dirty="0" smtClean="0"/>
              <a:t>(</a:t>
            </a:r>
            <a:r>
              <a:rPr lang="en-US" altLang="ja-JP" dirty="0"/>
              <a:t>define (main </a:t>
            </a:r>
            <a:r>
              <a:rPr lang="en-US" altLang="ja-JP" dirty="0" err="1"/>
              <a:t>args</a:t>
            </a:r>
            <a:r>
              <a:rPr lang="en-US" altLang="ja-JP" dirty="0"/>
              <a:t>)</a:t>
            </a:r>
          </a:p>
          <a:p>
            <a:pPr marL="82296" indent="0">
              <a:buNone/>
            </a:pPr>
            <a:r>
              <a:rPr lang="ja-JP" altLang="en-US" dirty="0" smtClean="0"/>
              <a:t>  </a:t>
            </a:r>
            <a:r>
              <a:rPr lang="en-US" altLang="ja-JP" dirty="0" smtClean="0"/>
              <a:t>(</a:t>
            </a:r>
            <a:r>
              <a:rPr lang="en-US" altLang="ja-JP" dirty="0"/>
              <a:t>print "Hello, world.")</a:t>
            </a:r>
          </a:p>
          <a:p>
            <a:pPr marL="82296" indent="0">
              <a:buNone/>
            </a:pPr>
            <a:r>
              <a:rPr lang="en-US" altLang="ja-JP" dirty="0" smtClean="0"/>
              <a:t>  0</a:t>
            </a:r>
            <a:r>
              <a:rPr lang="en-US" altLang="ja-JP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51171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99592" y="1447800"/>
            <a:ext cx="8136904" cy="4069432"/>
          </a:xfrm>
        </p:spPr>
        <p:txBody>
          <a:bodyPr>
            <a:normAutofit/>
          </a:bodyPr>
          <a:lstStyle/>
          <a:p>
            <a:pPr marL="82296" indent="0" algn="ctr">
              <a:buNone/>
            </a:pPr>
            <a:endParaRPr kumimoji="1" lang="en-US" altLang="ja-JP" sz="4400" dirty="0" smtClean="0"/>
          </a:p>
          <a:p>
            <a:pPr marL="82296" indent="0" algn="ctr">
              <a:buNone/>
            </a:pPr>
            <a:endParaRPr kumimoji="1" lang="en-US" altLang="ja-JP" sz="4400" dirty="0" smtClean="0"/>
          </a:p>
          <a:p>
            <a:pPr marL="82296" indent="0" algn="ctr">
              <a:buNone/>
            </a:pPr>
            <a:r>
              <a:rPr kumimoji="1" lang="ja-JP" altLang="en-US" sz="4400" dirty="0" smtClean="0"/>
              <a:t>⑤再帰処理</a:t>
            </a:r>
            <a:endParaRPr kumimoji="1" lang="en-US" altLang="ja-JP" sz="4400" dirty="0" smtClean="0"/>
          </a:p>
        </p:txBody>
      </p:sp>
    </p:spTree>
    <p:extLst>
      <p:ext uri="{BB962C8B-B14F-4D97-AF65-F5344CB8AC3E}">
        <p14:creationId xmlns:p14="http://schemas.microsoft.com/office/powerpoint/2010/main" val="125130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fold</a:t>
            </a:r>
            <a:r>
              <a:rPr kumimoji="1" lang="ja-JP" altLang="en-US" dirty="0" smtClean="0"/>
              <a:t>を自前で作ってみよう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15616" y="1124744"/>
            <a:ext cx="7818072" cy="5544616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en-US" altLang="ja-JP" u="sng" dirty="0"/>
              <a:t>(fold &lt;</a:t>
            </a:r>
            <a:r>
              <a:rPr lang="ja-JP" altLang="en-US" u="sng" dirty="0"/>
              <a:t>手続き</a:t>
            </a:r>
            <a:r>
              <a:rPr lang="en-US" altLang="ja-JP" u="sng" dirty="0"/>
              <a:t>&gt; &lt;</a:t>
            </a:r>
            <a:r>
              <a:rPr lang="ja-JP" altLang="en-US" u="sng" dirty="0"/>
              <a:t>初期値</a:t>
            </a:r>
            <a:r>
              <a:rPr lang="en-US" altLang="ja-JP" u="sng" dirty="0"/>
              <a:t>&gt; &lt;</a:t>
            </a:r>
            <a:r>
              <a:rPr lang="ja-JP" altLang="en-US" u="sng" dirty="0"/>
              <a:t>リスト</a:t>
            </a:r>
            <a:r>
              <a:rPr lang="en-US" altLang="ja-JP" u="sng" dirty="0"/>
              <a:t>&gt;)</a:t>
            </a:r>
          </a:p>
          <a:p>
            <a:pPr marL="82296" indent="0">
              <a:buNone/>
            </a:pPr>
            <a:r>
              <a:rPr lang="ja-JP" altLang="en-US" dirty="0" smtClean="0"/>
              <a:t>　↓</a:t>
            </a:r>
            <a:endParaRPr lang="en-US" altLang="ja-JP" dirty="0" smtClean="0"/>
          </a:p>
          <a:p>
            <a:pPr marL="82296" indent="0">
              <a:buNone/>
            </a:pPr>
            <a:r>
              <a:rPr lang="en-US" altLang="ja-JP" sz="2800" dirty="0" smtClean="0"/>
              <a:t>(define (fold proc </a:t>
            </a:r>
            <a:r>
              <a:rPr lang="en-US" altLang="ja-JP" sz="2800" dirty="0" err="1" smtClean="0"/>
              <a:t>init</a:t>
            </a:r>
            <a:r>
              <a:rPr lang="en-US" altLang="ja-JP" sz="2800" dirty="0" smtClean="0"/>
              <a:t> </a:t>
            </a:r>
            <a:r>
              <a:rPr lang="en-US" altLang="ja-JP" sz="2800" dirty="0" err="1" smtClean="0"/>
              <a:t>lis</a:t>
            </a:r>
            <a:r>
              <a:rPr lang="en-US" altLang="ja-JP" sz="2800" dirty="0" smtClean="0"/>
              <a:t>) &lt;</a:t>
            </a:r>
            <a:r>
              <a:rPr lang="ja-JP" altLang="en-US" sz="2800" dirty="0" smtClean="0"/>
              <a:t>式</a:t>
            </a:r>
            <a:r>
              <a:rPr lang="en-US" altLang="ja-JP" sz="2800" dirty="0" smtClean="0"/>
              <a:t>&gt;)</a:t>
            </a:r>
            <a:endParaRPr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2647976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fold</a:t>
            </a:r>
            <a:r>
              <a:rPr kumimoji="1" lang="ja-JP" altLang="en-US" dirty="0" smtClean="0"/>
              <a:t>を自前で作ってみよう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15616" y="1124744"/>
            <a:ext cx="7818072" cy="5544616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en-US" altLang="ja-JP" u="sng" dirty="0"/>
              <a:t>(fold &lt;</a:t>
            </a:r>
            <a:r>
              <a:rPr lang="ja-JP" altLang="en-US" u="sng" dirty="0"/>
              <a:t>手続き</a:t>
            </a:r>
            <a:r>
              <a:rPr lang="en-US" altLang="ja-JP" u="sng" dirty="0"/>
              <a:t>&gt; &lt;</a:t>
            </a:r>
            <a:r>
              <a:rPr lang="ja-JP" altLang="en-US" u="sng" dirty="0"/>
              <a:t>初期値</a:t>
            </a:r>
            <a:r>
              <a:rPr lang="en-US" altLang="ja-JP" u="sng" dirty="0"/>
              <a:t>&gt; &lt;</a:t>
            </a:r>
            <a:r>
              <a:rPr lang="ja-JP" altLang="en-US" u="sng" dirty="0"/>
              <a:t>リスト</a:t>
            </a:r>
            <a:r>
              <a:rPr lang="en-US" altLang="ja-JP" u="sng" dirty="0"/>
              <a:t>&gt;)</a:t>
            </a:r>
          </a:p>
          <a:p>
            <a:pPr marL="82296" indent="0">
              <a:buNone/>
            </a:pPr>
            <a:endParaRPr lang="en-US" altLang="ja-JP" dirty="0" smtClean="0"/>
          </a:p>
          <a:p>
            <a:pPr marL="82296" indent="0">
              <a:buNone/>
            </a:pPr>
            <a:r>
              <a:rPr lang="en-US" altLang="ja-JP" sz="2800" dirty="0" smtClean="0"/>
              <a:t>(define (fold proc </a:t>
            </a:r>
            <a:r>
              <a:rPr lang="en-US" altLang="ja-JP" sz="2800" dirty="0" err="1" smtClean="0"/>
              <a:t>init</a:t>
            </a:r>
            <a:r>
              <a:rPr lang="en-US" altLang="ja-JP" sz="2800" dirty="0" smtClean="0"/>
              <a:t> </a:t>
            </a:r>
            <a:r>
              <a:rPr lang="en-US" altLang="ja-JP" sz="2800" dirty="0" err="1" smtClean="0"/>
              <a:t>lis</a:t>
            </a:r>
            <a:r>
              <a:rPr lang="en-US" altLang="ja-JP" sz="2800" dirty="0" smtClean="0"/>
              <a:t>) </a:t>
            </a:r>
          </a:p>
          <a:p>
            <a:pPr marL="82296" indent="0">
              <a:buNone/>
            </a:pPr>
            <a:r>
              <a:rPr lang="en-US" altLang="ja-JP" sz="2800" dirty="0" smtClean="0"/>
              <a:t>  </a:t>
            </a:r>
            <a:r>
              <a:rPr lang="en-US" altLang="ja-JP" sz="2800" b="1" dirty="0" smtClean="0"/>
              <a:t>(if (null? </a:t>
            </a:r>
            <a:r>
              <a:rPr lang="en-US" altLang="ja-JP" sz="2800" b="1" dirty="0" err="1" smtClean="0"/>
              <a:t>lis</a:t>
            </a:r>
            <a:r>
              <a:rPr lang="en-US" altLang="ja-JP" sz="2800" b="1" dirty="0" smtClean="0"/>
              <a:t>)</a:t>
            </a:r>
          </a:p>
          <a:p>
            <a:pPr marL="82296" indent="0">
              <a:buNone/>
            </a:pPr>
            <a:r>
              <a:rPr lang="en-US" altLang="ja-JP" sz="2800" b="1" dirty="0"/>
              <a:t> </a:t>
            </a:r>
            <a:r>
              <a:rPr lang="en-US" altLang="ja-JP" sz="2800" b="1" dirty="0" smtClean="0"/>
              <a:t>   </a:t>
            </a:r>
            <a:r>
              <a:rPr lang="en-US" altLang="ja-JP" sz="2800" b="1" dirty="0" err="1" smtClean="0"/>
              <a:t>init</a:t>
            </a:r>
            <a:endParaRPr lang="en-US" altLang="ja-JP" sz="2800" b="1" dirty="0" smtClean="0"/>
          </a:p>
          <a:p>
            <a:pPr marL="82296" indent="0">
              <a:buNone/>
            </a:pPr>
            <a:r>
              <a:rPr lang="en-US" altLang="ja-JP" sz="2800" dirty="0"/>
              <a:t> </a:t>
            </a:r>
            <a:r>
              <a:rPr lang="en-US" altLang="ja-JP" sz="2800" dirty="0" smtClean="0"/>
              <a:t>   ?????))</a:t>
            </a:r>
            <a:endParaRPr lang="en-US" altLang="ja-JP" sz="2800" dirty="0"/>
          </a:p>
        </p:txBody>
      </p:sp>
      <p:sp>
        <p:nvSpPr>
          <p:cNvPr id="5" name="角丸四角形 4"/>
          <p:cNvSpPr/>
          <p:nvPr/>
        </p:nvSpPr>
        <p:spPr>
          <a:xfrm>
            <a:off x="1115616" y="4725144"/>
            <a:ext cx="6696744" cy="14401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 smtClean="0"/>
              <a:t>まず、 </a:t>
            </a:r>
            <a:r>
              <a:rPr lang="en-US" altLang="ja-JP" sz="3200" dirty="0" err="1" smtClean="0"/>
              <a:t>lis</a:t>
            </a:r>
            <a:r>
              <a:rPr lang="en-US" altLang="ja-JP" sz="3200" dirty="0" smtClean="0"/>
              <a:t> </a:t>
            </a:r>
            <a:r>
              <a:rPr lang="ja-JP" altLang="en-US" sz="3200" dirty="0"/>
              <a:t>が空リストで</a:t>
            </a:r>
            <a:r>
              <a:rPr lang="ja-JP" altLang="en-US" sz="3200" dirty="0" smtClean="0"/>
              <a:t>あれば</a:t>
            </a:r>
            <a:endParaRPr lang="en-US" altLang="ja-JP" sz="3200" dirty="0" smtClean="0"/>
          </a:p>
          <a:p>
            <a:pPr algn="ctr"/>
            <a:r>
              <a:rPr lang="ja-JP" altLang="en-US" sz="3200" dirty="0" smtClean="0"/>
              <a:t>初期値</a:t>
            </a:r>
            <a:r>
              <a:rPr lang="ja-JP" altLang="en-US" sz="3200" dirty="0"/>
              <a:t>をそのまま返せば</a:t>
            </a:r>
            <a:r>
              <a:rPr lang="ja-JP" altLang="en-US" sz="3200" dirty="0" smtClean="0"/>
              <a:t>良い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13825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fold</a:t>
            </a:r>
            <a:r>
              <a:rPr kumimoji="1" lang="ja-JP" altLang="en-US" dirty="0" smtClean="0"/>
              <a:t>を自前で作ってみよう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15616" y="1124744"/>
            <a:ext cx="7818072" cy="5544616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en-US" altLang="ja-JP" u="sng" dirty="0"/>
              <a:t>(fold &lt;</a:t>
            </a:r>
            <a:r>
              <a:rPr lang="ja-JP" altLang="en-US" u="sng" dirty="0"/>
              <a:t>手続き</a:t>
            </a:r>
            <a:r>
              <a:rPr lang="en-US" altLang="ja-JP" u="sng" dirty="0"/>
              <a:t>&gt; &lt;</a:t>
            </a:r>
            <a:r>
              <a:rPr lang="ja-JP" altLang="en-US" u="sng" dirty="0"/>
              <a:t>初期値</a:t>
            </a:r>
            <a:r>
              <a:rPr lang="en-US" altLang="ja-JP" u="sng" dirty="0"/>
              <a:t>&gt; &lt;</a:t>
            </a:r>
            <a:r>
              <a:rPr lang="ja-JP" altLang="en-US" u="sng" dirty="0"/>
              <a:t>リスト</a:t>
            </a:r>
            <a:r>
              <a:rPr lang="en-US" altLang="ja-JP" u="sng" dirty="0"/>
              <a:t>&gt;)</a:t>
            </a:r>
          </a:p>
          <a:p>
            <a:pPr marL="82296" indent="0">
              <a:buNone/>
            </a:pPr>
            <a:endParaRPr lang="en-US" altLang="ja-JP" dirty="0" smtClean="0"/>
          </a:p>
          <a:p>
            <a:pPr marL="82296" indent="0">
              <a:buNone/>
            </a:pPr>
            <a:r>
              <a:rPr lang="en-US" altLang="ja-JP" sz="2800" dirty="0" smtClean="0"/>
              <a:t>(define (fold proc </a:t>
            </a:r>
            <a:r>
              <a:rPr lang="en-US" altLang="ja-JP" sz="2800" dirty="0" err="1" smtClean="0"/>
              <a:t>init</a:t>
            </a:r>
            <a:r>
              <a:rPr lang="en-US" altLang="ja-JP" sz="2800" dirty="0" smtClean="0"/>
              <a:t> </a:t>
            </a:r>
            <a:r>
              <a:rPr lang="en-US" altLang="ja-JP" sz="2800" dirty="0" err="1" smtClean="0"/>
              <a:t>lis</a:t>
            </a:r>
            <a:r>
              <a:rPr lang="en-US" altLang="ja-JP" sz="2800" dirty="0" smtClean="0"/>
              <a:t>) </a:t>
            </a:r>
          </a:p>
          <a:p>
            <a:pPr marL="82296" indent="0">
              <a:buNone/>
            </a:pPr>
            <a:r>
              <a:rPr lang="en-US" altLang="ja-JP" sz="2800" dirty="0" smtClean="0"/>
              <a:t>  (if (null? </a:t>
            </a:r>
            <a:r>
              <a:rPr lang="en-US" altLang="ja-JP" sz="2800" dirty="0" err="1" smtClean="0"/>
              <a:t>lis</a:t>
            </a:r>
            <a:r>
              <a:rPr lang="en-US" altLang="ja-JP" sz="2800" dirty="0" smtClean="0"/>
              <a:t>)</a:t>
            </a:r>
          </a:p>
          <a:p>
            <a:pPr marL="82296" indent="0">
              <a:buNone/>
            </a:pPr>
            <a:r>
              <a:rPr lang="en-US" altLang="ja-JP" sz="2800" dirty="0"/>
              <a:t> </a:t>
            </a:r>
            <a:r>
              <a:rPr lang="en-US" altLang="ja-JP" sz="2800" dirty="0" smtClean="0"/>
              <a:t>   </a:t>
            </a:r>
            <a:r>
              <a:rPr lang="en-US" altLang="ja-JP" sz="2800" dirty="0" err="1" smtClean="0"/>
              <a:t>init</a:t>
            </a:r>
            <a:endParaRPr lang="en-US" altLang="ja-JP" sz="2800" dirty="0" smtClean="0"/>
          </a:p>
          <a:p>
            <a:pPr marL="82296" indent="0">
              <a:buNone/>
            </a:pPr>
            <a:r>
              <a:rPr lang="en-US" altLang="ja-JP" sz="2800" dirty="0"/>
              <a:t> </a:t>
            </a:r>
            <a:r>
              <a:rPr lang="en-US" altLang="ja-JP" sz="2800" dirty="0" smtClean="0"/>
              <a:t>   ??</a:t>
            </a:r>
            <a:r>
              <a:rPr lang="ja-JP" altLang="en-US" sz="2800" dirty="0" smtClean="0"/>
              <a:t>　</a:t>
            </a:r>
            <a:r>
              <a:rPr lang="en-US" altLang="ja-JP" sz="2800" b="1" dirty="0" smtClean="0"/>
              <a:t>(proc (car </a:t>
            </a:r>
            <a:r>
              <a:rPr lang="en-US" altLang="ja-JP" sz="2800" b="1" dirty="0" err="1" smtClean="0"/>
              <a:t>lis</a:t>
            </a:r>
            <a:r>
              <a:rPr lang="en-US" altLang="ja-JP" sz="2800" b="1" dirty="0"/>
              <a:t>) </a:t>
            </a:r>
            <a:r>
              <a:rPr lang="en-US" altLang="ja-JP" sz="2800" b="1" dirty="0" err="1"/>
              <a:t>init</a:t>
            </a:r>
            <a:r>
              <a:rPr lang="en-US" altLang="ja-JP" sz="2800" b="1" dirty="0"/>
              <a:t>)</a:t>
            </a:r>
            <a:r>
              <a:rPr lang="ja-JP" altLang="en-US" sz="2800" dirty="0" smtClean="0"/>
              <a:t>　</a:t>
            </a:r>
            <a:r>
              <a:rPr lang="en-US" altLang="ja-JP" sz="2800" dirty="0" smtClean="0"/>
              <a:t>??))</a:t>
            </a:r>
            <a:endParaRPr lang="en-US" altLang="ja-JP" sz="2800" dirty="0"/>
          </a:p>
        </p:txBody>
      </p:sp>
      <p:sp>
        <p:nvSpPr>
          <p:cNvPr id="5" name="角丸四角形 4"/>
          <p:cNvSpPr/>
          <p:nvPr/>
        </p:nvSpPr>
        <p:spPr>
          <a:xfrm>
            <a:off x="1115616" y="4725144"/>
            <a:ext cx="6696744" cy="14401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/>
              <a:t>リスト</a:t>
            </a:r>
            <a:r>
              <a:rPr lang="ja-JP" altLang="en-US" sz="3200" dirty="0" smtClean="0"/>
              <a:t>の先頭と初期値を処理する</a:t>
            </a:r>
            <a:endParaRPr lang="en-US" altLang="ja-JP" sz="3200" dirty="0" smtClean="0"/>
          </a:p>
          <a:p>
            <a:pPr algn="ctr"/>
            <a:r>
              <a:rPr kumimoji="1" lang="ja-JP" altLang="en-US" sz="3200" dirty="0"/>
              <a:t>リストの</a:t>
            </a:r>
            <a:r>
              <a:rPr kumimoji="1" lang="ja-JP" altLang="en-US" sz="3200" dirty="0" smtClean="0"/>
              <a:t>残りはあとで考える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408865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もくじ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99592" y="1447800"/>
            <a:ext cx="8136904" cy="5221560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kumimoji="1" lang="ja-JP" altLang="en-US" sz="4400" dirty="0" smtClean="0"/>
              <a:t>①背景</a:t>
            </a:r>
            <a:endParaRPr kumimoji="1" lang="en-US" altLang="ja-JP" sz="4400" dirty="0" smtClean="0"/>
          </a:p>
          <a:p>
            <a:pPr marL="82296" indent="0">
              <a:buNone/>
            </a:pPr>
            <a:r>
              <a:rPr lang="ja-JP" altLang="en-US" sz="4400" dirty="0" smtClean="0"/>
              <a:t>②ここが嫌だ</a:t>
            </a:r>
            <a:r>
              <a:rPr lang="ja-JP" altLang="en-US" sz="4400" dirty="0" smtClean="0"/>
              <a:t>よ</a:t>
            </a:r>
            <a:r>
              <a:rPr lang="en-US" altLang="ja-JP" sz="4400" dirty="0" smtClean="0"/>
              <a:t>MS</a:t>
            </a:r>
            <a:r>
              <a:rPr lang="ja-JP" altLang="en-US" sz="4400" dirty="0" smtClean="0"/>
              <a:t>製品</a:t>
            </a:r>
            <a:endParaRPr lang="en-US" altLang="ja-JP" sz="4400" dirty="0" smtClean="0"/>
          </a:p>
          <a:p>
            <a:pPr marL="82296" indent="0">
              <a:buNone/>
            </a:pPr>
            <a:r>
              <a:rPr lang="ja-JP" altLang="en-US" sz="4400" dirty="0" smtClean="0"/>
              <a:t>③マクロを組もう、な！</a:t>
            </a:r>
            <a:endParaRPr lang="en-US" altLang="ja-JP" sz="4400" dirty="0" smtClean="0"/>
          </a:p>
          <a:p>
            <a:pPr marL="82296" indent="0">
              <a:buNone/>
            </a:pPr>
            <a:r>
              <a:rPr kumimoji="1" lang="ja-JP" altLang="en-US" sz="4400" dirty="0" smtClean="0"/>
              <a:t>④理想</a:t>
            </a:r>
            <a:endParaRPr kumimoji="1" lang="en-US" altLang="ja-JP" sz="4400" dirty="0" smtClean="0"/>
          </a:p>
          <a:p>
            <a:pPr marL="82296" indent="0">
              <a:buNone/>
            </a:pPr>
            <a:r>
              <a:rPr lang="ja-JP" altLang="en-US" sz="4400" dirty="0" smtClean="0"/>
              <a:t>⑤</a:t>
            </a:r>
            <a:endParaRPr lang="en-US" altLang="ja-JP" sz="4400" dirty="0" smtClean="0"/>
          </a:p>
          <a:p>
            <a:pPr marL="82296" indent="0">
              <a:buNone/>
            </a:pPr>
            <a:r>
              <a:rPr kumimoji="1" lang="ja-JP" altLang="en-US" sz="4400" dirty="0" smtClean="0"/>
              <a:t>⑥大塚は良い街です</a:t>
            </a:r>
            <a:endParaRPr kumimoji="1" lang="en-US" altLang="ja-JP" sz="4400" dirty="0" smtClean="0"/>
          </a:p>
        </p:txBody>
      </p:sp>
    </p:spTree>
    <p:extLst>
      <p:ext uri="{BB962C8B-B14F-4D97-AF65-F5344CB8AC3E}">
        <p14:creationId xmlns:p14="http://schemas.microsoft.com/office/powerpoint/2010/main" val="2475628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fold</a:t>
            </a:r>
            <a:r>
              <a:rPr kumimoji="1" lang="ja-JP" altLang="en-US" dirty="0" smtClean="0"/>
              <a:t>を自前で作ってみよう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971600" y="1124744"/>
            <a:ext cx="8172400" cy="5544616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en-US" altLang="ja-JP" u="sng" dirty="0"/>
              <a:t>(fold &lt;</a:t>
            </a:r>
            <a:r>
              <a:rPr lang="ja-JP" altLang="en-US" u="sng" dirty="0"/>
              <a:t>手続き</a:t>
            </a:r>
            <a:r>
              <a:rPr lang="en-US" altLang="ja-JP" u="sng" dirty="0"/>
              <a:t>&gt; &lt;</a:t>
            </a:r>
            <a:r>
              <a:rPr lang="ja-JP" altLang="en-US" u="sng" dirty="0"/>
              <a:t>初期値</a:t>
            </a:r>
            <a:r>
              <a:rPr lang="en-US" altLang="ja-JP" u="sng" dirty="0"/>
              <a:t>&gt; &lt;</a:t>
            </a:r>
            <a:r>
              <a:rPr lang="ja-JP" altLang="en-US" u="sng" dirty="0"/>
              <a:t>リスト</a:t>
            </a:r>
            <a:r>
              <a:rPr lang="en-US" altLang="ja-JP" u="sng" dirty="0"/>
              <a:t>&gt;)</a:t>
            </a:r>
          </a:p>
          <a:p>
            <a:pPr marL="82296" indent="0">
              <a:buNone/>
            </a:pPr>
            <a:endParaRPr lang="en-US" altLang="ja-JP" dirty="0" smtClean="0"/>
          </a:p>
          <a:p>
            <a:pPr marL="82296" indent="0">
              <a:buNone/>
            </a:pPr>
            <a:r>
              <a:rPr lang="en-US" altLang="ja-JP" sz="2800" dirty="0" smtClean="0"/>
              <a:t>(define (fold proc </a:t>
            </a:r>
            <a:r>
              <a:rPr lang="en-US" altLang="ja-JP" sz="2800" dirty="0" err="1" smtClean="0"/>
              <a:t>init</a:t>
            </a:r>
            <a:r>
              <a:rPr lang="en-US" altLang="ja-JP" sz="2800" dirty="0" smtClean="0"/>
              <a:t> </a:t>
            </a:r>
            <a:r>
              <a:rPr lang="en-US" altLang="ja-JP" sz="2800" dirty="0" err="1" smtClean="0"/>
              <a:t>lis</a:t>
            </a:r>
            <a:r>
              <a:rPr lang="en-US" altLang="ja-JP" sz="2800" dirty="0" smtClean="0"/>
              <a:t>) </a:t>
            </a:r>
          </a:p>
          <a:p>
            <a:pPr marL="82296" indent="0">
              <a:buNone/>
            </a:pPr>
            <a:r>
              <a:rPr lang="en-US" altLang="ja-JP" sz="2800" dirty="0" smtClean="0"/>
              <a:t>  (if (null? </a:t>
            </a:r>
            <a:r>
              <a:rPr lang="en-US" altLang="ja-JP" sz="2800" dirty="0" err="1" smtClean="0"/>
              <a:t>lis</a:t>
            </a:r>
            <a:r>
              <a:rPr lang="en-US" altLang="ja-JP" sz="2800" dirty="0" smtClean="0"/>
              <a:t>)</a:t>
            </a:r>
          </a:p>
          <a:p>
            <a:pPr marL="82296" indent="0">
              <a:buNone/>
            </a:pPr>
            <a:r>
              <a:rPr lang="en-US" altLang="ja-JP" sz="2800" dirty="0"/>
              <a:t> </a:t>
            </a:r>
            <a:r>
              <a:rPr lang="en-US" altLang="ja-JP" sz="2800" dirty="0" smtClean="0"/>
              <a:t>   </a:t>
            </a:r>
            <a:r>
              <a:rPr lang="en-US" altLang="ja-JP" sz="2800" dirty="0" err="1" smtClean="0"/>
              <a:t>init</a:t>
            </a:r>
            <a:endParaRPr lang="en-US" altLang="ja-JP" sz="2800" dirty="0" smtClean="0"/>
          </a:p>
          <a:p>
            <a:pPr marL="82296" indent="0">
              <a:buNone/>
            </a:pPr>
            <a:r>
              <a:rPr lang="en-US" altLang="ja-JP" sz="2800" dirty="0"/>
              <a:t> </a:t>
            </a:r>
            <a:r>
              <a:rPr lang="en-US" altLang="ja-JP" sz="2800" dirty="0" smtClean="0"/>
              <a:t>   (</a:t>
            </a:r>
            <a:r>
              <a:rPr lang="en-US" altLang="ja-JP" sz="2800" b="1" dirty="0" smtClean="0">
                <a:solidFill>
                  <a:srgbClr val="FF0000"/>
                </a:solidFill>
              </a:rPr>
              <a:t>fold</a:t>
            </a:r>
            <a:r>
              <a:rPr lang="en-US" altLang="ja-JP" sz="2800" b="1" dirty="0" smtClean="0"/>
              <a:t> proc</a:t>
            </a:r>
            <a:r>
              <a:rPr lang="ja-JP" altLang="en-US" sz="2800" dirty="0" smtClean="0"/>
              <a:t>　</a:t>
            </a:r>
            <a:r>
              <a:rPr lang="en-US" altLang="ja-JP" sz="2800" dirty="0" smtClean="0"/>
              <a:t>(proc (car </a:t>
            </a:r>
            <a:r>
              <a:rPr lang="en-US" altLang="ja-JP" sz="2800" dirty="0" err="1" smtClean="0"/>
              <a:t>lis</a:t>
            </a:r>
            <a:r>
              <a:rPr lang="en-US" altLang="ja-JP" sz="2800" dirty="0"/>
              <a:t>) </a:t>
            </a:r>
            <a:r>
              <a:rPr lang="en-US" altLang="ja-JP" sz="2800" dirty="0" err="1"/>
              <a:t>init</a:t>
            </a:r>
            <a:r>
              <a:rPr lang="en-US" altLang="ja-JP" sz="2800" dirty="0"/>
              <a:t>)</a:t>
            </a:r>
            <a:r>
              <a:rPr lang="ja-JP" altLang="en-US" sz="2800" dirty="0" smtClean="0"/>
              <a:t>　</a:t>
            </a:r>
            <a:r>
              <a:rPr lang="en-US" altLang="ja-JP" sz="2800" b="1" dirty="0" smtClean="0"/>
              <a:t>(</a:t>
            </a:r>
            <a:r>
              <a:rPr lang="en-US" altLang="ja-JP" sz="2800" b="1" dirty="0" err="1" smtClean="0"/>
              <a:t>cdr</a:t>
            </a:r>
            <a:r>
              <a:rPr lang="en-US" altLang="ja-JP" sz="2800" b="1" dirty="0" smtClean="0"/>
              <a:t> </a:t>
            </a:r>
            <a:r>
              <a:rPr lang="en-US" altLang="ja-JP" sz="2800" b="1" dirty="0" err="1" smtClean="0"/>
              <a:t>lis</a:t>
            </a:r>
            <a:r>
              <a:rPr lang="en-US" altLang="ja-JP" sz="2800" b="1" dirty="0" smtClean="0"/>
              <a:t>)</a:t>
            </a:r>
            <a:r>
              <a:rPr lang="en-US" altLang="ja-JP" sz="2800" dirty="0" smtClean="0"/>
              <a:t>)))</a:t>
            </a:r>
            <a:endParaRPr lang="en-US" altLang="ja-JP" sz="2800" dirty="0"/>
          </a:p>
        </p:txBody>
      </p:sp>
      <p:sp>
        <p:nvSpPr>
          <p:cNvPr id="5" name="角丸四角形 4"/>
          <p:cNvSpPr/>
          <p:nvPr/>
        </p:nvSpPr>
        <p:spPr>
          <a:xfrm>
            <a:off x="1115616" y="4725144"/>
            <a:ext cx="6696744" cy="19442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 smtClean="0"/>
              <a:t>二回目以降の</a:t>
            </a:r>
            <a:r>
              <a:rPr lang="ja-JP" altLang="en-US" sz="3200" dirty="0"/>
              <a:t>処理</a:t>
            </a:r>
            <a:r>
              <a:rPr lang="ja-JP" altLang="en-US" sz="3200" dirty="0" smtClean="0"/>
              <a:t>は　</a:t>
            </a:r>
            <a:r>
              <a:rPr lang="en-US" altLang="ja-JP" sz="3200" dirty="0" err="1" smtClean="0"/>
              <a:t>lis</a:t>
            </a:r>
            <a:r>
              <a:rPr lang="ja-JP" altLang="en-US" sz="3200" dirty="0" smtClean="0"/>
              <a:t>→</a:t>
            </a:r>
            <a:r>
              <a:rPr lang="en-US" altLang="ja-JP" sz="3200" dirty="0" err="1" smtClean="0"/>
              <a:t>cdr</a:t>
            </a:r>
            <a:r>
              <a:rPr lang="en-US" altLang="ja-JP" sz="3200" dirty="0" smtClean="0"/>
              <a:t> </a:t>
            </a:r>
            <a:r>
              <a:rPr lang="en-US" altLang="ja-JP" sz="3200" dirty="0" err="1" smtClean="0"/>
              <a:t>lis</a:t>
            </a:r>
            <a:endParaRPr lang="en-US" altLang="ja-JP" sz="3200" dirty="0"/>
          </a:p>
          <a:p>
            <a:pPr algn="ctr"/>
            <a:r>
              <a:rPr lang="en-US" altLang="ja-JP" sz="3200" dirty="0" err="1" smtClean="0"/>
              <a:t>init</a:t>
            </a:r>
            <a:r>
              <a:rPr lang="ja-JP" altLang="en-US" sz="3200" dirty="0" smtClean="0"/>
              <a:t>→</a:t>
            </a:r>
            <a:r>
              <a:rPr lang="en-US" altLang="ja-JP" sz="3200" dirty="0" smtClean="0"/>
              <a:t>(proc (car </a:t>
            </a:r>
            <a:r>
              <a:rPr lang="en-US" altLang="ja-JP" sz="3200" dirty="0" err="1" smtClean="0"/>
              <a:t>lis</a:t>
            </a:r>
            <a:r>
              <a:rPr lang="en-US" altLang="ja-JP" sz="3200" dirty="0" smtClean="0"/>
              <a:t>) </a:t>
            </a:r>
            <a:r>
              <a:rPr lang="en-US" altLang="ja-JP" sz="3200" dirty="0" err="1" smtClean="0"/>
              <a:t>init</a:t>
            </a:r>
            <a:r>
              <a:rPr lang="en-US" altLang="ja-JP" sz="3200" dirty="0" smtClean="0"/>
              <a:t>)</a:t>
            </a:r>
          </a:p>
          <a:p>
            <a:pPr algn="ctr"/>
            <a:r>
              <a:rPr kumimoji="1" lang="ja-JP" altLang="en-US" sz="3200" dirty="0" smtClean="0"/>
              <a:t>で置き換えて繰り返せばおｋ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946854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99592" y="1447800"/>
            <a:ext cx="8136904" cy="4645496"/>
          </a:xfrm>
        </p:spPr>
        <p:txBody>
          <a:bodyPr>
            <a:normAutofit/>
          </a:bodyPr>
          <a:lstStyle/>
          <a:p>
            <a:pPr marL="82296" indent="0" algn="ctr">
              <a:buNone/>
            </a:pPr>
            <a:endParaRPr kumimoji="1" lang="en-US" altLang="ja-JP" sz="4400" dirty="0" smtClean="0"/>
          </a:p>
          <a:p>
            <a:pPr marL="82296" indent="0" algn="ctr">
              <a:buNone/>
            </a:pPr>
            <a:endParaRPr kumimoji="1" lang="en-US" altLang="ja-JP" sz="4400" dirty="0" smtClean="0"/>
          </a:p>
          <a:p>
            <a:pPr marL="82296" indent="0" algn="ctr">
              <a:buNone/>
            </a:pPr>
            <a:endParaRPr lang="en-US" altLang="ja-JP" sz="4400" dirty="0"/>
          </a:p>
          <a:p>
            <a:pPr marL="82296" indent="0" algn="ctr">
              <a:buNone/>
            </a:pPr>
            <a:endParaRPr kumimoji="1" lang="en-US" altLang="ja-JP" sz="4400" dirty="0" smtClean="0"/>
          </a:p>
          <a:p>
            <a:pPr marL="82296" indent="0" algn="ctr">
              <a:buNone/>
            </a:pPr>
            <a:endParaRPr kumimoji="1" lang="en-US" altLang="ja-JP" sz="4400" dirty="0" smtClean="0"/>
          </a:p>
          <a:p>
            <a:pPr marL="82296" indent="0" algn="ctr">
              <a:buNone/>
            </a:pPr>
            <a:r>
              <a:rPr kumimoji="1" lang="ja-JP" altLang="en-US" sz="4400" dirty="0" smtClean="0"/>
              <a:t>慣れが必要</a:t>
            </a:r>
            <a:endParaRPr kumimoji="1" lang="en-US" altLang="ja-JP" sz="4400" dirty="0" smtClean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794" y="2225216"/>
            <a:ext cx="47625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805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⑥感想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15616" y="1124744"/>
            <a:ext cx="7818072" cy="5544616"/>
          </a:xfrm>
        </p:spPr>
        <p:txBody>
          <a:bodyPr>
            <a:normAutofit lnSpcReduction="10000"/>
          </a:bodyPr>
          <a:lstStyle/>
          <a:p>
            <a:pPr marL="82296" indent="0">
              <a:buNone/>
            </a:pPr>
            <a:r>
              <a:rPr lang="ja-JP" altLang="en-US" dirty="0" smtClean="0"/>
              <a:t>・</a:t>
            </a:r>
            <a:r>
              <a:rPr lang="en-US" altLang="ja-JP" dirty="0" smtClean="0"/>
              <a:t>Java</a:t>
            </a:r>
            <a:r>
              <a:rPr lang="ja-JP" altLang="en-US" dirty="0" smtClean="0"/>
              <a:t>とのパラダイムの違いに戸惑う</a:t>
            </a:r>
            <a:endParaRPr lang="en-US" altLang="ja-JP" dirty="0" smtClean="0"/>
          </a:p>
          <a:p>
            <a:pPr marL="82296" indent="0">
              <a:buNone/>
            </a:pPr>
            <a:endParaRPr lang="en-US" altLang="ja-JP" dirty="0"/>
          </a:p>
          <a:p>
            <a:pPr marL="82296" indent="0">
              <a:buNone/>
            </a:pPr>
            <a:r>
              <a:rPr lang="ja-JP" altLang="en-US" dirty="0" smtClean="0"/>
              <a:t>・特に</a:t>
            </a:r>
            <a:r>
              <a:rPr lang="ja-JP" altLang="en-US" dirty="0"/>
              <a:t>再帰処理</a:t>
            </a:r>
            <a:r>
              <a:rPr lang="ja-JP" altLang="en-US" dirty="0" smtClean="0"/>
              <a:t>は慣れないと難しい</a:t>
            </a:r>
            <a:endParaRPr lang="en-US" altLang="ja-JP" dirty="0" smtClean="0"/>
          </a:p>
          <a:p>
            <a:pPr marL="82296" indent="0">
              <a:buNone/>
            </a:pPr>
            <a:endParaRPr lang="en-US" altLang="ja-JP" dirty="0"/>
          </a:p>
          <a:p>
            <a:pPr marL="82296" indent="0">
              <a:buNone/>
            </a:pPr>
            <a:r>
              <a:rPr lang="ja-JP" altLang="en-US" dirty="0" smtClean="0"/>
              <a:t>・予約語がないのは新鮮で面白い</a:t>
            </a:r>
            <a:endParaRPr lang="en-US" altLang="ja-JP" dirty="0"/>
          </a:p>
          <a:p>
            <a:pPr marL="82296" indent="0">
              <a:buNone/>
            </a:pPr>
            <a:endParaRPr lang="en-US" altLang="ja-JP" dirty="0" smtClean="0"/>
          </a:p>
          <a:p>
            <a:pPr marL="82296" indent="0">
              <a:buNone/>
            </a:pPr>
            <a:r>
              <a:rPr lang="ja-JP" altLang="en-US" dirty="0" smtClean="0"/>
              <a:t>・括弧が多いし使いどころがわかりにくい</a:t>
            </a:r>
            <a:endParaRPr lang="en-US" altLang="ja-JP" dirty="0"/>
          </a:p>
          <a:p>
            <a:pPr marL="82296" indent="0">
              <a:buNone/>
            </a:pPr>
            <a:endParaRPr lang="en-US" altLang="ja-JP" dirty="0" smtClean="0"/>
          </a:p>
          <a:p>
            <a:pPr marL="82296" indent="0">
              <a:buNone/>
            </a:pPr>
            <a:r>
              <a:rPr lang="ja-JP" altLang="en-US" dirty="0" smtClean="0"/>
              <a:t>・</a:t>
            </a:r>
            <a:r>
              <a:rPr lang="en-US" altLang="ja-JP" dirty="0" smtClean="0"/>
              <a:t>’(</a:t>
            </a:r>
            <a:r>
              <a:rPr lang="ja-JP" altLang="en-US" dirty="0" smtClean="0"/>
              <a:t>余談</a:t>
            </a:r>
            <a:r>
              <a:rPr lang="en-US" altLang="ja-JP" dirty="0" smtClean="0"/>
              <a:t>)</a:t>
            </a:r>
            <a:r>
              <a:rPr lang="ja-JP" altLang="en-US" dirty="0" smtClean="0"/>
              <a:t>ニコニコ</a:t>
            </a:r>
            <a:r>
              <a:rPr lang="ja-JP" altLang="en-US" dirty="0"/>
              <a:t>大百科</a:t>
            </a:r>
            <a:r>
              <a:rPr lang="ja-JP" altLang="en-US" dirty="0" smtClean="0"/>
              <a:t>の</a:t>
            </a:r>
            <a:endParaRPr lang="en-US" altLang="ja-JP" dirty="0" smtClean="0"/>
          </a:p>
          <a:p>
            <a:pPr marL="82296" indent="0">
              <a:buNone/>
            </a:pPr>
            <a:r>
              <a:rPr lang="ja-JP" altLang="en-US" dirty="0"/>
              <a:t>　</a:t>
            </a:r>
            <a:r>
              <a:rPr lang="en-US" altLang="ja-JP" dirty="0" smtClean="0"/>
              <a:t>Lisp</a:t>
            </a:r>
            <a:r>
              <a:rPr lang="ja-JP" altLang="en-US" dirty="0"/>
              <a:t>の</a:t>
            </a:r>
            <a:r>
              <a:rPr lang="ja-JP" altLang="en-US" dirty="0" smtClean="0"/>
              <a:t>記事が結構詳しくて笑える</a:t>
            </a:r>
            <a:endParaRPr lang="en-US" altLang="ja-JP" dirty="0" smtClean="0"/>
          </a:p>
          <a:p>
            <a:pPr marL="82296" indent="0">
              <a:buNone/>
            </a:pP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093156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次回？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15616" y="1124744"/>
            <a:ext cx="7818072" cy="5544616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ja-JP" altLang="en-US" dirty="0" smtClean="0"/>
              <a:t>・もうすこし深堀りしたい</a:t>
            </a:r>
            <a:endParaRPr lang="en-US" altLang="ja-JP" dirty="0" smtClean="0"/>
          </a:p>
          <a:p>
            <a:pPr marL="82296" indent="0">
              <a:buNone/>
            </a:pPr>
            <a:endParaRPr lang="en-US" altLang="ja-JP" dirty="0"/>
          </a:p>
          <a:p>
            <a:pPr marL="82296" indent="0">
              <a:buNone/>
            </a:pPr>
            <a:r>
              <a:rPr lang="ja-JP" altLang="en-US" dirty="0" smtClean="0"/>
              <a:t>・</a:t>
            </a:r>
            <a:r>
              <a:rPr lang="en-US" altLang="ja-JP" dirty="0" err="1" smtClean="0"/>
              <a:t>Emacs</a:t>
            </a:r>
            <a:r>
              <a:rPr lang="ja-JP" altLang="en-US" dirty="0" smtClean="0"/>
              <a:t>に手を出す？</a:t>
            </a:r>
            <a:endParaRPr lang="en-US" altLang="ja-JP" dirty="0" smtClean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3789040"/>
            <a:ext cx="2062282" cy="2880320"/>
          </a:xfrm>
          <a:prstGeom prst="rect">
            <a:avLst/>
          </a:prstGeom>
        </p:spPr>
      </p:pic>
      <p:sp>
        <p:nvSpPr>
          <p:cNvPr id="6" name="十字形 5"/>
          <p:cNvSpPr/>
          <p:nvPr/>
        </p:nvSpPr>
        <p:spPr>
          <a:xfrm rot="2700000">
            <a:off x="4980276" y="3755782"/>
            <a:ext cx="3117938" cy="3117938"/>
          </a:xfrm>
          <a:prstGeom prst="plus">
            <a:avLst>
              <a:gd name="adj" fmla="val 46164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5941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435608" y="3068960"/>
            <a:ext cx="7498080" cy="3179440"/>
          </a:xfrm>
        </p:spPr>
        <p:txBody>
          <a:bodyPr/>
          <a:lstStyle/>
          <a:p>
            <a:pPr marL="82296" indent="0">
              <a:buNone/>
            </a:pPr>
            <a:r>
              <a:rPr kumimoji="1" lang="ja-JP" altLang="en-US" dirty="0" smtClean="0"/>
              <a:t>ご清聴ありがとうございました</a:t>
            </a:r>
            <a:endParaRPr kumimoji="1" lang="ja-JP" altLang="en-US" dirty="0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5364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99592" y="1447800"/>
            <a:ext cx="8136904" cy="4069432"/>
          </a:xfrm>
        </p:spPr>
        <p:txBody>
          <a:bodyPr>
            <a:normAutofit/>
          </a:bodyPr>
          <a:lstStyle/>
          <a:p>
            <a:pPr marL="82296" indent="0" algn="ctr">
              <a:buNone/>
            </a:pPr>
            <a:endParaRPr kumimoji="1" lang="en-US" altLang="ja-JP" sz="4400" dirty="0" smtClean="0"/>
          </a:p>
          <a:p>
            <a:pPr marL="82296" indent="0" algn="ctr">
              <a:buNone/>
            </a:pPr>
            <a:endParaRPr kumimoji="1" lang="en-US" altLang="ja-JP" sz="4400" dirty="0" smtClean="0"/>
          </a:p>
          <a:p>
            <a:pPr marL="82296" indent="0" algn="ctr">
              <a:buNone/>
            </a:pPr>
            <a:r>
              <a:rPr kumimoji="1" lang="ja-JP" altLang="en-US" sz="4400" dirty="0" smtClean="0"/>
              <a:t>①背景</a:t>
            </a:r>
            <a:endParaRPr kumimoji="1" lang="en-US" altLang="ja-JP" sz="4400" dirty="0" smtClean="0"/>
          </a:p>
        </p:txBody>
      </p:sp>
    </p:spTree>
    <p:extLst>
      <p:ext uri="{BB962C8B-B14F-4D97-AF65-F5344CB8AC3E}">
        <p14:creationId xmlns:p14="http://schemas.microsoft.com/office/powerpoint/2010/main" val="1337454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2017/1~ PMO</a:t>
            </a:r>
            <a:r>
              <a:rPr lang="ja-JP" altLang="en-US" dirty="0" smtClean="0"/>
              <a:t>支援</a:t>
            </a:r>
            <a:r>
              <a:rPr lang="en-US" altLang="ja-JP" dirty="0" smtClean="0"/>
              <a:t>()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15616" y="1124744"/>
            <a:ext cx="7818072" cy="5544616"/>
          </a:xfrm>
        </p:spPr>
        <p:txBody>
          <a:bodyPr>
            <a:normAutofit/>
          </a:bodyPr>
          <a:lstStyle/>
          <a:p>
            <a:pPr marL="82296" indent="0">
              <a:buNone/>
            </a:pPr>
            <a:endParaRPr lang="en-US" altLang="ja-JP" dirty="0"/>
          </a:p>
          <a:p>
            <a:pPr marL="82296" indent="0">
              <a:buNone/>
            </a:pPr>
            <a:r>
              <a:rPr lang="ja-JP" altLang="en-US" dirty="0" smtClean="0"/>
              <a:t>某</a:t>
            </a:r>
            <a:r>
              <a:rPr lang="en-US" altLang="ja-JP" dirty="0" smtClean="0"/>
              <a:t>PJ</a:t>
            </a:r>
            <a:r>
              <a:rPr lang="ja-JP" altLang="en-US" dirty="0" smtClean="0"/>
              <a:t>のドキュメント資産整備チームへ</a:t>
            </a:r>
            <a:endParaRPr lang="en-US" altLang="ja-JP" dirty="0" smtClean="0"/>
          </a:p>
          <a:p>
            <a:pPr marL="82296" indent="0">
              <a:buNone/>
            </a:pPr>
            <a:r>
              <a:rPr lang="en-US" altLang="ja-JP" dirty="0" smtClean="0"/>
              <a:t>PMO</a:t>
            </a:r>
            <a:r>
              <a:rPr lang="ja-JP" altLang="en-US" dirty="0" smtClean="0"/>
              <a:t>支援</a:t>
            </a:r>
            <a:r>
              <a:rPr lang="ja-JP" altLang="en-US" dirty="0" smtClean="0"/>
              <a:t>に</a:t>
            </a:r>
            <a:r>
              <a:rPr lang="ja-JP" altLang="en-US" dirty="0" smtClean="0"/>
              <a:t>行きました。大塚（東池袋）</a:t>
            </a:r>
            <a:endParaRPr lang="en-US" altLang="ja-JP" dirty="0" smtClean="0"/>
          </a:p>
          <a:p>
            <a:pPr marL="82296" indent="0">
              <a:buNone/>
            </a:pPr>
            <a:endParaRPr lang="en-US" altLang="ja-JP" dirty="0" smtClean="0"/>
          </a:p>
          <a:p>
            <a:pPr marL="82296" indent="0">
              <a:buNone/>
            </a:pPr>
            <a:r>
              <a:rPr lang="ja-JP" altLang="en-US" dirty="0"/>
              <a:t>作業</a:t>
            </a:r>
            <a:r>
              <a:rPr lang="ja-JP" altLang="en-US" dirty="0" smtClean="0"/>
              <a:t>内容（要約）：</a:t>
            </a:r>
            <a:endParaRPr lang="en-US" altLang="ja-JP" dirty="0" smtClean="0"/>
          </a:p>
          <a:p>
            <a:pPr marL="82296" indent="0">
              <a:buNone/>
            </a:pPr>
            <a:r>
              <a:rPr lang="ja-JP" altLang="en-US" dirty="0"/>
              <a:t>　</a:t>
            </a:r>
            <a:r>
              <a:rPr lang="ja-JP" altLang="en-US" dirty="0"/>
              <a:t>約</a:t>
            </a:r>
            <a:r>
              <a:rPr lang="ja-JP" altLang="en-US" dirty="0" smtClean="0"/>
              <a:t>２万ページある</a:t>
            </a:r>
            <a:r>
              <a:rPr lang="en-US" altLang="ja-JP" dirty="0" smtClean="0"/>
              <a:t>Excel</a:t>
            </a:r>
            <a:r>
              <a:rPr lang="ja-JP" altLang="en-US" dirty="0"/>
              <a:t>設計書</a:t>
            </a:r>
            <a:r>
              <a:rPr lang="ja-JP" altLang="en-US" dirty="0" smtClean="0"/>
              <a:t>の</a:t>
            </a:r>
            <a:endParaRPr lang="en-US" altLang="ja-JP" dirty="0" smtClean="0"/>
          </a:p>
          <a:p>
            <a:pPr marL="82296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見</a:t>
            </a:r>
            <a:r>
              <a:rPr lang="ja-JP" altLang="en-US" dirty="0"/>
              <a:t>切れチェック＆修正⇒印刷。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344135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前回の感想</a:t>
            </a:r>
            <a:endParaRPr kumimoji="1" lang="ja-JP" altLang="en-US" dirty="0"/>
          </a:p>
        </p:txBody>
      </p:sp>
      <p:sp>
        <p:nvSpPr>
          <p:cNvPr id="6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043608" y="1447800"/>
            <a:ext cx="7890080" cy="5077544"/>
          </a:xfrm>
        </p:spPr>
        <p:txBody>
          <a:bodyPr>
            <a:normAutofit/>
          </a:bodyPr>
          <a:lstStyle/>
          <a:p>
            <a:r>
              <a:rPr kumimoji="1" lang="en-US" altLang="ja-JP" dirty="0" smtClean="0"/>
              <a:t>Scheme</a:t>
            </a:r>
            <a:r>
              <a:rPr kumimoji="1" lang="ja-JP" altLang="en-US" dirty="0" smtClean="0"/>
              <a:t>言語難しい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lang="en-US" altLang="ja-JP" dirty="0"/>
              <a:t>GIMP</a:t>
            </a:r>
            <a:r>
              <a:rPr lang="ja-JP" altLang="en-US" dirty="0" err="1"/>
              <a:t>に登</a:t>
            </a:r>
            <a:r>
              <a:rPr lang="ja-JP" altLang="en-US" dirty="0"/>
              <a:t>録するための呪文が</a:t>
            </a:r>
            <a:r>
              <a:rPr lang="ja-JP" altLang="en-US" dirty="0" smtClean="0"/>
              <a:t>長い</a:t>
            </a:r>
            <a:endParaRPr kumimoji="1" lang="en-US" altLang="ja-JP" dirty="0" smtClean="0"/>
          </a:p>
          <a:p>
            <a:endParaRPr lang="en-US" altLang="ja-JP" dirty="0" smtClean="0"/>
          </a:p>
          <a:p>
            <a:r>
              <a:rPr lang="ja-JP" altLang="en-US" dirty="0" smtClean="0"/>
              <a:t>もうちょっと調べてみたい</a:t>
            </a:r>
            <a:endParaRPr lang="en-US" altLang="ja-JP" dirty="0"/>
          </a:p>
        </p:txBody>
      </p:sp>
      <p:sp>
        <p:nvSpPr>
          <p:cNvPr id="3" name="円/楕円 2"/>
          <p:cNvSpPr/>
          <p:nvPr/>
        </p:nvSpPr>
        <p:spPr>
          <a:xfrm>
            <a:off x="899592" y="3573016"/>
            <a:ext cx="4680520" cy="86409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69915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99592" y="1447800"/>
            <a:ext cx="8136904" cy="4069432"/>
          </a:xfrm>
        </p:spPr>
        <p:txBody>
          <a:bodyPr>
            <a:normAutofit/>
          </a:bodyPr>
          <a:lstStyle/>
          <a:p>
            <a:pPr marL="82296" indent="0" algn="ctr">
              <a:buNone/>
            </a:pPr>
            <a:endParaRPr kumimoji="1" lang="en-US" altLang="ja-JP" sz="4400" dirty="0" smtClean="0"/>
          </a:p>
          <a:p>
            <a:pPr marL="82296" indent="0" algn="ctr">
              <a:buNone/>
            </a:pPr>
            <a:endParaRPr kumimoji="1" lang="en-US" altLang="ja-JP" sz="4400" dirty="0" smtClean="0"/>
          </a:p>
          <a:p>
            <a:pPr marL="82296" indent="0" algn="ctr">
              <a:buNone/>
            </a:pPr>
            <a:r>
              <a:rPr kumimoji="1" lang="ja-JP" altLang="en-US" sz="4400" dirty="0" smtClean="0"/>
              <a:t>もうちょっと調べてみた</a:t>
            </a:r>
            <a:endParaRPr kumimoji="1" lang="en-US" altLang="ja-JP" sz="4400" dirty="0" smtClean="0"/>
          </a:p>
        </p:txBody>
      </p:sp>
    </p:spTree>
    <p:extLst>
      <p:ext uri="{BB962C8B-B14F-4D97-AF65-F5344CB8AC3E}">
        <p14:creationId xmlns:p14="http://schemas.microsoft.com/office/powerpoint/2010/main" val="3313609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99592" y="1447800"/>
            <a:ext cx="8136904" cy="4069432"/>
          </a:xfrm>
        </p:spPr>
        <p:txBody>
          <a:bodyPr>
            <a:normAutofit/>
          </a:bodyPr>
          <a:lstStyle/>
          <a:p>
            <a:pPr marL="82296" indent="0" algn="ctr">
              <a:buNone/>
            </a:pPr>
            <a:endParaRPr kumimoji="1" lang="en-US" altLang="ja-JP" sz="4400" dirty="0" smtClean="0"/>
          </a:p>
          <a:p>
            <a:pPr marL="82296" indent="0" algn="ctr">
              <a:buNone/>
            </a:pPr>
            <a:endParaRPr kumimoji="1" lang="en-US" altLang="ja-JP" sz="4400" dirty="0" smtClean="0"/>
          </a:p>
          <a:p>
            <a:pPr marL="82296" indent="0" algn="ctr">
              <a:buNone/>
            </a:pPr>
            <a:r>
              <a:rPr kumimoji="1" lang="ja-JP" altLang="en-US" sz="4400" dirty="0" smtClean="0"/>
              <a:t>②</a:t>
            </a:r>
            <a:r>
              <a:rPr kumimoji="1" lang="en-US" altLang="ja-JP" sz="4400" dirty="0" smtClean="0"/>
              <a:t>Scheme</a:t>
            </a:r>
            <a:r>
              <a:rPr kumimoji="1" lang="ja-JP" altLang="en-US" sz="4400" dirty="0" err="1" smtClean="0"/>
              <a:t>って</a:t>
            </a:r>
            <a:r>
              <a:rPr kumimoji="1" lang="ja-JP" altLang="en-US" sz="4400" dirty="0" smtClean="0"/>
              <a:t>どんな言語？</a:t>
            </a:r>
            <a:endParaRPr kumimoji="1" lang="en-US" altLang="ja-JP" sz="4400" dirty="0" smtClean="0"/>
          </a:p>
        </p:txBody>
      </p:sp>
    </p:spTree>
    <p:extLst>
      <p:ext uri="{BB962C8B-B14F-4D97-AF65-F5344CB8AC3E}">
        <p14:creationId xmlns:p14="http://schemas.microsoft.com/office/powerpoint/2010/main" val="2706628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Lisp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15616" y="1124744"/>
            <a:ext cx="7818072" cy="5544616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ja-JP" altLang="en-US" dirty="0" smtClean="0"/>
              <a:t>・</a:t>
            </a:r>
            <a:r>
              <a:rPr lang="en-US" altLang="ja-JP" b="1" dirty="0" err="1" smtClean="0"/>
              <a:t>LIS</a:t>
            </a:r>
            <a:r>
              <a:rPr lang="en-US" altLang="ja-JP" dirty="0" err="1" smtClean="0"/>
              <a:t>t</a:t>
            </a:r>
            <a:r>
              <a:rPr lang="en-US" altLang="ja-JP" dirty="0" smtClean="0"/>
              <a:t> </a:t>
            </a:r>
            <a:r>
              <a:rPr lang="en-US" altLang="ja-JP" b="1" dirty="0" smtClean="0"/>
              <a:t>P</a:t>
            </a:r>
            <a:r>
              <a:rPr lang="en-US" altLang="ja-JP" dirty="0" smtClean="0"/>
              <a:t>rocessing</a:t>
            </a:r>
          </a:p>
          <a:p>
            <a:pPr marL="82296" indent="0">
              <a:buNone/>
            </a:pPr>
            <a:r>
              <a:rPr lang="en-US" altLang="ja-JP" sz="2000" strike="sngStrike" dirty="0"/>
              <a:t>Lots of Insane Stupid </a:t>
            </a:r>
            <a:r>
              <a:rPr lang="en-US" altLang="ja-JP" sz="2000" strike="sngStrike" dirty="0" smtClean="0"/>
              <a:t>Parenthesis(</a:t>
            </a:r>
            <a:r>
              <a:rPr lang="ja-JP" altLang="en-US" sz="2000" strike="sngStrike" dirty="0" smtClean="0"/>
              <a:t>アホみたいな括弧の山</a:t>
            </a:r>
            <a:r>
              <a:rPr lang="en-US" altLang="ja-JP" sz="2000" strike="sngStrike" dirty="0" smtClean="0"/>
              <a:t>)</a:t>
            </a:r>
          </a:p>
          <a:p>
            <a:pPr marL="82296" indent="0">
              <a:buNone/>
            </a:pPr>
            <a:endParaRPr lang="en-US" altLang="ja-JP" dirty="0"/>
          </a:p>
          <a:p>
            <a:pPr marL="82296" indent="0">
              <a:buNone/>
            </a:pPr>
            <a:r>
              <a:rPr lang="ja-JP" altLang="en-US" dirty="0" smtClean="0"/>
              <a:t>・現在使われる高級言語では</a:t>
            </a:r>
            <a:endParaRPr lang="en-US" altLang="ja-JP" dirty="0" smtClean="0"/>
          </a:p>
          <a:p>
            <a:pPr marL="82296" indent="0">
              <a:buNone/>
            </a:pPr>
            <a:r>
              <a:rPr lang="ja-JP" altLang="en-US" dirty="0"/>
              <a:t>　</a:t>
            </a:r>
            <a:r>
              <a:rPr lang="en-US" altLang="ja-JP" dirty="0" smtClean="0"/>
              <a:t>Fortran</a:t>
            </a:r>
            <a:r>
              <a:rPr lang="ja-JP" altLang="en-US" dirty="0" smtClean="0"/>
              <a:t>に次いで古い言語</a:t>
            </a:r>
            <a:endParaRPr lang="en-US" altLang="ja-JP" dirty="0" smtClean="0"/>
          </a:p>
          <a:p>
            <a:pPr marL="82296" indent="0">
              <a:buNone/>
            </a:pPr>
            <a:r>
              <a:rPr lang="en-US" altLang="ja-JP" dirty="0" smtClean="0"/>
              <a:t>(Fortran:1957</a:t>
            </a:r>
            <a:r>
              <a:rPr lang="ja-JP" altLang="en-US" dirty="0" smtClean="0"/>
              <a:t>年</a:t>
            </a:r>
            <a:r>
              <a:rPr lang="en-US" altLang="ja-JP" dirty="0" smtClean="0"/>
              <a:t>  Lisp:1958</a:t>
            </a:r>
            <a:r>
              <a:rPr lang="ja-JP" altLang="en-US" dirty="0" smtClean="0"/>
              <a:t>年</a:t>
            </a:r>
            <a:r>
              <a:rPr lang="en-US" altLang="ja-JP" dirty="0" smtClean="0"/>
              <a:t>)</a:t>
            </a:r>
          </a:p>
          <a:p>
            <a:pPr marL="82296" indent="0">
              <a:buNone/>
            </a:pPr>
            <a:r>
              <a:rPr lang="en-US" altLang="ja-JP" sz="1800" dirty="0" smtClean="0"/>
              <a:t>(</a:t>
            </a:r>
            <a:r>
              <a:rPr lang="ja-JP" altLang="en-US" sz="1800" dirty="0" smtClean="0"/>
              <a:t>ちなみに</a:t>
            </a:r>
            <a:r>
              <a:rPr lang="en-US" altLang="ja-JP" sz="1800" dirty="0" smtClean="0"/>
              <a:t>COBOL</a:t>
            </a:r>
            <a:r>
              <a:rPr lang="ja-JP" altLang="en-US" sz="1800" dirty="0" smtClean="0"/>
              <a:t>は</a:t>
            </a:r>
            <a:r>
              <a:rPr lang="en-US" altLang="ja-JP" sz="1800" dirty="0" smtClean="0"/>
              <a:t>1959~60</a:t>
            </a:r>
            <a:r>
              <a:rPr lang="ja-JP" altLang="en-US" sz="1800" dirty="0" smtClean="0"/>
              <a:t>年</a:t>
            </a:r>
            <a:r>
              <a:rPr lang="en-US" altLang="ja-JP" sz="1800" dirty="0" smtClean="0"/>
              <a:t>)</a:t>
            </a:r>
            <a:endParaRPr lang="en-US" altLang="ja-JP" dirty="0" smtClean="0"/>
          </a:p>
          <a:p>
            <a:pPr marL="82296" indent="0">
              <a:buNone/>
            </a:pPr>
            <a:endParaRPr lang="en-US" altLang="ja-JP" dirty="0" smtClean="0"/>
          </a:p>
          <a:p>
            <a:pPr marL="82296" indent="0">
              <a:buNone/>
            </a:pPr>
            <a:r>
              <a:rPr lang="ja-JP" altLang="en-US" dirty="0" smtClean="0"/>
              <a:t>・</a:t>
            </a:r>
            <a:r>
              <a:rPr lang="en-US" altLang="ja-JP" b="1" dirty="0" smtClean="0"/>
              <a:t>S</a:t>
            </a:r>
            <a:r>
              <a:rPr lang="ja-JP" altLang="en-US" b="1" dirty="0" smtClean="0"/>
              <a:t>式</a:t>
            </a:r>
            <a:r>
              <a:rPr lang="ja-JP" altLang="en-US" dirty="0" smtClean="0"/>
              <a:t>と前置記法</a:t>
            </a:r>
            <a:r>
              <a:rPr lang="en-US" altLang="ja-JP" dirty="0" smtClean="0"/>
              <a:t>(</a:t>
            </a:r>
            <a:r>
              <a:rPr lang="ja-JP" altLang="en-US" dirty="0" smtClean="0"/>
              <a:t>ポーランド記法</a:t>
            </a:r>
            <a:r>
              <a:rPr lang="en-US" altLang="ja-JP" dirty="0" smtClean="0"/>
              <a:t>)</a:t>
            </a:r>
            <a:r>
              <a:rPr lang="ja-JP" altLang="en-US" dirty="0" smtClean="0"/>
              <a:t>が特徴</a:t>
            </a:r>
            <a:endParaRPr lang="en-US" altLang="ja-JP" dirty="0" smtClean="0"/>
          </a:p>
          <a:p>
            <a:pPr marL="82296" indent="0">
              <a:buNone/>
            </a:pPr>
            <a:r>
              <a:rPr lang="ja-JP" altLang="en-US" dirty="0"/>
              <a:t>　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548140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フレッシュ">
  <a:themeElements>
    <a:clrScheme name="フレッシュ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Meiryo UI">
      <a:majorFont>
        <a:latin typeface="Meiryo UI"/>
        <a:ea typeface="Meiryo UI"/>
        <a:cs typeface=""/>
      </a:majorFont>
      <a:minorFont>
        <a:latin typeface="Meiryo UI"/>
        <a:ea typeface="Meiryo UI"/>
        <a:cs typeface=""/>
      </a:minorFont>
    </a:fontScheme>
    <a:fmtScheme name="フレッシュ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3909</TotalTime>
  <Words>805</Words>
  <Application>Microsoft Office PowerPoint</Application>
  <PresentationFormat>画面に合わせる (4:3)</PresentationFormat>
  <Paragraphs>242</Paragraphs>
  <Slides>34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34</vt:i4>
      </vt:variant>
    </vt:vector>
  </HeadingPairs>
  <TitlesOfParts>
    <vt:vector size="35" baseType="lpstr">
      <vt:lpstr>フレッシュ</vt:lpstr>
      <vt:lpstr>一か月半でExcel設計書を20,000枚印刷した男が語るExcelのTips</vt:lpstr>
      <vt:lpstr>注意点</vt:lpstr>
      <vt:lpstr>もくじ</vt:lpstr>
      <vt:lpstr>PowerPoint プレゼンテーション</vt:lpstr>
      <vt:lpstr>2017/1~ PMO支援()</vt:lpstr>
      <vt:lpstr>前回の感想</vt:lpstr>
      <vt:lpstr>PowerPoint プレゼンテーション</vt:lpstr>
      <vt:lpstr>PowerPoint プレゼンテーション</vt:lpstr>
      <vt:lpstr>Lisp</vt:lpstr>
      <vt:lpstr>S式（Symbolic expression）</vt:lpstr>
      <vt:lpstr>Scheme</vt:lpstr>
      <vt:lpstr>PowerPoint プレゼンテーション</vt:lpstr>
      <vt:lpstr>Gauche</vt:lpstr>
      <vt:lpstr>エディタ</vt:lpstr>
      <vt:lpstr>エディタ</vt:lpstr>
      <vt:lpstr>PowerPoint プレゼンテーション</vt:lpstr>
      <vt:lpstr>基本的なこと</vt:lpstr>
      <vt:lpstr>重要な組み込み手続き１</vt:lpstr>
      <vt:lpstr>defineについての補足</vt:lpstr>
      <vt:lpstr>重要な組み込み手続き２</vt:lpstr>
      <vt:lpstr>重要な組み込み手続き３</vt:lpstr>
      <vt:lpstr>(補足)Schemeでのリストの考え方</vt:lpstr>
      <vt:lpstr>重要な組み込み手続き４</vt:lpstr>
      <vt:lpstr>その他</vt:lpstr>
      <vt:lpstr>ハローワールド</vt:lpstr>
      <vt:lpstr>PowerPoint プレゼンテーション</vt:lpstr>
      <vt:lpstr>foldを自前で作ってみよう</vt:lpstr>
      <vt:lpstr>foldを自前で作ってみよう</vt:lpstr>
      <vt:lpstr>foldを自前で作ってみよう</vt:lpstr>
      <vt:lpstr>foldを自前で作ってみよう</vt:lpstr>
      <vt:lpstr>PowerPoint プレゼンテーション</vt:lpstr>
      <vt:lpstr>⑥感想</vt:lpstr>
      <vt:lpstr>次回？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オブジェクト指向</dc:title>
  <dc:creator>FJ-USER</dc:creator>
  <cp:lastModifiedBy>Owner</cp:lastModifiedBy>
  <cp:revision>245</cp:revision>
  <dcterms:created xsi:type="dcterms:W3CDTF">2013-08-04T17:15:54Z</dcterms:created>
  <dcterms:modified xsi:type="dcterms:W3CDTF">2017-03-06T08:29:59Z</dcterms:modified>
</cp:coreProperties>
</file>