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5744e9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5744e9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SVD é a decomposição de uma matriz de dimensões m por n em tres matrizes U, sigma e V transposto. A matriz U tem dimensão m x m e suas colunas são os autovetores de AA</a:t>
            </a:r>
            <a:r>
              <a:rPr baseline="30000" lang="pt-BR"/>
              <a:t>T</a:t>
            </a:r>
            <a:r>
              <a:rPr lang="pt-BR"/>
              <a:t>. </a:t>
            </a:r>
            <a:r>
              <a:rPr lang="pt-BR">
                <a:solidFill>
                  <a:schemeClr val="dk1"/>
                </a:solidFill>
              </a:rPr>
              <a:t>A matriz V</a:t>
            </a:r>
            <a:r>
              <a:rPr baseline="30000"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tem dimensão n x n e suas colunas são os autovetores de A</a:t>
            </a:r>
            <a:r>
              <a:rPr baseline="30000"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A. A matriz sigma é a matriz diagonal dos valores singulares σ (raízes dos autovalores de AA</a:t>
            </a:r>
            <a:r>
              <a:rPr baseline="30000"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ou A</a:t>
            </a:r>
            <a:r>
              <a:rPr baseline="30000"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A). A decomposição truncado é util quando os primeiros k autovalores são muito maiores que os demais, o que possibilita trabalhar com um conjunto reduzido de informações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c5744e9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c5744e9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ver um exemplo de como o SVD pode ser aplicado em um mini-dataset.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c63f414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c63f414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c63f414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c63f414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63f414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63f414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9300" y="604700"/>
            <a:ext cx="85854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dk1"/>
                </a:solidFill>
              </a:rPr>
              <a:t>SVD aplicado em Sistemas de Recomendação</a:t>
            </a:r>
            <a:endParaRPr b="1" sz="5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1525" y="2831150"/>
            <a:ext cx="61998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Turma 01 - Grupo 01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Felipe Scholucha Martinez Roldan - 13671873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Vitor Hugo Almeida Couto - 13678727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Yuri Fernandes Pereira - 13730127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88000" y="863090"/>
            <a:ext cx="49680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00">
                <a:solidFill>
                  <a:schemeClr val="dk1"/>
                </a:solidFill>
              </a:rPr>
              <a:t>A = UΣV</a:t>
            </a:r>
            <a:r>
              <a:rPr b="1" baseline="30000" lang="pt-BR" sz="6700">
                <a:solidFill>
                  <a:schemeClr val="dk1"/>
                </a:solidFill>
              </a:rPr>
              <a:t>T</a:t>
            </a:r>
            <a:endParaRPr b="1" baseline="30000" sz="7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24100" y="2708175"/>
            <a:ext cx="27318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A   → </a:t>
            </a:r>
            <a:r>
              <a:rPr b="1" i="1" lang="pt-BR" sz="2800">
                <a:solidFill>
                  <a:schemeClr val="dk1"/>
                </a:solidFill>
              </a:rPr>
              <a:t>m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n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U   → </a:t>
            </a:r>
            <a:r>
              <a:rPr b="1" i="1" lang="pt-BR" sz="2800">
                <a:solidFill>
                  <a:schemeClr val="dk1"/>
                </a:solidFill>
              </a:rPr>
              <a:t>m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m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Σ   → </a:t>
            </a:r>
            <a:r>
              <a:rPr b="1" i="1" lang="pt-BR" sz="2800">
                <a:solidFill>
                  <a:schemeClr val="dk1"/>
                </a:solidFill>
              </a:rPr>
              <a:t>m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n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V</a:t>
            </a:r>
            <a:r>
              <a:rPr b="1" baseline="30000" lang="pt-BR" sz="2800">
                <a:solidFill>
                  <a:schemeClr val="dk1"/>
                </a:solidFill>
              </a:rPr>
              <a:t>T</a:t>
            </a:r>
            <a:r>
              <a:rPr b="1" lang="pt-BR" sz="2800">
                <a:solidFill>
                  <a:schemeClr val="dk1"/>
                </a:solidFill>
              </a:rPr>
              <a:t>  → </a:t>
            </a:r>
            <a:r>
              <a:rPr b="1" i="1" lang="pt-BR" sz="2800">
                <a:solidFill>
                  <a:schemeClr val="dk1"/>
                </a:solidFill>
              </a:rPr>
              <a:t>n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519375" y="2708175"/>
            <a:ext cx="27318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A   → </a:t>
            </a:r>
            <a:r>
              <a:rPr b="1" i="1" lang="pt-BR" sz="2800">
                <a:solidFill>
                  <a:schemeClr val="dk1"/>
                </a:solidFill>
              </a:rPr>
              <a:t>m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n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U   → </a:t>
            </a:r>
            <a:r>
              <a:rPr b="1" i="1" lang="pt-BR" sz="2800">
                <a:solidFill>
                  <a:schemeClr val="dk1"/>
                </a:solidFill>
              </a:rPr>
              <a:t>m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k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Σ   → </a:t>
            </a:r>
            <a:r>
              <a:rPr b="1" i="1" lang="pt-BR" sz="2800">
                <a:solidFill>
                  <a:schemeClr val="dk1"/>
                </a:solidFill>
              </a:rPr>
              <a:t>k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k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</a:rPr>
              <a:t>V</a:t>
            </a:r>
            <a:r>
              <a:rPr b="1" baseline="30000" lang="pt-BR" sz="2800">
                <a:solidFill>
                  <a:schemeClr val="dk1"/>
                </a:solidFill>
              </a:rPr>
              <a:t>T</a:t>
            </a:r>
            <a:r>
              <a:rPr b="1" lang="pt-BR" sz="2800">
                <a:solidFill>
                  <a:schemeClr val="dk1"/>
                </a:solidFill>
              </a:rPr>
              <a:t>  → </a:t>
            </a:r>
            <a:r>
              <a:rPr b="1" i="1" lang="pt-BR" sz="2800">
                <a:solidFill>
                  <a:schemeClr val="dk1"/>
                </a:solidFill>
              </a:rPr>
              <a:t>k</a:t>
            </a:r>
            <a:r>
              <a:rPr b="1" lang="pt-BR" sz="2800">
                <a:solidFill>
                  <a:schemeClr val="dk1"/>
                </a:solidFill>
              </a:rPr>
              <a:t> x </a:t>
            </a:r>
            <a:r>
              <a:rPr b="1" i="1" lang="pt-BR" sz="2800">
                <a:solidFill>
                  <a:schemeClr val="dk1"/>
                </a:solidFill>
              </a:rPr>
              <a:t>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25200" y="2264425"/>
            <a:ext cx="2625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SVD Completa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191325" y="2276250"/>
            <a:ext cx="2625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SVD Truncada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05450" y="0"/>
            <a:ext cx="3479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</a:rPr>
              <a:t>Relembrando SV</a:t>
            </a:r>
            <a:r>
              <a:rPr b="1" lang="pt-BR" sz="2900">
                <a:solidFill>
                  <a:schemeClr val="dk1"/>
                </a:solidFill>
              </a:rPr>
              <a:t>D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50" y="60086"/>
            <a:ext cx="1488900" cy="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05450" y="0"/>
            <a:ext cx="3875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</a:rPr>
              <a:t>Aplicação em um SR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50" y="60086"/>
            <a:ext cx="1488900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80150" y="903013"/>
            <a:ext cx="2625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Matriz </a:t>
            </a:r>
            <a:r>
              <a:rPr b="1" i="1" lang="pt-BR" sz="2700">
                <a:solidFill>
                  <a:schemeClr val="dk1"/>
                </a:solidFill>
              </a:rPr>
              <a:t>A</a:t>
            </a:r>
            <a:r>
              <a:rPr b="1" lang="pt-BR" sz="2700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</a:rPr>
              <a:t>(10x5)</a:t>
            </a:r>
            <a:endParaRPr b="1" baseline="-25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572000" y="1632525"/>
            <a:ext cx="2964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1 → gostou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chemeClr val="dk1"/>
                </a:solidFill>
              </a:rPr>
              <a:t>0 → não gostou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480550" y="2835650"/>
            <a:ext cx="42840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chemeClr val="dk1"/>
                </a:solidFill>
              </a:rPr>
              <a:t>U</a:t>
            </a:r>
            <a:r>
              <a:rPr b="1" lang="pt-BR" sz="1800">
                <a:solidFill>
                  <a:schemeClr val="dk1"/>
                </a:solidFill>
              </a:rPr>
              <a:t>sers 6 e 8 têm as mesmas preferências, assim como 0 e 7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chemeClr val="dk1"/>
                </a:solidFill>
              </a:rPr>
              <a:t>Usuários que gostam do Item 2 também gostam do Item 3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48" y="1525825"/>
            <a:ext cx="3317980" cy="3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05450" y="0"/>
            <a:ext cx="3875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</a:rPr>
              <a:t>SVD tr</a:t>
            </a:r>
            <a:r>
              <a:rPr b="1" lang="pt-BR" sz="2900">
                <a:solidFill>
                  <a:schemeClr val="dk1"/>
                </a:solidFill>
              </a:rPr>
              <a:t>uncada (k=3)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50" y="60086"/>
            <a:ext cx="1488900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014850" y="979225"/>
            <a:ext cx="3310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Matriz Σ</a:t>
            </a:r>
            <a:endParaRPr b="1" baseline="-250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621663"/>
            <a:ext cx="4175751" cy="20525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06575" y="979225"/>
            <a:ext cx="3310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Autovalores</a:t>
            </a:r>
            <a:r>
              <a:rPr b="1" lang="pt-BR" sz="2400">
                <a:solidFill>
                  <a:schemeClr val="dk1"/>
                </a:solidFill>
              </a:rPr>
              <a:t>:</a:t>
            </a:r>
            <a:endParaRPr b="1" baseline="-25000" sz="1100"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675" y="1621663"/>
            <a:ext cx="1788601" cy="20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237100" y="3856975"/>
            <a:ext cx="4669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Os primeiros 3 autovalores contêm 95,56% da informação!</a:t>
            </a:r>
            <a:endParaRPr b="1" baseline="-2500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50" y="60086"/>
            <a:ext cx="1488900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751550" y="903013"/>
            <a:ext cx="2625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Matriz </a:t>
            </a:r>
            <a:r>
              <a:rPr b="1" i="1" lang="pt-BR" sz="2700">
                <a:solidFill>
                  <a:schemeClr val="dk1"/>
                </a:solidFill>
              </a:rPr>
              <a:t>U</a:t>
            </a:r>
            <a:r>
              <a:rPr b="1" lang="pt-BR" sz="2700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</a:rPr>
              <a:t>(10x3)</a:t>
            </a:r>
            <a:endParaRPr b="1" baseline="-250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602" y="1525825"/>
            <a:ext cx="2128160" cy="33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450" y="1494025"/>
            <a:ext cx="4322837" cy="33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05450" y="0"/>
            <a:ext cx="3875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</a:rPr>
              <a:t>SVD truncada (k=3)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50" y="60086"/>
            <a:ext cx="1488900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903950" y="1893613"/>
            <a:ext cx="2625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</a:rPr>
              <a:t>Matriz </a:t>
            </a:r>
            <a:r>
              <a:rPr b="1" i="1" lang="pt-BR" sz="2700">
                <a:solidFill>
                  <a:schemeClr val="dk1"/>
                </a:solidFill>
              </a:rPr>
              <a:t>VT</a:t>
            </a:r>
            <a:r>
              <a:rPr b="1" lang="pt-BR" sz="2700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</a:rPr>
              <a:t>(3x5)</a:t>
            </a:r>
            <a:endParaRPr b="1" baseline="-250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05450" y="0"/>
            <a:ext cx="3875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dk1"/>
                </a:solidFill>
              </a:rPr>
              <a:t>SVD truncada (k=3)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00" y="2516426"/>
            <a:ext cx="3875101" cy="1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701" y="1525825"/>
            <a:ext cx="4470701" cy="295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