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79" r:id="rId3"/>
    <p:sldId id="357" r:id="rId4"/>
    <p:sldId id="356" r:id="rId5"/>
    <p:sldId id="361" r:id="rId6"/>
    <p:sldId id="362" r:id="rId7"/>
    <p:sldId id="363" r:id="rId8"/>
    <p:sldId id="364" r:id="rId9"/>
    <p:sldId id="371" r:id="rId10"/>
    <p:sldId id="372" r:id="rId11"/>
    <p:sldId id="373" r:id="rId12"/>
    <p:sldId id="374" r:id="rId13"/>
    <p:sldId id="375" r:id="rId14"/>
    <p:sldId id="376" r:id="rId15"/>
    <p:sldId id="378" r:id="rId16"/>
    <p:sldId id="380" r:id="rId17"/>
    <p:sldId id="384" r:id="rId18"/>
    <p:sldId id="383" r:id="rId19"/>
    <p:sldId id="366"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713" autoAdjust="0"/>
  </p:normalViewPr>
  <p:slideViewPr>
    <p:cSldViewPr>
      <p:cViewPr>
        <p:scale>
          <a:sx n="66" d="100"/>
          <a:sy n="66" d="100"/>
        </p:scale>
        <p:origin x="1320" y="4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11/25/2020</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ru-RU" dirty="0"/>
              <a:t>6</a:t>
            </a:r>
            <a:r>
              <a:rPr lang="en-US" dirty="0"/>
              <a:t>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Inter-thread Communication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What is Polling and what are problems with it?</a:t>
            </a:r>
            <a:br>
              <a:rPr lang="en-US" sz="1400" b="0" i="0" dirty="0">
                <a:effectLst/>
                <a:latin typeface="var(--font-din)"/>
              </a:rPr>
            </a:br>
            <a:r>
              <a:rPr lang="en-US" sz="1400" b="0" i="0" dirty="0">
                <a:effectLst/>
                <a:latin typeface="var(--font-din)"/>
              </a:rPr>
              <a:t>The process of testing a condition repeatedly till it becomes true is known as polling.</a:t>
            </a:r>
          </a:p>
          <a:p>
            <a:pPr algn="l" fontAlgn="base"/>
            <a:r>
              <a:rPr lang="en-US" sz="1400" b="0" i="0" dirty="0">
                <a:effectLst/>
                <a:latin typeface="var(--font-din)"/>
              </a:rPr>
              <a:t>Polling is usually implemented with the help of loops to check whether a particular condition is true or not. If it is true, certain action is taken. This waste many CPU cycles and makes the implementation inefficient.</a:t>
            </a:r>
            <a:br>
              <a:rPr lang="en-US" sz="1400" b="0" i="0" dirty="0">
                <a:effectLst/>
                <a:latin typeface="var(--font-din)"/>
              </a:rPr>
            </a:br>
            <a:r>
              <a:rPr lang="en-US" sz="1400" b="0" i="0" dirty="0">
                <a:effectLst/>
                <a:latin typeface="var(--font-din)"/>
              </a:rPr>
              <a:t>For example, in a classic queuing problem where one thread is producing data and other is consuming it.</a:t>
            </a:r>
          </a:p>
          <a:p>
            <a:pPr algn="l" fontAlgn="base"/>
            <a:r>
              <a:rPr lang="en-US" sz="1400" b="1" i="0" dirty="0">
                <a:effectLst/>
                <a:latin typeface="var(--font-din)"/>
              </a:rPr>
              <a:t>How Java multi threading tackles this problem?</a:t>
            </a:r>
            <a:br>
              <a:rPr lang="en-US" sz="1400" b="0" i="0" dirty="0">
                <a:effectLst/>
                <a:latin typeface="var(--font-din)"/>
              </a:rPr>
            </a:br>
            <a:r>
              <a:rPr lang="en-US" sz="1400" b="0" i="0" dirty="0">
                <a:effectLst/>
                <a:latin typeface="var(--font-din)"/>
              </a:rPr>
              <a:t>To avoid polling, Java uses three methods, namely, </a:t>
            </a:r>
            <a:r>
              <a:rPr lang="en-US" sz="1400" b="1" i="0" dirty="0">
                <a:effectLst/>
                <a:latin typeface="var(--font-din)"/>
              </a:rPr>
              <a:t>wait(), notify() and </a:t>
            </a:r>
            <a:r>
              <a:rPr lang="en-US" sz="1400" b="1" i="0" dirty="0" err="1">
                <a:effectLst/>
                <a:latin typeface="var(--font-din)"/>
              </a:rPr>
              <a:t>notifyAll</a:t>
            </a:r>
            <a:r>
              <a:rPr lang="en-US" sz="1400" b="1" i="0" dirty="0">
                <a:effectLst/>
                <a:latin typeface="var(--font-din)"/>
              </a:rPr>
              <a:t>().</a:t>
            </a:r>
            <a:br>
              <a:rPr lang="en-US" sz="1400" b="0" i="0" dirty="0">
                <a:effectLst/>
                <a:latin typeface="var(--font-din)"/>
              </a:rPr>
            </a:br>
            <a:r>
              <a:rPr lang="en-US" sz="1400" b="0" i="0" dirty="0">
                <a:effectLst/>
                <a:latin typeface="var(--font-din)"/>
              </a:rPr>
              <a:t>All these methods belong to object class as final so that all classes have them. They must be used within a synchronized block only.</a:t>
            </a:r>
          </a:p>
          <a:p>
            <a:pPr algn="l" fontAlgn="base">
              <a:buFont typeface="Arial" panose="020B0604020202020204" pitchFamily="34" charset="0"/>
              <a:buChar char="•"/>
            </a:pPr>
            <a:r>
              <a:rPr lang="en-US" sz="1400" b="1" i="0" dirty="0">
                <a:effectLst/>
                <a:latin typeface="var(--font-din)"/>
              </a:rPr>
              <a:t>wait()-</a:t>
            </a:r>
            <a:r>
              <a:rPr lang="en-US" sz="1400" b="0" i="0" dirty="0">
                <a:effectLst/>
                <a:latin typeface="var(--font-din)"/>
              </a:rPr>
              <a:t>It tells the calling thread to give up the lock and go to sleep until some other thread enters the same monitor and calls notify().</a:t>
            </a:r>
          </a:p>
          <a:p>
            <a:pPr algn="l" fontAlgn="base">
              <a:buFont typeface="Arial" panose="020B0604020202020204" pitchFamily="34" charset="0"/>
              <a:buChar char="•"/>
            </a:pPr>
            <a:r>
              <a:rPr lang="en-US" sz="1400" b="1" i="0" dirty="0">
                <a:effectLst/>
                <a:latin typeface="var(--font-din)"/>
              </a:rPr>
              <a:t>notify()-</a:t>
            </a:r>
            <a:r>
              <a:rPr lang="en-US" sz="1400" b="0" i="0" dirty="0">
                <a:effectLst/>
                <a:latin typeface="var(--font-din)"/>
              </a:rPr>
              <a:t>It wakes up one single thread that called wait() on the same object. It should be noted that calling notify() does not actually give up a lock on a resource.</a:t>
            </a:r>
          </a:p>
          <a:p>
            <a:pPr algn="l" fontAlgn="base">
              <a:buFont typeface="Arial" panose="020B0604020202020204" pitchFamily="34" charset="0"/>
              <a:buChar char="•"/>
            </a:pPr>
            <a:r>
              <a:rPr lang="en-US" sz="1400" b="1" i="0" dirty="0" err="1">
                <a:effectLst/>
                <a:latin typeface="var(--font-din)"/>
              </a:rPr>
              <a:t>notifyAll</a:t>
            </a:r>
            <a:r>
              <a:rPr lang="en-US" sz="1400" b="1" i="0" dirty="0">
                <a:effectLst/>
                <a:latin typeface="var(--font-din)"/>
              </a:rPr>
              <a:t>()-</a:t>
            </a:r>
            <a:r>
              <a:rPr lang="en-US" sz="1400" b="0" i="0" dirty="0">
                <a:effectLst/>
                <a:latin typeface="var(--font-din)"/>
              </a:rPr>
              <a:t>It wakes up all the threads that called wait() on the same object.</a:t>
            </a:r>
          </a:p>
        </p:txBody>
      </p:sp>
    </p:spTree>
    <p:extLst>
      <p:ext uri="{BB962C8B-B14F-4D97-AF65-F5344CB8AC3E}">
        <p14:creationId xmlns:p14="http://schemas.microsoft.com/office/powerpoint/2010/main" val="269811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243991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400115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4278654" y="6109925"/>
            <a:ext cx="1143000" cy="361950"/>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3048000" y="5943600"/>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10197829" y="5408036"/>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8960609" y="5419070"/>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7890627" y="5408036"/>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6735700" y="5397987"/>
            <a:ext cx="962025"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4343400" y="5397987"/>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5753100" y="5429886"/>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2866336" y="5452408"/>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5759387" y="6138862"/>
            <a:ext cx="976313" cy="390525"/>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335732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a:xfrm>
            <a:off x="2912589" y="2329541"/>
            <a:ext cx="10018713" cy="3124201"/>
          </a:xfrm>
        </p:spPr>
        <p:txBody>
          <a:bodyPr>
            <a:normAutofit/>
          </a:bodyPr>
          <a:lstStyle/>
          <a:p>
            <a:pPr algn="l" rtl="0"/>
            <a:r>
              <a:rPr lang="en-US" dirty="0"/>
              <a:t>Thread life cycle </a:t>
            </a:r>
          </a:p>
          <a:p>
            <a:pPr algn="l" rtl="0"/>
            <a:r>
              <a:rPr lang="en-US" dirty="0"/>
              <a:t>Create a Thread </a:t>
            </a:r>
          </a:p>
          <a:p>
            <a:pPr algn="l" rtl="0"/>
            <a:r>
              <a:rPr lang="en-US" dirty="0"/>
              <a:t>Object functions : join , wait and notify </a:t>
            </a:r>
            <a:endParaRPr lang="he-IL" dirty="0"/>
          </a:p>
          <a:p>
            <a:pPr algn="l" rtl="0"/>
            <a:r>
              <a:rPr lang="en-US" spc="-5" dirty="0"/>
              <a:t>Producer consumer.</a:t>
            </a:r>
            <a:endParaRPr lang="he-IL" dirty="0"/>
          </a:p>
        </p:txBody>
      </p:sp>
    </p:spTree>
    <p:extLst>
      <p:ext uri="{BB962C8B-B14F-4D97-AF65-F5344CB8AC3E}">
        <p14:creationId xmlns:p14="http://schemas.microsoft.com/office/powerpoint/2010/main" val="155945425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9A31-7BC0-48EA-958B-3CF5C3CF846B}"/>
              </a:ext>
            </a:extLst>
          </p:cNvPr>
          <p:cNvSpPr>
            <a:spLocks noGrp="1"/>
          </p:cNvSpPr>
          <p:nvPr>
            <p:ph type="ctrTitle"/>
          </p:nvPr>
        </p:nvSpPr>
        <p:spPr>
          <a:xfrm>
            <a:off x="756310" y="300625"/>
            <a:ext cx="10679379" cy="1231106"/>
          </a:xfrm>
        </p:spPr>
        <p:txBody>
          <a:bodyPr/>
          <a:lstStyle/>
          <a:p>
            <a:r>
              <a:rPr lang="en-US" sz="4000" dirty="0">
                <a:solidFill>
                  <a:schemeClr val="accent1">
                    <a:lumMod val="75000"/>
                  </a:schemeClr>
                </a:solidFill>
                <a:latin typeface="Trebuchet MS"/>
                <a:cs typeface="Trebuchet MS"/>
              </a:rPr>
              <a:t>Java - Multithreading</a:t>
            </a:r>
            <a:br>
              <a:rPr lang="en-US" sz="4000" dirty="0">
                <a:solidFill>
                  <a:schemeClr val="accent1">
                    <a:lumMod val="75000"/>
                  </a:schemeClr>
                </a:solidFill>
                <a:latin typeface="Trebuchet MS"/>
                <a:cs typeface="Trebuchet MS"/>
              </a:rPr>
            </a:br>
            <a:endParaRPr lang="en-US" dirty="0"/>
          </a:p>
        </p:txBody>
      </p:sp>
      <p:sp>
        <p:nvSpPr>
          <p:cNvPr id="3" name="Subtitle 2">
            <a:extLst>
              <a:ext uri="{FF2B5EF4-FFF2-40B4-BE49-F238E27FC236}">
                <a16:creationId xmlns:a16="http://schemas.microsoft.com/office/drawing/2014/main" id="{1555A820-0142-44CA-A241-8B0549C56734}"/>
              </a:ext>
            </a:extLst>
          </p:cNvPr>
          <p:cNvSpPr>
            <a:spLocks noGrp="1"/>
          </p:cNvSpPr>
          <p:nvPr>
            <p:ph type="subTitle" idx="4"/>
          </p:nvPr>
        </p:nvSpPr>
        <p:spPr/>
        <p:txBody>
          <a:bodyPr/>
          <a:lstStyle/>
          <a:p>
            <a:endParaRPr lang="en-US"/>
          </a:p>
        </p:txBody>
      </p:sp>
      <p:pic>
        <p:nvPicPr>
          <p:cNvPr id="5" name="Picture 2" descr="Multithreading with signals | Thread synchronization Part III – AC's Notes">
            <a:extLst>
              <a:ext uri="{FF2B5EF4-FFF2-40B4-BE49-F238E27FC236}">
                <a16:creationId xmlns:a16="http://schemas.microsoft.com/office/drawing/2014/main" id="{006E3DA6-76DF-4F77-81F7-6E69DD6D1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7924800" cy="554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59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838200"/>
            <a:ext cx="8561705" cy="428065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If your class is intended to be executed as a thread then you can achieve this by implementing a Runnable interface. You will need to follow three basic steps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As a first step, you need to implement a run() method provided by a Runnable interface. This method provides an entry point for the thread and you will put your complete business logic inside this method. Following is a simple syntax of the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 void </a:t>
            </a:r>
            <a:r>
              <a:rPr lang="en-US" sz="1200" b="1" dirty="0">
                <a:latin typeface="Arial Black" panose="020B0A04020102020204" pitchFamily="34" charset="0"/>
                <a:cs typeface="Arial"/>
              </a:rPr>
              <a:t>run( )</a:t>
            </a:r>
            <a:r>
              <a:rPr lang="he-IL" sz="1200" b="1" dirty="0">
                <a:latin typeface="Arial Black" panose="020B0A04020102020204" pitchFamily="34" charset="0"/>
                <a:cs typeface="Arial"/>
              </a:rPr>
              <a:t>;</a:t>
            </a:r>
            <a:endParaRPr lang="en-US" sz="1200" b="1" dirty="0">
              <a:latin typeface="Arial Black" panose="020B0A04020102020204" pitchFamily="34" charset="0"/>
              <a:cs typeface="Arial"/>
            </a:endParaRPr>
          </a:p>
          <a:p>
            <a:pPr marL="355600" marR="5080" indent="-342900">
              <a:spcBef>
                <a:spcPts val="100"/>
              </a:spcBef>
            </a:pPr>
            <a:endParaRPr lang="he-IL"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As a second step, you will instantiate a Thread object using the following constructor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Thread(Runnable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String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a:t>
            </a:r>
          </a:p>
          <a:p>
            <a:pPr marL="355600" marR="5080" indent="-342900">
              <a:spcBef>
                <a:spcPts val="100"/>
              </a:spcBef>
            </a:pPr>
            <a:r>
              <a:rPr lang="en-US" sz="1200" b="1" dirty="0">
                <a:latin typeface="Arial Black" panose="020B0A04020102020204" pitchFamily="34" charset="0"/>
                <a:cs typeface="Arial"/>
              </a:rPr>
              <a:t>Where, </a:t>
            </a:r>
            <a:r>
              <a:rPr lang="en-US" sz="1200" b="1" dirty="0" err="1">
                <a:latin typeface="Arial Black" panose="020B0A04020102020204" pitchFamily="34" charset="0"/>
                <a:cs typeface="Arial"/>
              </a:rPr>
              <a:t>threadObj</a:t>
            </a:r>
            <a:r>
              <a:rPr lang="en-US" sz="1200" b="1" dirty="0">
                <a:latin typeface="Arial Black" panose="020B0A04020102020204" pitchFamily="34" charset="0"/>
                <a:cs typeface="Arial"/>
              </a:rPr>
              <a:t> is an instance of a class that implements the Runnable interface and </a:t>
            </a:r>
            <a:r>
              <a:rPr lang="en-US" sz="1200" b="1" dirty="0" err="1">
                <a:latin typeface="Arial Black" panose="020B0A04020102020204" pitchFamily="34" charset="0"/>
                <a:cs typeface="Arial"/>
              </a:rPr>
              <a:t>threadName</a:t>
            </a:r>
            <a:r>
              <a:rPr lang="en-US" sz="1200" b="1" dirty="0">
                <a:latin typeface="Arial Black" panose="020B0A04020102020204" pitchFamily="34" charset="0"/>
                <a:cs typeface="Arial"/>
              </a:rPr>
              <a:t> is the name given to the new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3</a:t>
            </a:r>
          </a:p>
          <a:p>
            <a:pPr marL="355600" marR="5080" indent="-342900">
              <a:spcBef>
                <a:spcPts val="100"/>
              </a:spcBef>
            </a:pPr>
            <a:r>
              <a:rPr lang="en-US" sz="1200" b="1" dirty="0">
                <a:latin typeface="Arial Black" panose="020B0A04020102020204" pitchFamily="34" charset="0"/>
                <a:cs typeface="Arial"/>
              </a:rPr>
              <a:t>Once a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a:t>
            </a:r>
          </a:p>
        </p:txBody>
      </p:sp>
    </p:spTree>
    <p:extLst>
      <p:ext uri="{BB962C8B-B14F-4D97-AF65-F5344CB8AC3E}">
        <p14:creationId xmlns:p14="http://schemas.microsoft.com/office/powerpoint/2010/main" val="23678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p>
          <a:p>
            <a:pPr marL="12700">
              <a:lnSpc>
                <a:spcPct val="100000"/>
              </a:lnSpc>
              <a:spcBef>
                <a:spcPts val="100"/>
              </a:spcBef>
            </a:pP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990600"/>
            <a:ext cx="8561705" cy="309571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Create a Thread by Extending a Thread Class</a:t>
            </a:r>
          </a:p>
          <a:p>
            <a:pPr marL="355600" marR="5080" indent="-342900">
              <a:spcBef>
                <a:spcPts val="100"/>
              </a:spcBef>
            </a:pPr>
            <a:r>
              <a:rPr lang="en-US" sz="1200" b="1" dirty="0">
                <a:latin typeface="Arial Black" panose="020B0A04020102020204" pitchFamily="34" charset="0"/>
                <a:cs typeface="Arial"/>
              </a:rPr>
              <a:t>The second way to create a thread is to create a new class that extends Thread class using the following two simple steps. This approach provides more flexibility in handling multiple threads created using available methods in Thread class.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Step 1</a:t>
            </a:r>
          </a:p>
          <a:p>
            <a:pPr marL="355600" marR="5080" indent="-342900">
              <a:spcBef>
                <a:spcPts val="100"/>
              </a:spcBef>
            </a:pPr>
            <a:r>
              <a:rPr lang="en-US" sz="1200" b="1" dirty="0">
                <a:latin typeface="Arial Black" panose="020B0A04020102020204" pitchFamily="34" charset="0"/>
                <a:cs typeface="Arial"/>
              </a:rPr>
              <a:t>You will need to override run( ) method available in Thread class. This method provides an entry point for the thread and you will put your complete business logic inside this method. Following is a simple syntax of run()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public</a:t>
            </a:r>
            <a:r>
              <a:rPr lang="en-US" sz="1200" b="1" dirty="0">
                <a:latin typeface="Arial Black" panose="020B0A04020102020204" pitchFamily="34" charset="0"/>
                <a:cs typeface="Arial"/>
              </a:rPr>
              <a:t> void run( )</a:t>
            </a:r>
          </a:p>
          <a:p>
            <a:pPr marL="355600" marR="5080" indent="-342900">
              <a:spcBef>
                <a:spcPts val="100"/>
              </a:spcBef>
            </a:pPr>
            <a:r>
              <a:rPr lang="en-US" sz="1200" b="1" dirty="0">
                <a:latin typeface="Arial Black" panose="020B0A04020102020204" pitchFamily="34" charset="0"/>
                <a:cs typeface="Arial"/>
              </a:rPr>
              <a:t>Step 2</a:t>
            </a:r>
          </a:p>
          <a:p>
            <a:pPr marL="355600" marR="5080" indent="-342900">
              <a:spcBef>
                <a:spcPts val="100"/>
              </a:spcBef>
            </a:pPr>
            <a:r>
              <a:rPr lang="en-US" sz="1200" b="1" dirty="0">
                <a:latin typeface="Arial Black" panose="020B0A04020102020204" pitchFamily="34" charset="0"/>
                <a:cs typeface="Arial"/>
              </a:rPr>
              <a:t>Once Thread object is created, you can start it by calling start() method, which executes a call to run( ) method. Following is a simple syntax of start() method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solidFill>
                  <a:schemeClr val="accent3">
                    <a:lumMod val="75000"/>
                  </a:schemeClr>
                </a:solidFill>
                <a:latin typeface="Arial Black" panose="020B0A04020102020204" pitchFamily="34" charset="0"/>
                <a:cs typeface="Arial"/>
              </a:rPr>
              <a:t>void</a:t>
            </a:r>
            <a:r>
              <a:rPr lang="en-US" sz="1200" b="1" dirty="0">
                <a:latin typeface="Arial Black" panose="020B0A04020102020204" pitchFamily="34" charset="0"/>
                <a:cs typeface="Arial"/>
              </a:rPr>
              <a:t> start( );</a:t>
            </a:r>
          </a:p>
        </p:txBody>
      </p:sp>
    </p:spTree>
    <p:extLst>
      <p:ext uri="{BB962C8B-B14F-4D97-AF65-F5344CB8AC3E}">
        <p14:creationId xmlns:p14="http://schemas.microsoft.com/office/powerpoint/2010/main" val="113384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3758</TotalTime>
  <Words>1883</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Arial Black</vt:lpstr>
      <vt:lpstr>Corbel</vt:lpstr>
      <vt:lpstr>Trebuchet MS</vt:lpstr>
      <vt:lpstr>var(--font-din)</vt:lpstr>
      <vt:lpstr>Theme1</vt:lpstr>
      <vt:lpstr>  תכנות מונחה עצמים  תרגול     6 </vt:lpstr>
      <vt:lpstr>נושאים להיום</vt:lpstr>
      <vt:lpstr>Java - Multithreading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termin rep</cp:lastModifiedBy>
  <cp:revision>39</cp:revision>
  <dcterms:created xsi:type="dcterms:W3CDTF">2020-11-10T22:23:29Z</dcterms:created>
  <dcterms:modified xsi:type="dcterms:W3CDTF">2020-11-25T21:40:47Z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