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Google Sans"/>
      <p:regular r:id="rId9"/>
      <p:bold r:id="rId10"/>
      <p:italic r:id="rId11"/>
      <p:boldItalic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italic.fntdata"/><Relationship Id="rId10" Type="http://schemas.openxmlformats.org/officeDocument/2006/relationships/font" Target="fonts/GoogleSans-bold.fntdata"/><Relationship Id="rId13" Type="http://schemas.openxmlformats.org/officeDocument/2006/relationships/font" Target="fonts/OpenSans-regular.fntdata"/><Relationship Id="rId12" Type="http://schemas.openxmlformats.org/officeDocument/2006/relationships/font" Target="fonts/Google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-regular.fntdata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2ec20341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2ec20341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361fd9e4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361fd9e4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2ec20341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2ec20341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311700" y="445025"/>
            <a:ext cx="8520600" cy="656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Outline a user flow</a:t>
            </a:r>
            <a:endParaRPr b="1" sz="1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Copy and paste each image into your own user flow on the next slide, and edit as needed. </a:t>
            </a:r>
            <a:endParaRPr sz="1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57" name="Google Shape;57;p14"/>
          <p:cNvCxnSpPr>
            <a:stCxn id="58" idx="4"/>
            <a:endCxn id="58" idx="4"/>
          </p:cNvCxnSpPr>
          <p:nvPr/>
        </p:nvCxnSpPr>
        <p:spPr>
          <a:xfrm>
            <a:off x="1429809" y="2782052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9" name="Google Shape;59;p14"/>
          <p:cNvGrpSpPr/>
          <p:nvPr/>
        </p:nvGrpSpPr>
        <p:grpSpPr>
          <a:xfrm>
            <a:off x="927908" y="2038732"/>
            <a:ext cx="1003740" cy="743320"/>
            <a:chOff x="377675" y="1588421"/>
            <a:chExt cx="1396800" cy="1034400"/>
          </a:xfrm>
        </p:grpSpPr>
        <p:sp>
          <p:nvSpPr>
            <p:cNvPr id="58" name="Google Shape;58;p14"/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cap="flat" cmpd="sng" w="19050">
              <a:solidFill>
                <a:srgbClr val="33A8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60" name="Google Shape;60;p14"/>
            <p:cNvSpPr txBox="1"/>
            <p:nvPr/>
          </p:nvSpPr>
          <p:spPr>
            <a:xfrm>
              <a:off x="377675" y="1858563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Action </a:t>
              </a:r>
              <a:endParaRPr b="1" sz="11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61" name="Google Shape;61;p14"/>
          <p:cNvGrpSpPr/>
          <p:nvPr/>
        </p:nvGrpSpPr>
        <p:grpSpPr>
          <a:xfrm>
            <a:off x="2312472" y="2225569"/>
            <a:ext cx="1140068" cy="512002"/>
            <a:chOff x="2822502" y="1868177"/>
            <a:chExt cx="1396800" cy="627300"/>
          </a:xfrm>
        </p:grpSpPr>
        <p:sp>
          <p:nvSpPr>
            <p:cNvPr id="62" name="Google Shape;62;p14"/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63" name="Google Shape;63;p14"/>
            <p:cNvSpPr txBox="1"/>
            <p:nvPr/>
          </p:nvSpPr>
          <p:spPr>
            <a:xfrm>
              <a:off x="2822502" y="1868177"/>
              <a:ext cx="1396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Screen</a:t>
              </a:r>
              <a:endParaRPr b="1" sz="11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64" name="Google Shape;64;p14"/>
          <p:cNvCxnSpPr/>
          <p:nvPr/>
        </p:nvCxnSpPr>
        <p:spPr>
          <a:xfrm>
            <a:off x="5313750" y="2429050"/>
            <a:ext cx="4179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4"/>
          <p:cNvCxnSpPr/>
          <p:nvPr/>
        </p:nvCxnSpPr>
        <p:spPr>
          <a:xfrm>
            <a:off x="6301413" y="2258050"/>
            <a:ext cx="0" cy="34200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4"/>
          <p:cNvCxnSpPr/>
          <p:nvPr/>
        </p:nvCxnSpPr>
        <p:spPr>
          <a:xfrm flipH="1" rot="5400000">
            <a:off x="7478552" y="1613392"/>
            <a:ext cx="130200" cy="1344900"/>
          </a:xfrm>
          <a:prstGeom prst="curvedConnector3">
            <a:avLst>
              <a:gd fmla="val -182892" name="adj1"/>
            </a:avLst>
          </a:prstGeom>
          <a:noFill/>
          <a:ln cap="flat" cmpd="sng" w="19050">
            <a:solidFill>
              <a:srgbClr val="E94335"/>
            </a:solidFill>
            <a:prstDash val="dot"/>
            <a:round/>
            <a:headEnd len="med" w="med" type="none"/>
            <a:tailEnd len="med" w="med" type="triangle"/>
          </a:ln>
        </p:spPr>
      </p:cxnSp>
      <p:grpSp>
        <p:nvGrpSpPr>
          <p:cNvPr id="67" name="Google Shape;67;p14"/>
          <p:cNvGrpSpPr/>
          <p:nvPr/>
        </p:nvGrpSpPr>
        <p:grpSpPr>
          <a:xfrm>
            <a:off x="3833377" y="1993635"/>
            <a:ext cx="1003704" cy="1156215"/>
            <a:chOff x="3833377" y="1993635"/>
            <a:chExt cx="1003704" cy="1156215"/>
          </a:xfrm>
        </p:grpSpPr>
        <p:grpSp>
          <p:nvGrpSpPr>
            <p:cNvPr id="68" name="Google Shape;68;p14"/>
            <p:cNvGrpSpPr/>
            <p:nvPr/>
          </p:nvGrpSpPr>
          <p:grpSpPr>
            <a:xfrm>
              <a:off x="3833377" y="1993635"/>
              <a:ext cx="1003704" cy="833520"/>
              <a:chOff x="5215584" y="1588400"/>
              <a:chExt cx="1245600" cy="1034400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5281670" y="1588400"/>
                <a:ext cx="1113300" cy="1034400"/>
              </a:xfrm>
              <a:prstGeom prst="diamond">
                <a:avLst/>
              </a:prstGeom>
              <a:noFill/>
              <a:ln cap="flat" cmpd="sng" w="19050">
                <a:solidFill>
                  <a:srgbClr val="4285F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rgbClr val="4285F4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70" name="Google Shape;70;p14"/>
              <p:cNvSpPr txBox="1"/>
              <p:nvPr/>
            </p:nvSpPr>
            <p:spPr>
              <a:xfrm>
                <a:off x="5215584" y="1893302"/>
                <a:ext cx="1245600" cy="49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rgbClr val="1967D2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Decision</a:t>
                </a:r>
                <a:endParaRPr b="1" sz="1100">
                  <a:solidFill>
                    <a:srgbClr val="1967D2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sp>
          <p:nvSpPr>
            <p:cNvPr id="71" name="Google Shape;71;p14"/>
            <p:cNvSpPr txBox="1"/>
            <p:nvPr/>
          </p:nvSpPr>
          <p:spPr>
            <a:xfrm>
              <a:off x="4391938" y="2788125"/>
              <a:ext cx="280500" cy="21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Google Sans"/>
                  <a:ea typeface="Google Sans"/>
                  <a:cs typeface="Google Sans"/>
                  <a:sym typeface="Google Sans"/>
                </a:rPr>
                <a:t>Y</a:t>
              </a:r>
              <a:endParaRPr b="1" sz="9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3998038" y="2782050"/>
              <a:ext cx="280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</a:t>
              </a:r>
              <a:endParaRPr b="1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3624100" y="1386457"/>
            <a:ext cx="776400" cy="743400"/>
          </a:xfrm>
          <a:prstGeom prst="ellipse">
            <a:avLst/>
          </a:prstGeom>
          <a:noFill/>
          <a:ln cap="flat" cmpd="sng" w="19050">
            <a:solidFill>
              <a:srgbClr val="33A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rPr>
              <a:t>Pick Filter</a:t>
            </a:r>
            <a:endParaRPr b="1" sz="900">
              <a:solidFill>
                <a:srgbClr val="33A85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78" name="Google Shape;78;p15"/>
          <p:cNvGrpSpPr/>
          <p:nvPr/>
        </p:nvGrpSpPr>
        <p:grpSpPr>
          <a:xfrm>
            <a:off x="1001072" y="281669"/>
            <a:ext cx="1140068" cy="512002"/>
            <a:chOff x="2822502" y="1868177"/>
            <a:chExt cx="1396800" cy="627300"/>
          </a:xfrm>
        </p:grpSpPr>
        <p:sp>
          <p:nvSpPr>
            <p:cNvPr id="79" name="Google Shape;79;p15"/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80" name="Google Shape;80;p15"/>
            <p:cNvSpPr txBox="1"/>
            <p:nvPr/>
          </p:nvSpPr>
          <p:spPr>
            <a:xfrm>
              <a:off x="2822502" y="1868177"/>
              <a:ext cx="1396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Home Screen</a:t>
              </a:r>
              <a:endParaRPr b="1" sz="10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81" name="Google Shape;81;p15"/>
          <p:cNvGrpSpPr/>
          <p:nvPr/>
        </p:nvGrpSpPr>
        <p:grpSpPr>
          <a:xfrm>
            <a:off x="3674258" y="98920"/>
            <a:ext cx="1003740" cy="743320"/>
            <a:chOff x="377675" y="1588421"/>
            <a:chExt cx="1396800" cy="1034400"/>
          </a:xfrm>
        </p:grpSpPr>
        <p:sp>
          <p:nvSpPr>
            <p:cNvPr id="82" name="Google Shape;82;p15"/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cap="flat" cmpd="sng" w="19050">
              <a:solidFill>
                <a:srgbClr val="33A8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83" name="Google Shape;83;p15"/>
            <p:cNvSpPr txBox="1"/>
            <p:nvPr/>
          </p:nvSpPr>
          <p:spPr>
            <a:xfrm>
              <a:off x="377675" y="1858563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Browse</a:t>
              </a:r>
              <a:r>
                <a:rPr b="1" lang="en" sz="110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 </a:t>
              </a:r>
              <a:endParaRPr b="1" sz="11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84" name="Google Shape;84;p15"/>
          <p:cNvGrpSpPr/>
          <p:nvPr/>
        </p:nvGrpSpPr>
        <p:grpSpPr>
          <a:xfrm>
            <a:off x="2184202" y="111972"/>
            <a:ext cx="1003704" cy="1010490"/>
            <a:chOff x="3833377" y="1993635"/>
            <a:chExt cx="1003704" cy="1010490"/>
          </a:xfrm>
        </p:grpSpPr>
        <p:grpSp>
          <p:nvGrpSpPr>
            <p:cNvPr id="85" name="Google Shape;85;p15"/>
            <p:cNvGrpSpPr/>
            <p:nvPr/>
          </p:nvGrpSpPr>
          <p:grpSpPr>
            <a:xfrm>
              <a:off x="3833377" y="1993635"/>
              <a:ext cx="1003704" cy="833520"/>
              <a:chOff x="5215584" y="1588400"/>
              <a:chExt cx="1245600" cy="1034400"/>
            </a:xfrm>
          </p:grpSpPr>
          <p:sp>
            <p:nvSpPr>
              <p:cNvPr id="86" name="Google Shape;86;p15"/>
              <p:cNvSpPr/>
              <p:nvPr/>
            </p:nvSpPr>
            <p:spPr>
              <a:xfrm>
                <a:off x="5281670" y="1588400"/>
                <a:ext cx="1113300" cy="1034400"/>
              </a:xfrm>
              <a:prstGeom prst="diamond">
                <a:avLst/>
              </a:prstGeom>
              <a:noFill/>
              <a:ln cap="flat" cmpd="sng" w="19050">
                <a:solidFill>
                  <a:srgbClr val="4285F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rgbClr val="4285F4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87" name="Google Shape;87;p15"/>
              <p:cNvSpPr txBox="1"/>
              <p:nvPr/>
            </p:nvSpPr>
            <p:spPr>
              <a:xfrm>
                <a:off x="5215584" y="1798738"/>
                <a:ext cx="1245600" cy="49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rgbClr val="1967D2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Select Filters</a:t>
                </a:r>
                <a:endParaRPr b="1" sz="1100">
                  <a:solidFill>
                    <a:srgbClr val="1967D2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sp>
          <p:nvSpPr>
            <p:cNvPr id="88" name="Google Shape;88;p15"/>
            <p:cNvSpPr txBox="1"/>
            <p:nvPr/>
          </p:nvSpPr>
          <p:spPr>
            <a:xfrm>
              <a:off x="4391938" y="2788125"/>
              <a:ext cx="280500" cy="21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Google Sans"/>
                  <a:ea typeface="Google Sans"/>
                  <a:cs typeface="Google Sans"/>
                  <a:sym typeface="Google Sans"/>
                </a:rPr>
                <a:t>Y</a:t>
              </a:r>
              <a:endParaRPr b="1" sz="9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89" name="Google Shape;89;p15"/>
          <p:cNvSpPr/>
          <p:nvPr/>
        </p:nvSpPr>
        <p:spPr>
          <a:xfrm>
            <a:off x="54875" y="89782"/>
            <a:ext cx="776400" cy="743400"/>
          </a:xfrm>
          <a:prstGeom prst="ellipse">
            <a:avLst/>
          </a:prstGeom>
          <a:noFill/>
          <a:ln cap="flat" cmpd="sng" w="19050">
            <a:solidFill>
              <a:srgbClr val="33A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rPr>
              <a:t>Open App</a:t>
            </a:r>
            <a:endParaRPr b="1" sz="900">
              <a:solidFill>
                <a:srgbClr val="33A85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90" name="Google Shape;90;p15"/>
          <p:cNvCxnSpPr/>
          <p:nvPr/>
        </p:nvCxnSpPr>
        <p:spPr>
          <a:xfrm>
            <a:off x="2640688" y="1137975"/>
            <a:ext cx="0" cy="34200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5"/>
          <p:cNvSpPr txBox="1"/>
          <p:nvPr/>
        </p:nvSpPr>
        <p:spPr>
          <a:xfrm>
            <a:off x="3263263" y="214588"/>
            <a:ext cx="280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N</a:t>
            </a:r>
            <a:endParaRPr b="1"/>
          </a:p>
        </p:txBody>
      </p:sp>
      <p:grpSp>
        <p:nvGrpSpPr>
          <p:cNvPr id="92" name="Google Shape;92;p15"/>
          <p:cNvGrpSpPr/>
          <p:nvPr/>
        </p:nvGrpSpPr>
        <p:grpSpPr>
          <a:xfrm>
            <a:off x="2019772" y="1578344"/>
            <a:ext cx="1140068" cy="512002"/>
            <a:chOff x="2822502" y="1868177"/>
            <a:chExt cx="1396800" cy="627300"/>
          </a:xfrm>
        </p:grpSpPr>
        <p:sp>
          <p:nvSpPr>
            <p:cNvPr id="93" name="Google Shape;93;p15"/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94" name="Google Shape;94;p15"/>
            <p:cNvSpPr txBox="1"/>
            <p:nvPr/>
          </p:nvSpPr>
          <p:spPr>
            <a:xfrm>
              <a:off x="2822502" y="1868177"/>
              <a:ext cx="1396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Filter Screen</a:t>
              </a:r>
              <a:endParaRPr b="1" sz="10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95" name="Google Shape;95;p15"/>
          <p:cNvCxnSpPr/>
          <p:nvPr/>
        </p:nvCxnSpPr>
        <p:spPr>
          <a:xfrm>
            <a:off x="3103950" y="1743250"/>
            <a:ext cx="4179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96" name="Google Shape;96;p15"/>
          <p:cNvGrpSpPr/>
          <p:nvPr/>
        </p:nvGrpSpPr>
        <p:grpSpPr>
          <a:xfrm>
            <a:off x="4975060" y="284994"/>
            <a:ext cx="1140068" cy="512002"/>
            <a:chOff x="2822502" y="1868177"/>
            <a:chExt cx="1396800" cy="627300"/>
          </a:xfrm>
        </p:grpSpPr>
        <p:sp>
          <p:nvSpPr>
            <p:cNvPr id="97" name="Google Shape;97;p15"/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98" name="Google Shape;98;p15"/>
            <p:cNvSpPr txBox="1"/>
            <p:nvPr/>
          </p:nvSpPr>
          <p:spPr>
            <a:xfrm>
              <a:off x="2822502" y="1868177"/>
              <a:ext cx="1396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Menu Items</a:t>
              </a:r>
              <a:endParaRPr b="1" sz="10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99" name="Google Shape;99;p15"/>
          <p:cNvCxnSpPr/>
          <p:nvPr/>
        </p:nvCxnSpPr>
        <p:spPr>
          <a:xfrm>
            <a:off x="3256350" y="524050"/>
            <a:ext cx="4179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5"/>
          <p:cNvCxnSpPr/>
          <p:nvPr/>
        </p:nvCxnSpPr>
        <p:spPr>
          <a:xfrm>
            <a:off x="4627950" y="524050"/>
            <a:ext cx="4179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1" name="Google Shape;101;p15"/>
          <p:cNvGrpSpPr/>
          <p:nvPr/>
        </p:nvGrpSpPr>
        <p:grpSpPr>
          <a:xfrm>
            <a:off x="7832329" y="3275072"/>
            <a:ext cx="1026653" cy="1010490"/>
            <a:chOff x="3886629" y="1993635"/>
            <a:chExt cx="1026653" cy="1010490"/>
          </a:xfrm>
        </p:grpSpPr>
        <p:grpSp>
          <p:nvGrpSpPr>
            <p:cNvPr id="102" name="Google Shape;102;p15"/>
            <p:cNvGrpSpPr/>
            <p:nvPr/>
          </p:nvGrpSpPr>
          <p:grpSpPr>
            <a:xfrm>
              <a:off x="3886629" y="1993635"/>
              <a:ext cx="1026653" cy="833520"/>
              <a:chOff x="5281670" y="1588400"/>
              <a:chExt cx="1274079" cy="1034400"/>
            </a:xfrm>
          </p:grpSpPr>
          <p:sp>
            <p:nvSpPr>
              <p:cNvPr id="103" name="Google Shape;103;p15"/>
              <p:cNvSpPr/>
              <p:nvPr/>
            </p:nvSpPr>
            <p:spPr>
              <a:xfrm>
                <a:off x="5281670" y="1588400"/>
                <a:ext cx="1113300" cy="1034400"/>
              </a:xfrm>
              <a:prstGeom prst="diamond">
                <a:avLst/>
              </a:prstGeom>
              <a:noFill/>
              <a:ln cap="flat" cmpd="sng" w="19050">
                <a:solidFill>
                  <a:srgbClr val="4285F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rgbClr val="4285F4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104" name="Google Shape;104;p15"/>
              <p:cNvSpPr txBox="1"/>
              <p:nvPr/>
            </p:nvSpPr>
            <p:spPr>
              <a:xfrm>
                <a:off x="5310149" y="1893302"/>
                <a:ext cx="1245600" cy="49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rgbClr val="1967D2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Checkout</a:t>
                </a:r>
                <a:endParaRPr b="1" sz="1100">
                  <a:solidFill>
                    <a:srgbClr val="1967D2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100">
                  <a:solidFill>
                    <a:srgbClr val="1967D2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100">
                  <a:solidFill>
                    <a:srgbClr val="1967D2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sp>
          <p:nvSpPr>
            <p:cNvPr id="105" name="Google Shape;105;p15"/>
            <p:cNvSpPr txBox="1"/>
            <p:nvPr/>
          </p:nvSpPr>
          <p:spPr>
            <a:xfrm>
              <a:off x="4391938" y="2788125"/>
              <a:ext cx="280500" cy="21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Google Sans"/>
                  <a:ea typeface="Google Sans"/>
                  <a:cs typeface="Google Sans"/>
                  <a:sym typeface="Google Sans"/>
                </a:rPr>
                <a:t>Y</a:t>
              </a:r>
              <a:endParaRPr b="1" sz="9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106" name="Google Shape;106;p15"/>
          <p:cNvCxnSpPr>
            <a:stCxn id="77" idx="7"/>
          </p:cNvCxnSpPr>
          <p:nvPr/>
        </p:nvCxnSpPr>
        <p:spPr>
          <a:xfrm flipH="1" rot="10800000">
            <a:off x="4286799" y="617226"/>
            <a:ext cx="764400" cy="87810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7" name="Google Shape;107;p15"/>
          <p:cNvGrpSpPr/>
          <p:nvPr/>
        </p:nvGrpSpPr>
        <p:grpSpPr>
          <a:xfrm>
            <a:off x="7718911" y="4382374"/>
            <a:ext cx="1140068" cy="906009"/>
            <a:chOff x="2822502" y="1868177"/>
            <a:chExt cx="1396800" cy="627300"/>
          </a:xfrm>
        </p:grpSpPr>
        <p:sp>
          <p:nvSpPr>
            <p:cNvPr id="108" name="Google Shape;108;p15"/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09" name="Google Shape;109;p15"/>
            <p:cNvSpPr txBox="1"/>
            <p:nvPr/>
          </p:nvSpPr>
          <p:spPr>
            <a:xfrm>
              <a:off x="2822502" y="1868177"/>
              <a:ext cx="1396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Total Consumption Summary</a:t>
              </a:r>
              <a:endParaRPr b="1" sz="10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110" name="Google Shape;110;p15"/>
          <p:cNvSpPr/>
          <p:nvPr/>
        </p:nvSpPr>
        <p:spPr>
          <a:xfrm>
            <a:off x="7881250" y="2352857"/>
            <a:ext cx="776400" cy="743400"/>
          </a:xfrm>
          <a:prstGeom prst="ellipse">
            <a:avLst/>
          </a:prstGeom>
          <a:noFill/>
          <a:ln cap="flat" cmpd="sng" w="19050">
            <a:solidFill>
              <a:srgbClr val="33A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rPr>
              <a:t>Add to Cart</a:t>
            </a:r>
            <a:endParaRPr b="1" sz="900">
              <a:solidFill>
                <a:srgbClr val="33A85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11" name="Google Shape;111;p15"/>
          <p:cNvGrpSpPr/>
          <p:nvPr/>
        </p:nvGrpSpPr>
        <p:grpSpPr>
          <a:xfrm>
            <a:off x="7778847" y="285006"/>
            <a:ext cx="1140068" cy="512002"/>
            <a:chOff x="2822502" y="1868177"/>
            <a:chExt cx="1396800" cy="627300"/>
          </a:xfrm>
        </p:grpSpPr>
        <p:sp>
          <p:nvSpPr>
            <p:cNvPr id="112" name="Google Shape;112;p15"/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13" name="Google Shape;113;p15"/>
            <p:cNvSpPr txBox="1"/>
            <p:nvPr/>
          </p:nvSpPr>
          <p:spPr>
            <a:xfrm>
              <a:off x="2822502" y="1868177"/>
              <a:ext cx="1396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    Item Details</a:t>
              </a:r>
              <a:endParaRPr b="1" sz="10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114" name="Google Shape;114;p15"/>
          <p:cNvGrpSpPr/>
          <p:nvPr/>
        </p:nvGrpSpPr>
        <p:grpSpPr>
          <a:xfrm>
            <a:off x="8054704" y="1156622"/>
            <a:ext cx="1179053" cy="1010490"/>
            <a:chOff x="3886629" y="1993635"/>
            <a:chExt cx="1179053" cy="1010490"/>
          </a:xfrm>
        </p:grpSpPr>
        <p:grpSp>
          <p:nvGrpSpPr>
            <p:cNvPr id="115" name="Google Shape;115;p15"/>
            <p:cNvGrpSpPr/>
            <p:nvPr/>
          </p:nvGrpSpPr>
          <p:grpSpPr>
            <a:xfrm>
              <a:off x="3886629" y="1993635"/>
              <a:ext cx="1179053" cy="833520"/>
              <a:chOff x="5281670" y="1588400"/>
              <a:chExt cx="1463208" cy="1034400"/>
            </a:xfrm>
          </p:grpSpPr>
          <p:sp>
            <p:nvSpPr>
              <p:cNvPr id="116" name="Google Shape;116;p15"/>
              <p:cNvSpPr/>
              <p:nvPr/>
            </p:nvSpPr>
            <p:spPr>
              <a:xfrm>
                <a:off x="5281670" y="1588400"/>
                <a:ext cx="1113300" cy="1034400"/>
              </a:xfrm>
              <a:prstGeom prst="diamond">
                <a:avLst/>
              </a:prstGeom>
              <a:noFill/>
              <a:ln cap="flat" cmpd="sng" w="19050">
                <a:solidFill>
                  <a:srgbClr val="4285F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rgbClr val="4285F4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117" name="Google Shape;117;p15"/>
              <p:cNvSpPr txBox="1"/>
              <p:nvPr/>
            </p:nvSpPr>
            <p:spPr>
              <a:xfrm>
                <a:off x="5499277" y="1798738"/>
                <a:ext cx="1245600" cy="49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rgbClr val="1967D2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Want </a:t>
                </a:r>
                <a:endParaRPr b="1" sz="1100">
                  <a:solidFill>
                    <a:srgbClr val="1967D2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rgbClr val="1967D2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to Eat</a:t>
                </a:r>
                <a:endParaRPr b="1" sz="1100">
                  <a:solidFill>
                    <a:srgbClr val="1967D2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100">
                  <a:solidFill>
                    <a:srgbClr val="1967D2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100">
                  <a:solidFill>
                    <a:srgbClr val="1967D2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sp>
          <p:nvSpPr>
            <p:cNvPr id="118" name="Google Shape;118;p15"/>
            <p:cNvSpPr txBox="1"/>
            <p:nvPr/>
          </p:nvSpPr>
          <p:spPr>
            <a:xfrm>
              <a:off x="4391938" y="2788125"/>
              <a:ext cx="280500" cy="21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Google Sans"/>
                  <a:ea typeface="Google Sans"/>
                  <a:cs typeface="Google Sans"/>
                  <a:sym typeface="Google Sans"/>
                </a:rPr>
                <a:t>Y</a:t>
              </a:r>
              <a:endParaRPr b="1" sz="9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119" name="Google Shape;119;p15"/>
          <p:cNvSpPr txBox="1"/>
          <p:nvPr/>
        </p:nvSpPr>
        <p:spPr>
          <a:xfrm>
            <a:off x="7803263" y="1399638"/>
            <a:ext cx="280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N</a:t>
            </a:r>
            <a:endParaRPr b="1"/>
          </a:p>
        </p:txBody>
      </p:sp>
      <p:cxnSp>
        <p:nvCxnSpPr>
          <p:cNvPr id="120" name="Google Shape;120;p15"/>
          <p:cNvCxnSpPr/>
          <p:nvPr/>
        </p:nvCxnSpPr>
        <p:spPr>
          <a:xfrm>
            <a:off x="8309313" y="4116575"/>
            <a:ext cx="0" cy="34200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5"/>
          <p:cNvCxnSpPr>
            <a:stCxn id="122" idx="1"/>
          </p:cNvCxnSpPr>
          <p:nvPr/>
        </p:nvCxnSpPr>
        <p:spPr>
          <a:xfrm rot="10800000">
            <a:off x="5509463" y="1223238"/>
            <a:ext cx="2013300" cy="2262900"/>
          </a:xfrm>
          <a:prstGeom prst="curvedConnector2">
            <a:avLst/>
          </a:prstGeom>
          <a:noFill/>
          <a:ln cap="flat" cmpd="sng" w="19050">
            <a:solidFill>
              <a:srgbClr val="E94335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22" name="Google Shape;122;p15"/>
          <p:cNvSpPr txBox="1"/>
          <p:nvPr/>
        </p:nvSpPr>
        <p:spPr>
          <a:xfrm>
            <a:off x="7522763" y="3302238"/>
            <a:ext cx="280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N</a:t>
            </a:r>
            <a:endParaRPr b="1"/>
          </a:p>
        </p:txBody>
      </p:sp>
      <p:grpSp>
        <p:nvGrpSpPr>
          <p:cNvPr id="123" name="Google Shape;123;p15"/>
          <p:cNvGrpSpPr/>
          <p:nvPr/>
        </p:nvGrpSpPr>
        <p:grpSpPr>
          <a:xfrm>
            <a:off x="6417458" y="98920"/>
            <a:ext cx="1003740" cy="743320"/>
            <a:chOff x="377675" y="1588421"/>
            <a:chExt cx="1396800" cy="1034400"/>
          </a:xfrm>
        </p:grpSpPr>
        <p:sp>
          <p:nvSpPr>
            <p:cNvPr id="124" name="Google Shape;124;p15"/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cap="flat" cmpd="sng" w="19050">
              <a:solidFill>
                <a:srgbClr val="33A8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25" name="Google Shape;125;p15"/>
            <p:cNvSpPr txBox="1"/>
            <p:nvPr/>
          </p:nvSpPr>
          <p:spPr>
            <a:xfrm>
              <a:off x="377675" y="1858563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Select Item</a:t>
              </a:r>
              <a:r>
                <a:rPr b="1" lang="en" sz="110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 </a:t>
              </a:r>
              <a:endParaRPr b="1" sz="11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126" name="Google Shape;126;p15"/>
          <p:cNvCxnSpPr>
            <a:stCxn id="119" idx="1"/>
            <a:endCxn id="98" idx="2"/>
          </p:cNvCxnSpPr>
          <p:nvPr/>
        </p:nvCxnSpPr>
        <p:spPr>
          <a:xfrm rot="10800000">
            <a:off x="5545163" y="796938"/>
            <a:ext cx="2258100" cy="786600"/>
          </a:xfrm>
          <a:prstGeom prst="curvedConnector2">
            <a:avLst/>
          </a:prstGeom>
          <a:noFill/>
          <a:ln cap="flat" cmpd="sng" w="19050">
            <a:solidFill>
              <a:srgbClr val="E94335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5"/>
          <p:cNvCxnSpPr/>
          <p:nvPr/>
        </p:nvCxnSpPr>
        <p:spPr>
          <a:xfrm>
            <a:off x="8233113" y="3049775"/>
            <a:ext cx="0" cy="34200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5"/>
          <p:cNvCxnSpPr/>
          <p:nvPr/>
        </p:nvCxnSpPr>
        <p:spPr>
          <a:xfrm>
            <a:off x="8309313" y="1982975"/>
            <a:ext cx="0" cy="34200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5"/>
          <p:cNvCxnSpPr/>
          <p:nvPr/>
        </p:nvCxnSpPr>
        <p:spPr>
          <a:xfrm>
            <a:off x="1938075" y="461475"/>
            <a:ext cx="4179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5"/>
          <p:cNvCxnSpPr/>
          <p:nvPr/>
        </p:nvCxnSpPr>
        <p:spPr>
          <a:xfrm>
            <a:off x="765100" y="470588"/>
            <a:ext cx="4179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5"/>
          <p:cNvCxnSpPr/>
          <p:nvPr/>
        </p:nvCxnSpPr>
        <p:spPr>
          <a:xfrm>
            <a:off x="5923350" y="524050"/>
            <a:ext cx="4179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5"/>
          <p:cNvCxnSpPr/>
          <p:nvPr/>
        </p:nvCxnSpPr>
        <p:spPr>
          <a:xfrm>
            <a:off x="7371150" y="447850"/>
            <a:ext cx="4179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5"/>
          <p:cNvCxnSpPr/>
          <p:nvPr/>
        </p:nvCxnSpPr>
        <p:spPr>
          <a:xfrm>
            <a:off x="8461713" y="763775"/>
            <a:ext cx="0" cy="34200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>
            <p:ph type="title"/>
          </p:nvPr>
        </p:nvSpPr>
        <p:spPr>
          <a:xfrm>
            <a:off x="311700" y="292625"/>
            <a:ext cx="8520600" cy="4677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User task: </a:t>
            </a:r>
            <a:r>
              <a:rPr lang="en" sz="1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Write your user task here</a:t>
            </a:r>
            <a:endParaRPr sz="1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Google Sans"/>
              <a:buAutoNum type="arabicPeriod"/>
            </a:pPr>
            <a:r>
              <a:rPr lang="en" sz="1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Open App</a:t>
            </a:r>
            <a:endParaRPr sz="1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Google Sans"/>
              <a:buAutoNum type="arabicPeriod"/>
            </a:pPr>
            <a:r>
              <a:rPr lang="en" sz="1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Select Nutrition Filters (All that apply):</a:t>
            </a:r>
            <a:endParaRPr sz="1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Google Sans"/>
              <a:buAutoNum type="alphaLcPeriod"/>
            </a:pPr>
            <a:r>
              <a:rPr lang="en" sz="1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Calories (range)</a:t>
            </a:r>
            <a:endParaRPr sz="1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Google Sans"/>
              <a:buAutoNum type="alphaLcPeriod"/>
            </a:pPr>
            <a:r>
              <a:rPr lang="en" sz="1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Micro Nutrient Options (contains or ranges)</a:t>
            </a:r>
            <a:endParaRPr sz="1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Google Sans"/>
              <a:buAutoNum type="alphaLcPeriod"/>
            </a:pPr>
            <a:r>
              <a:rPr lang="en" sz="1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Vegan/Vegetarian/Paleo/Keto (filter)</a:t>
            </a:r>
            <a:endParaRPr sz="1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Google Sans"/>
              <a:buAutoNum type="arabicPeriod"/>
            </a:pPr>
            <a:r>
              <a:rPr lang="en" sz="1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Browse Options</a:t>
            </a:r>
            <a:endParaRPr sz="1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Google Sans"/>
              <a:buAutoNum type="arabicPeriod"/>
            </a:pPr>
            <a:r>
              <a:rPr lang="en" sz="1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Quick Add to cart</a:t>
            </a:r>
            <a:endParaRPr sz="1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Google Sans"/>
              <a:buAutoNum type="arabicPeriod"/>
            </a:pPr>
            <a:r>
              <a:rPr lang="en" sz="1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Select Item To look at Details</a:t>
            </a:r>
            <a:endParaRPr sz="1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Google Sans"/>
              <a:buAutoNum type="arabicPeriod"/>
            </a:pPr>
            <a:r>
              <a:rPr lang="en" sz="1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Add to cart</a:t>
            </a:r>
            <a:endParaRPr sz="1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Google Sans"/>
              <a:buAutoNum type="arabicPeriod"/>
            </a:pPr>
            <a:r>
              <a:rPr lang="en" sz="1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Continue Browsing</a:t>
            </a:r>
            <a:endParaRPr sz="1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Google Sans"/>
              <a:buAutoNum type="arabicPeriod"/>
            </a:pPr>
            <a:r>
              <a:rPr lang="en" sz="1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Checkout</a:t>
            </a:r>
            <a:endParaRPr sz="1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Google Sans"/>
              <a:buAutoNum type="arabicPeriod"/>
            </a:pPr>
            <a:r>
              <a:rPr lang="en" sz="1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Review Nutrition Summary</a:t>
            </a:r>
            <a:endParaRPr sz="1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40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