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70" r:id="rId11"/>
    <p:sldId id="272" r:id="rId12"/>
    <p:sldId id="264" r:id="rId13"/>
    <p:sldId id="265" r:id="rId14"/>
    <p:sldId id="266" r:id="rId15"/>
    <p:sldId id="274" r:id="rId16"/>
    <p:sldId id="275" r:id="rId17"/>
    <p:sldId id="276" r:id="rId18"/>
    <p:sldId id="278" r:id="rId19"/>
    <p:sldId id="267" r:id="rId20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Light" panose="020F03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63"/>
  </p:normalViewPr>
  <p:slideViewPr>
    <p:cSldViewPr snapToGrid="0">
      <p:cViewPr varScale="1">
        <p:scale>
          <a:sx n="154" d="100"/>
          <a:sy n="154" d="100"/>
        </p:scale>
        <p:origin x="216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74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942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942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eb0b58b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eb0b58b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eb0b594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0eb0b594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574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916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373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eb0b59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eb0b59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2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eb0b59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eb0b59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eb0b58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eb0b58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eb0b58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eb0b58b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94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94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73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2_2">
    <p:bg>
      <p:bgPr>
        <a:solidFill>
          <a:srgbClr val="4285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497310"/>
            <a:ext cx="82059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Google Sans"/>
                <a:ea typeface="Google Sans"/>
                <a:cs typeface="Google Sans"/>
                <a:sym typeface="Google Sans"/>
              </a:rPr>
              <a:t>Nutrition Calculator for Theme Park Snack Shop App Usability Study</a:t>
            </a:r>
            <a:endParaRPr sz="4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November 2021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4" y="3728500"/>
            <a:ext cx="2128975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Team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Adrienne </a:t>
            </a:r>
            <a:r>
              <a:rPr lang="en" sz="1000" dirty="0" err="1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Duchnowski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Theme #2 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Most participants struggled between the browse page to get to the shopping cart for check out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2 out of 5 participants wanted to be directly to add from the browse screen.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All participants had to be told directly to click into the browse item to get the add to cart option before going to check out.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endParaRPr lang="en-US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460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”It would be great to quickly add to my cart since I already know what I want” (Participant D)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" name="Google Shape;99;p19">
            <a:extLst>
              <a:ext uri="{FF2B5EF4-FFF2-40B4-BE49-F238E27FC236}">
                <a16:creationId xmlns:a16="http://schemas.microsoft.com/office/drawing/2014/main" id="{79C8CB03-EF2B-524A-8AFB-9DF4D7F799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821" y="53165"/>
            <a:ext cx="2604022" cy="511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8ADD36-36C0-DC4E-80A2-801EF9615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59" t="3814" r="10753" b="70079"/>
          <a:stretch/>
        </p:blipFill>
        <p:spPr>
          <a:xfrm>
            <a:off x="6136503" y="284486"/>
            <a:ext cx="2220427" cy="42885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91E9A3-21B0-5147-86E2-39C30F2BE6DA}"/>
              </a:ext>
            </a:extLst>
          </p:cNvPr>
          <p:cNvSpPr/>
          <p:nvPr/>
        </p:nvSpPr>
        <p:spPr>
          <a:xfrm>
            <a:off x="5805382" y="1056499"/>
            <a:ext cx="2946768" cy="843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46F7B3-16B5-EF4B-89A6-2EAE95A7073D}"/>
              </a:ext>
            </a:extLst>
          </p:cNvPr>
          <p:cNvSpPr/>
          <p:nvPr/>
        </p:nvSpPr>
        <p:spPr>
          <a:xfrm>
            <a:off x="5819504" y="1985518"/>
            <a:ext cx="2946768" cy="843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2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Theme #3 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The check out screen seemed to stump some of our users.</a:t>
            </a:r>
          </a:p>
          <a:p>
            <a:pPr marL="457200" lvl="0" indent="-31115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2 of 5 participants wanted to see a summary of what they were ordering so they can make changes prior to checkout. </a:t>
            </a:r>
          </a:p>
          <a:p>
            <a:pPr marL="457200" lvl="0" indent="-31115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2 of 5 participant thought it was strange to have payment information at the top.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460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”I would like to see a nutrition summary of my cart before I order” Participant A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ACCD41-896A-E24C-B1F2-9B2BE2E4D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86" t="37601" r="10126" b="36292"/>
          <a:stretch/>
        </p:blipFill>
        <p:spPr>
          <a:xfrm>
            <a:off x="6083205" y="404600"/>
            <a:ext cx="2185512" cy="42211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91E9A3-21B0-5147-86E2-39C30F2BE6DA}"/>
              </a:ext>
            </a:extLst>
          </p:cNvPr>
          <p:cNvSpPr/>
          <p:nvPr/>
        </p:nvSpPr>
        <p:spPr>
          <a:xfrm>
            <a:off x="5817521" y="1137684"/>
            <a:ext cx="2731055" cy="18627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7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2285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4168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239357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258190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46348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8231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687607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706440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55641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Dissatisfaction with Filters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510112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Difficulty Getting to Checkout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764583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Checkout Screen seems to skip a step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003343" y="1505617"/>
            <a:ext cx="17796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Dashboard summary Difficult to Understand</a:t>
            </a: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18479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seemed to want more details and options in their filters.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526654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want an easy way to add to cart for snacks they are already familiar with.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764579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There needs to be detailed summaries provided, and the user should not be asked payment information right away.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7002504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Dashboard needs an overhaul.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Research insights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86649" y="1252475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Add more details into the Filter screens, with better wording. Also include a Sugar Filter.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Include an Add to Cart button for each of the items on the browse screen.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Provide a summary of nutrients at check out screen, and bring payment information at the bottom of check out screen.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endParaRPr lang="en-US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Dashboard designed should be reworked in the next iteration.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Theme #1  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We updated the filter section to contain clearer text, and additional features.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1E7620-881B-8D47-A314-FBA0EAF5F2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74" t="5582" r="65940" b="58657"/>
          <a:stretch/>
        </p:blipFill>
        <p:spPr>
          <a:xfrm>
            <a:off x="5984351" y="457765"/>
            <a:ext cx="2334943" cy="4039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91E9A3-21B0-5147-86E2-39C30F2BE6DA}"/>
              </a:ext>
            </a:extLst>
          </p:cNvPr>
          <p:cNvSpPr/>
          <p:nvPr/>
        </p:nvSpPr>
        <p:spPr>
          <a:xfrm>
            <a:off x="5817522" y="1275908"/>
            <a:ext cx="2848014" cy="24242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6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Theme #2 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We added an “Add to Cart” button so it’s easier to add to cart without clicking into the item.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endParaRPr lang="en-US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460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" name="Google Shape;99;p19">
            <a:extLst>
              <a:ext uri="{FF2B5EF4-FFF2-40B4-BE49-F238E27FC236}">
                <a16:creationId xmlns:a16="http://schemas.microsoft.com/office/drawing/2014/main" id="{79C8CB03-EF2B-524A-8AFB-9DF4D7F799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755" y="53164"/>
            <a:ext cx="2604022" cy="511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B32367-59E6-404C-90AC-1AE2963921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24" t="5748" r="7492" b="54774"/>
          <a:stretch/>
        </p:blipFill>
        <p:spPr>
          <a:xfrm>
            <a:off x="6138366" y="443787"/>
            <a:ext cx="2309044" cy="43375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91E9A3-21B0-5147-86E2-39C30F2BE6DA}"/>
              </a:ext>
            </a:extLst>
          </p:cNvPr>
          <p:cNvSpPr/>
          <p:nvPr/>
        </p:nvSpPr>
        <p:spPr>
          <a:xfrm>
            <a:off x="5805382" y="1311683"/>
            <a:ext cx="2946768" cy="843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46F7B3-16B5-EF4B-89A6-2EAE95A7073D}"/>
              </a:ext>
            </a:extLst>
          </p:cNvPr>
          <p:cNvSpPr/>
          <p:nvPr/>
        </p:nvSpPr>
        <p:spPr>
          <a:xfrm>
            <a:off x="5819504" y="2208805"/>
            <a:ext cx="2946768" cy="843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Theme #3  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We moved the payment to the end so the user can review their cart, as well as total nutritional summaries before completing their order.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460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C84451-87D1-D646-9B26-4E6E8F267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520" t="56133" r="7296" b="4389"/>
          <a:stretch/>
        </p:blipFill>
        <p:spPr>
          <a:xfrm>
            <a:off x="6010770" y="443787"/>
            <a:ext cx="2309044" cy="43375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91E9A3-21B0-5147-86E2-39C30F2BE6DA}"/>
              </a:ext>
            </a:extLst>
          </p:cNvPr>
          <p:cNvSpPr/>
          <p:nvPr/>
        </p:nvSpPr>
        <p:spPr>
          <a:xfrm>
            <a:off x="5700557" y="1201482"/>
            <a:ext cx="2943707" cy="35620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</a:t>
            </a:r>
            <a:r>
              <a:rPr lang="en" sz="4600" dirty="0">
                <a:latin typeface="Google Sans"/>
                <a:ea typeface="Google Sans"/>
                <a:cs typeface="Google Sans"/>
                <a:sym typeface="Google Sans"/>
              </a:rPr>
              <a:t>t Steps:</a:t>
            </a:r>
          </a:p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Retest the updated prototype</a:t>
            </a:r>
          </a:p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latin typeface="Google Sans"/>
                <a:ea typeface="Google Sans"/>
                <a:cs typeface="Google Sans"/>
                <a:sym typeface="Google Sans"/>
              </a:rPr>
              <a:t>Revamp the Dashboard based on feedback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2876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46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 sz="2000"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1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Study Details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2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Themes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3</a:t>
            </a: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Insights &amp; Recommendations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sz="1500" b="1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4</a:t>
            </a:r>
            <a:r>
              <a:rPr lang="en-US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Next Steps</a:t>
            </a: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b="1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73624" y="404600"/>
            <a:ext cx="8364189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Project Background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We are integrating a nutrition calculator into the ordering app for a theme park snack shop. We would like to allow theme park goers to mindfully choose their snacks that accommodates their nutritional goals, without detracting from their overall theme park experience.</a:t>
            </a:r>
            <a:endParaRPr lang="en-US" sz="12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6169938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3257313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44700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Research Questions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55700" y="1839506"/>
            <a:ext cx="2481300" cy="279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How do users interact with and use the nutritional/health filters prior to browsing?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What are some of the main macro/micro nutrients users might be interested in when placing an order?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How do users feel about the nutritional summary presented in the dashboard?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participants 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females, 2 males.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4 individuals between the ages of of 20-40, and one above 65.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Methodology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2 Virtual, 3 In-Person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Usability study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asked to place a snack order on a low fidelity prototype.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73625" y="404600"/>
            <a:ext cx="17649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Prototype / Design Tested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0725" y="934250"/>
            <a:ext cx="32004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When the user opens their food app, they will be taken through a series of screens at the start of their order that allows them to put in certain nutritional preferences to bring up a more personalized browse list.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>
              <a:lnSpc>
                <a:spcPct val="115000"/>
              </a:lnSpc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https://</a:t>
            </a:r>
            <a:r>
              <a:rPr lang="en-US" sz="1300" dirty="0" err="1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www.figma.com</a:t>
            </a: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/file/XUjQVCfWsQOGLSjP28kwpr/</a:t>
            </a:r>
            <a:r>
              <a:rPr lang="en-US" sz="1300" dirty="0" err="1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Nutrition-Calculator-for-Theme-Park-Snack-Shop?node-id</a:t>
            </a: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=0%3A1</a:t>
            </a: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50" y="1429200"/>
            <a:ext cx="4397275" cy="22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21D1A8-FFED-2141-921F-2D3BF9A20F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23" t="3663" r="68889" b="70230"/>
          <a:stretch/>
        </p:blipFill>
        <p:spPr>
          <a:xfrm>
            <a:off x="6034360" y="393448"/>
            <a:ext cx="2230244" cy="43075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9;p19">
            <a:extLst>
              <a:ext uri="{FF2B5EF4-FFF2-40B4-BE49-F238E27FC236}">
                <a16:creationId xmlns:a16="http://schemas.microsoft.com/office/drawing/2014/main" id="{B58DF531-A15B-BB42-A653-7549E67DBA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185" y="1447801"/>
            <a:ext cx="1712099" cy="336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9;p19">
            <a:extLst>
              <a:ext uri="{FF2B5EF4-FFF2-40B4-BE49-F238E27FC236}">
                <a16:creationId xmlns:a16="http://schemas.microsoft.com/office/drawing/2014/main" id="{BA8751B7-D11E-8348-B62F-22D57818B38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6853" y="1447801"/>
            <a:ext cx="1712099" cy="336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9;p19">
            <a:extLst>
              <a:ext uri="{FF2B5EF4-FFF2-40B4-BE49-F238E27FC236}">
                <a16:creationId xmlns:a16="http://schemas.microsoft.com/office/drawing/2014/main" id="{68C31F0D-3BE4-6649-B67D-3FC4BFC669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7575" y="1447801"/>
            <a:ext cx="1712099" cy="336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9;p19">
            <a:extLst>
              <a:ext uri="{FF2B5EF4-FFF2-40B4-BE49-F238E27FC236}">
                <a16:creationId xmlns:a16="http://schemas.microsoft.com/office/drawing/2014/main" id="{AAA4DEFA-B092-854D-8FEE-6C5C4C5B99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7323" y="1447801"/>
            <a:ext cx="1712099" cy="336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D14BD6-4154-1046-9D20-616E9021B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91" t="3740" r="39721" b="70153"/>
          <a:stretch/>
        </p:blipFill>
        <p:spPr>
          <a:xfrm>
            <a:off x="685412" y="1726949"/>
            <a:ext cx="1459892" cy="281965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08AB82-8AA3-8B47-AF15-F64F95243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59" t="3814" r="10753" b="70079"/>
          <a:stretch/>
        </p:blipFill>
        <p:spPr>
          <a:xfrm>
            <a:off x="2684618" y="1726948"/>
            <a:ext cx="1459892" cy="2819653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99F06D-1E91-3A46-8B23-01826DB8E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6" t="37347" r="68706" b="36546"/>
          <a:stretch/>
        </p:blipFill>
        <p:spPr>
          <a:xfrm>
            <a:off x="4762801" y="1690003"/>
            <a:ext cx="1474238" cy="2847362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38C3D5-1ED9-D646-B6FA-D3BDE4C4F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86" t="37601" r="10126" b="36292"/>
          <a:stretch/>
        </p:blipFill>
        <p:spPr>
          <a:xfrm>
            <a:off x="6887166" y="1726945"/>
            <a:ext cx="1474238" cy="28473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6880E7-A1B0-604A-9AA0-4AABC0CAF978}"/>
              </a:ext>
            </a:extLst>
          </p:cNvPr>
          <p:cNvSpPr txBox="1"/>
          <p:nvPr/>
        </p:nvSpPr>
        <p:spPr>
          <a:xfrm>
            <a:off x="685412" y="442404"/>
            <a:ext cx="4572000" cy="32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Prototype / Design Tested</a:t>
            </a:r>
          </a:p>
        </p:txBody>
      </p:sp>
    </p:spTree>
    <p:extLst>
      <p:ext uri="{BB962C8B-B14F-4D97-AF65-F5344CB8AC3E}">
        <p14:creationId xmlns:p14="http://schemas.microsoft.com/office/powerpoint/2010/main" val="80484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Themes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Theme #1  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Many participants wanted a more detailed and inclusive filter option at the beginning of the app.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4 out of 5 participants seemed a little dissatisfied with the information provided by the calorie slider.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-U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There was also some confusion about how to interpret the slider’s value.</a:t>
            </a:r>
          </a:p>
          <a:p>
            <a:pPr marL="1460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”It would be nice to limit the amount of sugars I take in.” (Participant E)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218DF4-8F4E-A44E-837C-257CB43D3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23" t="3663" r="68889" b="70230"/>
          <a:stretch/>
        </p:blipFill>
        <p:spPr>
          <a:xfrm>
            <a:off x="6034360" y="393448"/>
            <a:ext cx="2230244" cy="43075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91E9A3-21B0-5147-86E2-39C30F2BE6DA}"/>
              </a:ext>
            </a:extLst>
          </p:cNvPr>
          <p:cNvSpPr/>
          <p:nvPr/>
        </p:nvSpPr>
        <p:spPr>
          <a:xfrm>
            <a:off x="5817522" y="1607127"/>
            <a:ext cx="2716878" cy="139334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716</Words>
  <Application>Microsoft Macintosh PowerPoint</Application>
  <PresentationFormat>On-screen Show (16:9)</PresentationFormat>
  <Paragraphs>94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 Light</vt:lpstr>
      <vt:lpstr>Arial</vt:lpstr>
      <vt:lpstr>Google Sans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Themes </vt:lpstr>
      <vt:lpstr>PowerPoint Presentation</vt:lpstr>
      <vt:lpstr>PowerPoint Presentation</vt:lpstr>
      <vt:lpstr>PowerPoint Presentation</vt:lpstr>
      <vt:lpstr>Insights &amp;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Adrienne Yao</cp:lastModifiedBy>
  <cp:revision>15</cp:revision>
  <dcterms:modified xsi:type="dcterms:W3CDTF">2021-11-16T15:54:18Z</dcterms:modified>
</cp:coreProperties>
</file>