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282" r:id="rId2"/>
    <p:sldId id="283" r:id="rId3"/>
    <p:sldId id="285" r:id="rId4"/>
    <p:sldId id="304" r:id="rId5"/>
    <p:sldId id="286" r:id="rId6"/>
    <p:sldId id="288" r:id="rId7"/>
    <p:sldId id="287" r:id="rId8"/>
    <p:sldId id="290" r:id="rId9"/>
    <p:sldId id="291" r:id="rId10"/>
    <p:sldId id="292" r:id="rId11"/>
    <p:sldId id="293" r:id="rId12"/>
    <p:sldId id="294" r:id="rId13"/>
    <p:sldId id="299" r:id="rId14"/>
    <p:sldId id="303" r:id="rId15"/>
    <p:sldId id="301" r:id="rId16"/>
    <p:sldId id="302" r:id="rId17"/>
    <p:sldId id="296" r:id="rId18"/>
    <p:sldId id="29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6D6539-7551-4BCD-B021-E984831BC452}" v="183" dt="2022-06-16T20:45:20.7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350" autoAdjust="0"/>
    <p:restoredTop sz="87607" autoAdjust="0"/>
  </p:normalViewPr>
  <p:slideViewPr>
    <p:cSldViewPr snapToGrid="0" snapToObjects="1">
      <p:cViewPr varScale="1">
        <p:scale>
          <a:sx n="55" d="100"/>
          <a:sy n="55" d="100"/>
        </p:scale>
        <p:origin x="1036" y="44"/>
      </p:cViewPr>
      <p:guideLst/>
    </p:cSldViewPr>
  </p:slideViewPr>
  <p:outlineViewPr>
    <p:cViewPr>
      <p:scale>
        <a:sx n="33" d="100"/>
        <a:sy n="33" d="100"/>
      </p:scale>
      <p:origin x="0" y="0"/>
    </p:cViewPr>
  </p:outlineViewPr>
  <p:notesTextViewPr>
    <p:cViewPr>
      <p:scale>
        <a:sx n="1" d="1"/>
        <a:sy n="1" d="1"/>
      </p:scale>
      <p:origin x="0" y="-266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Ketteringham" userId="33c0109776b65f45" providerId="LiveId" clId="{7F6D6539-7551-4BCD-B021-E984831BC452}"/>
    <pc:docChg chg="undo redo custSel addSld delSld modSld sldOrd">
      <pc:chgData name="Matthew Ketteringham" userId="33c0109776b65f45" providerId="LiveId" clId="{7F6D6539-7551-4BCD-B021-E984831BC452}" dt="2022-06-16T20:53:27.172" v="6422" actId="255"/>
      <pc:docMkLst>
        <pc:docMk/>
      </pc:docMkLst>
      <pc:sldChg chg="modNotesTx">
        <pc:chgData name="Matthew Ketteringham" userId="33c0109776b65f45" providerId="LiveId" clId="{7F6D6539-7551-4BCD-B021-E984831BC452}" dt="2022-06-16T19:14:55.162" v="3055" actId="20577"/>
        <pc:sldMkLst>
          <pc:docMk/>
          <pc:sldMk cId="753150340" sldId="282"/>
        </pc:sldMkLst>
      </pc:sldChg>
      <pc:sldChg chg="modSp mod modAnim">
        <pc:chgData name="Matthew Ketteringham" userId="33c0109776b65f45" providerId="LiveId" clId="{7F6D6539-7551-4BCD-B021-E984831BC452}" dt="2022-06-16T20:38:30.865" v="6237"/>
        <pc:sldMkLst>
          <pc:docMk/>
          <pc:sldMk cId="2764789282" sldId="283"/>
        </pc:sldMkLst>
        <pc:spChg chg="mod">
          <ac:chgData name="Matthew Ketteringham" userId="33c0109776b65f45" providerId="LiveId" clId="{7F6D6539-7551-4BCD-B021-E984831BC452}" dt="2022-06-16T20:35:58.005" v="6208" actId="14100"/>
          <ac:spMkLst>
            <pc:docMk/>
            <pc:sldMk cId="2764789282" sldId="283"/>
            <ac:spMk id="2" creationId="{28165A60-5BDD-20D0-8C67-A5CE8B08A018}"/>
          </ac:spMkLst>
        </pc:spChg>
      </pc:sldChg>
      <pc:sldChg chg="modSp del mod">
        <pc:chgData name="Matthew Ketteringham" userId="33c0109776b65f45" providerId="LiveId" clId="{7F6D6539-7551-4BCD-B021-E984831BC452}" dt="2022-06-15T21:47:50.618" v="1757" actId="2696"/>
        <pc:sldMkLst>
          <pc:docMk/>
          <pc:sldMk cId="2426005671" sldId="284"/>
        </pc:sldMkLst>
        <pc:spChg chg="mod">
          <ac:chgData name="Matthew Ketteringham" userId="33c0109776b65f45" providerId="LiveId" clId="{7F6D6539-7551-4BCD-B021-E984831BC452}" dt="2022-06-15T11:07:22.696" v="777" actId="20577"/>
          <ac:spMkLst>
            <pc:docMk/>
            <pc:sldMk cId="2426005671" sldId="284"/>
            <ac:spMk id="2" creationId="{091762EF-D6C2-EA11-8FF3-72BBF5D58E76}"/>
          </ac:spMkLst>
        </pc:spChg>
      </pc:sldChg>
      <pc:sldChg chg="addSp delSp modSp mod modClrScheme chgLayout modNotesTx">
        <pc:chgData name="Matthew Ketteringham" userId="33c0109776b65f45" providerId="LiveId" clId="{7F6D6539-7551-4BCD-B021-E984831BC452}" dt="2022-06-16T19:16:55.849" v="3100" actId="20577"/>
        <pc:sldMkLst>
          <pc:docMk/>
          <pc:sldMk cId="1901973902" sldId="285"/>
        </pc:sldMkLst>
        <pc:spChg chg="del mod ord">
          <ac:chgData name="Matthew Ketteringham" userId="33c0109776b65f45" providerId="LiveId" clId="{7F6D6539-7551-4BCD-B021-E984831BC452}" dt="2022-06-16T19:12:29.600" v="3018" actId="700"/>
          <ac:spMkLst>
            <pc:docMk/>
            <pc:sldMk cId="1901973902" sldId="285"/>
            <ac:spMk id="2" creationId="{091762EF-D6C2-EA11-8FF3-72BBF5D58E76}"/>
          </ac:spMkLst>
        </pc:spChg>
        <pc:spChg chg="mod ord">
          <ac:chgData name="Matthew Ketteringham" userId="33c0109776b65f45" providerId="LiveId" clId="{7F6D6539-7551-4BCD-B021-E984831BC452}" dt="2022-06-16T19:12:29.600" v="3018" actId="700"/>
          <ac:spMkLst>
            <pc:docMk/>
            <pc:sldMk cId="1901973902" sldId="285"/>
            <ac:spMk id="3" creationId="{B6EE6A66-0E9D-315C-5F86-BBF3D46F208A}"/>
          </ac:spMkLst>
        </pc:spChg>
        <pc:spChg chg="add del mod ord">
          <ac:chgData name="Matthew Ketteringham" userId="33c0109776b65f45" providerId="LiveId" clId="{7F6D6539-7551-4BCD-B021-E984831BC452}" dt="2022-06-16T19:12:42.780" v="3022" actId="22"/>
          <ac:spMkLst>
            <pc:docMk/>
            <pc:sldMk cId="1901973902" sldId="285"/>
            <ac:spMk id="6" creationId="{1D1E9398-22E7-8F38-71FB-5CD2BFA4B44D}"/>
          </ac:spMkLst>
        </pc:spChg>
        <pc:spChg chg="add mod ord">
          <ac:chgData name="Matthew Ketteringham" userId="33c0109776b65f45" providerId="LiveId" clId="{7F6D6539-7551-4BCD-B021-E984831BC452}" dt="2022-06-16T19:12:29.600" v="3018" actId="700"/>
          <ac:spMkLst>
            <pc:docMk/>
            <pc:sldMk cId="1901973902" sldId="285"/>
            <ac:spMk id="7" creationId="{95A201E7-D664-A396-94BB-DECDDF249AC8}"/>
          </ac:spMkLst>
        </pc:spChg>
        <pc:picChg chg="add mod">
          <ac:chgData name="Matthew Ketteringham" userId="33c0109776b65f45" providerId="LiveId" clId="{7F6D6539-7551-4BCD-B021-E984831BC452}" dt="2022-06-16T19:12:57.789" v="3026" actId="14100"/>
          <ac:picMkLst>
            <pc:docMk/>
            <pc:sldMk cId="1901973902" sldId="285"/>
            <ac:picMk id="5" creationId="{53D711B8-C34D-444B-5E3D-7ABA8DAA750E}"/>
          </ac:picMkLst>
        </pc:picChg>
        <pc:picChg chg="add mod ord modCrop">
          <ac:chgData name="Matthew Ketteringham" userId="33c0109776b65f45" providerId="LiveId" clId="{7F6D6539-7551-4BCD-B021-E984831BC452}" dt="2022-06-16T19:12:42.780" v="3022" actId="22"/>
          <ac:picMkLst>
            <pc:docMk/>
            <pc:sldMk cId="1901973902" sldId="285"/>
            <ac:picMk id="9" creationId="{8367E054-4B8B-8974-5AE9-08159C3908C9}"/>
          </ac:picMkLst>
        </pc:picChg>
      </pc:sldChg>
      <pc:sldChg chg="modSp mod modAnim modNotesTx">
        <pc:chgData name="Matthew Ketteringham" userId="33c0109776b65f45" providerId="LiveId" clId="{7F6D6539-7551-4BCD-B021-E984831BC452}" dt="2022-06-16T20:38:55.994" v="6242"/>
        <pc:sldMkLst>
          <pc:docMk/>
          <pc:sldMk cId="2693923664" sldId="286"/>
        </pc:sldMkLst>
        <pc:spChg chg="mod">
          <ac:chgData name="Matthew Ketteringham" userId="33c0109776b65f45" providerId="LiveId" clId="{7F6D6539-7551-4BCD-B021-E984831BC452}" dt="2022-06-16T20:36:21.161" v="6213" actId="14100"/>
          <ac:spMkLst>
            <pc:docMk/>
            <pc:sldMk cId="2693923664" sldId="286"/>
            <ac:spMk id="2" creationId="{48585925-EF0C-0643-E411-04E85427ADB5}"/>
          </ac:spMkLst>
        </pc:spChg>
        <pc:spChg chg="mod">
          <ac:chgData name="Matthew Ketteringham" userId="33c0109776b65f45" providerId="LiveId" clId="{7F6D6539-7551-4BCD-B021-E984831BC452}" dt="2022-06-15T11:08:01.365" v="778" actId="20577"/>
          <ac:spMkLst>
            <pc:docMk/>
            <pc:sldMk cId="2693923664" sldId="286"/>
            <ac:spMk id="3" creationId="{AEA52369-29EB-6BE2-B8A5-AF1099EB0EDB}"/>
          </ac:spMkLst>
        </pc:spChg>
      </pc:sldChg>
      <pc:sldChg chg="modSp mod modAnim modNotesTx">
        <pc:chgData name="Matthew Ketteringham" userId="33c0109776b65f45" providerId="LiveId" clId="{7F6D6539-7551-4BCD-B021-E984831BC452}" dt="2022-06-16T20:45:20.794" v="6418" actId="20577"/>
        <pc:sldMkLst>
          <pc:docMk/>
          <pc:sldMk cId="1808806823" sldId="287"/>
        </pc:sldMkLst>
        <pc:spChg chg="mod">
          <ac:chgData name="Matthew Ketteringham" userId="33c0109776b65f45" providerId="LiveId" clId="{7F6D6539-7551-4BCD-B021-E984831BC452}" dt="2022-06-16T20:45:20.794" v="6418" actId="20577"/>
          <ac:spMkLst>
            <pc:docMk/>
            <pc:sldMk cId="1808806823" sldId="287"/>
            <ac:spMk id="2" creationId="{6759624A-D047-4C93-4474-6F8AE7F242E5}"/>
          </ac:spMkLst>
        </pc:spChg>
      </pc:sldChg>
      <pc:sldChg chg="modSp mod modAnim modNotesTx">
        <pc:chgData name="Matthew Ketteringham" userId="33c0109776b65f45" providerId="LiveId" clId="{7F6D6539-7551-4BCD-B021-E984831BC452}" dt="2022-06-16T20:39:17.054" v="6246"/>
        <pc:sldMkLst>
          <pc:docMk/>
          <pc:sldMk cId="2859090011" sldId="288"/>
        </pc:sldMkLst>
        <pc:spChg chg="mod">
          <ac:chgData name="Matthew Ketteringham" userId="33c0109776b65f45" providerId="LiveId" clId="{7F6D6539-7551-4BCD-B021-E984831BC452}" dt="2022-06-16T20:36:34.338" v="6216" actId="14100"/>
          <ac:spMkLst>
            <pc:docMk/>
            <pc:sldMk cId="2859090011" sldId="288"/>
            <ac:spMk id="2" creationId="{6759624A-D047-4C93-4474-6F8AE7F242E5}"/>
          </ac:spMkLst>
        </pc:spChg>
      </pc:sldChg>
      <pc:sldChg chg="modSp mod modAnim modNotesTx">
        <pc:chgData name="Matthew Ketteringham" userId="33c0109776b65f45" providerId="LiveId" clId="{7F6D6539-7551-4BCD-B021-E984831BC452}" dt="2022-06-16T20:39:44.776" v="6252"/>
        <pc:sldMkLst>
          <pc:docMk/>
          <pc:sldMk cId="1649246523" sldId="290"/>
        </pc:sldMkLst>
        <pc:spChg chg="mod">
          <ac:chgData name="Matthew Ketteringham" userId="33c0109776b65f45" providerId="LiveId" clId="{7F6D6539-7551-4BCD-B021-E984831BC452}" dt="2022-06-16T20:36:47.765" v="6219" actId="14100"/>
          <ac:spMkLst>
            <pc:docMk/>
            <pc:sldMk cId="1649246523" sldId="290"/>
            <ac:spMk id="2" creationId="{6759624A-D047-4C93-4474-6F8AE7F242E5}"/>
          </ac:spMkLst>
        </pc:spChg>
      </pc:sldChg>
      <pc:sldChg chg="modSp mod modAnim modNotesTx">
        <pc:chgData name="Matthew Ketteringham" userId="33c0109776b65f45" providerId="LiveId" clId="{7F6D6539-7551-4BCD-B021-E984831BC452}" dt="2022-06-16T20:39:57.438" v="6255"/>
        <pc:sldMkLst>
          <pc:docMk/>
          <pc:sldMk cId="3447785708" sldId="291"/>
        </pc:sldMkLst>
        <pc:spChg chg="mod">
          <ac:chgData name="Matthew Ketteringham" userId="33c0109776b65f45" providerId="LiveId" clId="{7F6D6539-7551-4BCD-B021-E984831BC452}" dt="2022-06-16T20:36:55.336" v="6221" actId="14100"/>
          <ac:spMkLst>
            <pc:docMk/>
            <pc:sldMk cId="3447785708" sldId="291"/>
            <ac:spMk id="2" creationId="{6759624A-D047-4C93-4474-6F8AE7F242E5}"/>
          </ac:spMkLst>
        </pc:spChg>
      </pc:sldChg>
      <pc:sldChg chg="modSp mod modAnim modNotesTx">
        <pc:chgData name="Matthew Ketteringham" userId="33c0109776b65f45" providerId="LiveId" clId="{7F6D6539-7551-4BCD-B021-E984831BC452}" dt="2022-06-16T20:40:10.194" v="6259"/>
        <pc:sldMkLst>
          <pc:docMk/>
          <pc:sldMk cId="1385451357" sldId="292"/>
        </pc:sldMkLst>
        <pc:spChg chg="mod">
          <ac:chgData name="Matthew Ketteringham" userId="33c0109776b65f45" providerId="LiveId" clId="{7F6D6539-7551-4BCD-B021-E984831BC452}" dt="2022-06-16T19:32:18.075" v="3563" actId="20577"/>
          <ac:spMkLst>
            <pc:docMk/>
            <pc:sldMk cId="1385451357" sldId="292"/>
            <ac:spMk id="2" creationId="{6759624A-D047-4C93-4474-6F8AE7F242E5}"/>
          </ac:spMkLst>
        </pc:spChg>
      </pc:sldChg>
      <pc:sldChg chg="modSp mod modAnim modNotesTx">
        <pc:chgData name="Matthew Ketteringham" userId="33c0109776b65f45" providerId="LiveId" clId="{7F6D6539-7551-4BCD-B021-E984831BC452}" dt="2022-06-16T20:53:27.172" v="6422" actId="255"/>
        <pc:sldMkLst>
          <pc:docMk/>
          <pc:sldMk cId="3766319276" sldId="293"/>
        </pc:sldMkLst>
        <pc:spChg chg="mod">
          <ac:chgData name="Matthew Ketteringham" userId="33c0109776b65f45" providerId="LiveId" clId="{7F6D6539-7551-4BCD-B021-E984831BC452}" dt="2022-06-16T20:37:10.430" v="6223" actId="1076"/>
          <ac:spMkLst>
            <pc:docMk/>
            <pc:sldMk cId="3766319276" sldId="293"/>
            <ac:spMk id="2" creationId="{724DCCF5-A8D4-A8FA-51A4-AAE8DFC64457}"/>
          </ac:spMkLst>
        </pc:spChg>
      </pc:sldChg>
      <pc:sldChg chg="modSp mod ord modAnim modNotesTx">
        <pc:chgData name="Matthew Ketteringham" userId="33c0109776b65f45" providerId="LiveId" clId="{7F6D6539-7551-4BCD-B021-E984831BC452}" dt="2022-06-16T20:53:13.459" v="6420" actId="255"/>
        <pc:sldMkLst>
          <pc:docMk/>
          <pc:sldMk cId="2666347353" sldId="294"/>
        </pc:sldMkLst>
        <pc:spChg chg="mod">
          <ac:chgData name="Matthew Ketteringham" userId="33c0109776b65f45" providerId="LiveId" clId="{7F6D6539-7551-4BCD-B021-E984831BC452}" dt="2022-06-16T20:41:11.115" v="6274" actId="1076"/>
          <ac:spMkLst>
            <pc:docMk/>
            <pc:sldMk cId="2666347353" sldId="294"/>
            <ac:spMk id="2" creationId="{9F8177DD-F1EC-B926-EE18-37775562D820}"/>
          </ac:spMkLst>
        </pc:spChg>
        <pc:spChg chg="mod">
          <ac:chgData name="Matthew Ketteringham" userId="33c0109776b65f45" providerId="LiveId" clId="{7F6D6539-7551-4BCD-B021-E984831BC452}" dt="2022-06-15T11:42:05.445" v="864" actId="113"/>
          <ac:spMkLst>
            <pc:docMk/>
            <pc:sldMk cId="2666347353" sldId="294"/>
            <ac:spMk id="3" creationId="{08E7A77E-669A-C87E-9DFE-793A9B9145C4}"/>
          </ac:spMkLst>
        </pc:spChg>
      </pc:sldChg>
      <pc:sldChg chg="modSp mod">
        <pc:chgData name="Matthew Ketteringham" userId="33c0109776b65f45" providerId="LiveId" clId="{7F6D6539-7551-4BCD-B021-E984831BC452}" dt="2022-06-15T21:39:47.966" v="1646" actId="255"/>
        <pc:sldMkLst>
          <pc:docMk/>
          <pc:sldMk cId="329140068" sldId="295"/>
        </pc:sldMkLst>
        <pc:spChg chg="mod">
          <ac:chgData name="Matthew Ketteringham" userId="33c0109776b65f45" providerId="LiveId" clId="{7F6D6539-7551-4BCD-B021-E984831BC452}" dt="2022-06-15T21:39:47.966" v="1646" actId="255"/>
          <ac:spMkLst>
            <pc:docMk/>
            <pc:sldMk cId="329140068" sldId="295"/>
            <ac:spMk id="2" creationId="{AE78B6A6-AB84-20E3-DE64-9CAB12D93845}"/>
          </ac:spMkLst>
        </pc:spChg>
      </pc:sldChg>
      <pc:sldChg chg="modSp mod modAnim modNotesTx">
        <pc:chgData name="Matthew Ketteringham" userId="33c0109776b65f45" providerId="LiveId" clId="{7F6D6539-7551-4BCD-B021-E984831BC452}" dt="2022-06-16T20:44:32.427" v="6409"/>
        <pc:sldMkLst>
          <pc:docMk/>
          <pc:sldMk cId="808414536" sldId="296"/>
        </pc:sldMkLst>
        <pc:spChg chg="mod">
          <ac:chgData name="Matthew Ketteringham" userId="33c0109776b65f45" providerId="LiveId" clId="{7F6D6539-7551-4BCD-B021-E984831BC452}" dt="2022-06-16T20:44:29.411" v="6408" actId="313"/>
          <ac:spMkLst>
            <pc:docMk/>
            <pc:sldMk cId="808414536" sldId="296"/>
            <ac:spMk id="2" creationId="{56975530-ADC5-89DE-DA56-D305B5EF8D3C}"/>
          </ac:spMkLst>
        </pc:spChg>
      </pc:sldChg>
      <pc:sldChg chg="modSp new del mod">
        <pc:chgData name="Matthew Ketteringham" userId="33c0109776b65f45" providerId="LiveId" clId="{7F6D6539-7551-4BCD-B021-E984831BC452}" dt="2022-06-15T11:42:31.615" v="868" actId="2696"/>
        <pc:sldMkLst>
          <pc:docMk/>
          <pc:sldMk cId="401268417" sldId="297"/>
        </pc:sldMkLst>
        <pc:spChg chg="mod">
          <ac:chgData name="Matthew Ketteringham" userId="33c0109776b65f45" providerId="LiveId" clId="{7F6D6539-7551-4BCD-B021-E984831BC452}" dt="2022-06-14T16:03:33.071" v="635" actId="20577"/>
          <ac:spMkLst>
            <pc:docMk/>
            <pc:sldMk cId="401268417" sldId="297"/>
            <ac:spMk id="3" creationId="{C2CBD20E-C470-B3EB-9CF3-4456D40E3F81}"/>
          </ac:spMkLst>
        </pc:spChg>
      </pc:sldChg>
      <pc:sldChg chg="modSp new del mod">
        <pc:chgData name="Matthew Ketteringham" userId="33c0109776b65f45" providerId="LiveId" clId="{7F6D6539-7551-4BCD-B021-E984831BC452}" dt="2022-06-15T21:48:12.960" v="1758" actId="2696"/>
        <pc:sldMkLst>
          <pc:docMk/>
          <pc:sldMk cId="2234162513" sldId="298"/>
        </pc:sldMkLst>
        <pc:spChg chg="mod">
          <ac:chgData name="Matthew Ketteringham" userId="33c0109776b65f45" providerId="LiveId" clId="{7F6D6539-7551-4BCD-B021-E984831BC452}" dt="2022-06-15T20:48:31.089" v="915" actId="20577"/>
          <ac:spMkLst>
            <pc:docMk/>
            <pc:sldMk cId="2234162513" sldId="298"/>
            <ac:spMk id="2" creationId="{C923EB16-CD64-C353-91B4-1C04D49A3855}"/>
          </ac:spMkLst>
        </pc:spChg>
      </pc:sldChg>
      <pc:sldChg chg="new del">
        <pc:chgData name="Matthew Ketteringham" userId="33c0109776b65f45" providerId="LiveId" clId="{7F6D6539-7551-4BCD-B021-E984831BC452}" dt="2022-06-15T11:42:14.969" v="865" actId="2696"/>
        <pc:sldMkLst>
          <pc:docMk/>
          <pc:sldMk cId="371750902" sldId="299"/>
        </pc:sldMkLst>
      </pc:sldChg>
      <pc:sldChg chg="modSp add mod modAnim modNotesTx">
        <pc:chgData name="Matthew Ketteringham" userId="33c0109776b65f45" providerId="LiveId" clId="{7F6D6539-7551-4BCD-B021-E984831BC452}" dt="2022-06-16T20:41:56.804" v="6284"/>
        <pc:sldMkLst>
          <pc:docMk/>
          <pc:sldMk cId="3262532375" sldId="299"/>
        </pc:sldMkLst>
        <pc:spChg chg="mod">
          <ac:chgData name="Matthew Ketteringham" userId="33c0109776b65f45" providerId="LiveId" clId="{7F6D6539-7551-4BCD-B021-E984831BC452}" dt="2022-06-16T20:17:52.231" v="5708" actId="20577"/>
          <ac:spMkLst>
            <pc:docMk/>
            <pc:sldMk cId="3262532375" sldId="299"/>
            <ac:spMk id="2" creationId="{9F8177DD-F1EC-B926-EE18-37775562D820}"/>
          </ac:spMkLst>
        </pc:spChg>
        <pc:spChg chg="mod">
          <ac:chgData name="Matthew Ketteringham" userId="33c0109776b65f45" providerId="LiveId" clId="{7F6D6539-7551-4BCD-B021-E984831BC452}" dt="2022-06-16T20:17:17.440" v="5690" actId="20577"/>
          <ac:spMkLst>
            <pc:docMk/>
            <pc:sldMk cId="3262532375" sldId="299"/>
            <ac:spMk id="3" creationId="{08E7A77E-669A-C87E-9DFE-793A9B9145C4}"/>
          </ac:spMkLst>
        </pc:spChg>
      </pc:sldChg>
      <pc:sldChg chg="new del">
        <pc:chgData name="Matthew Ketteringham" userId="33c0109776b65f45" providerId="LiveId" clId="{7F6D6539-7551-4BCD-B021-E984831BC452}" dt="2022-06-15T11:42:49.245" v="870" actId="2696"/>
        <pc:sldMkLst>
          <pc:docMk/>
          <pc:sldMk cId="3815107871" sldId="299"/>
        </pc:sldMkLst>
      </pc:sldChg>
      <pc:sldChg chg="new del">
        <pc:chgData name="Matthew Ketteringham" userId="33c0109776b65f45" providerId="LiveId" clId="{7F6D6539-7551-4BCD-B021-E984831BC452}" dt="2022-06-15T11:43:50.867" v="904" actId="2696"/>
        <pc:sldMkLst>
          <pc:docMk/>
          <pc:sldMk cId="3542128961" sldId="300"/>
        </pc:sldMkLst>
      </pc:sldChg>
      <pc:sldChg chg="new del">
        <pc:chgData name="Matthew Ketteringham" userId="33c0109776b65f45" providerId="LiveId" clId="{7F6D6539-7551-4BCD-B021-E984831BC452}" dt="2022-06-15T11:42:17.905" v="866" actId="2696"/>
        <pc:sldMkLst>
          <pc:docMk/>
          <pc:sldMk cId="4248183800" sldId="300"/>
        </pc:sldMkLst>
      </pc:sldChg>
      <pc:sldChg chg="modSp add mod modAnim modNotesTx">
        <pc:chgData name="Matthew Ketteringham" userId="33c0109776b65f45" providerId="LiveId" clId="{7F6D6539-7551-4BCD-B021-E984831BC452}" dt="2022-06-16T20:43:29.938" v="6376" actId="1076"/>
        <pc:sldMkLst>
          <pc:docMk/>
          <pc:sldMk cId="726433711" sldId="301"/>
        </pc:sldMkLst>
        <pc:spChg chg="mod">
          <ac:chgData name="Matthew Ketteringham" userId="33c0109776b65f45" providerId="LiveId" clId="{7F6D6539-7551-4BCD-B021-E984831BC452}" dt="2022-06-16T20:43:29.938" v="6376" actId="1076"/>
          <ac:spMkLst>
            <pc:docMk/>
            <pc:sldMk cId="726433711" sldId="301"/>
            <ac:spMk id="2" creationId="{9F8177DD-F1EC-B926-EE18-37775562D820}"/>
          </ac:spMkLst>
        </pc:spChg>
        <pc:spChg chg="mod">
          <ac:chgData name="Matthew Ketteringham" userId="33c0109776b65f45" providerId="LiveId" clId="{7F6D6539-7551-4BCD-B021-E984831BC452}" dt="2022-06-16T20:30:04.705" v="6007" actId="1076"/>
          <ac:spMkLst>
            <pc:docMk/>
            <pc:sldMk cId="726433711" sldId="301"/>
            <ac:spMk id="3" creationId="{08E7A77E-669A-C87E-9DFE-793A9B9145C4}"/>
          </ac:spMkLst>
        </pc:spChg>
      </pc:sldChg>
      <pc:sldChg chg="new del">
        <pc:chgData name="Matthew Ketteringham" userId="33c0109776b65f45" providerId="LiveId" clId="{7F6D6539-7551-4BCD-B021-E984831BC452}" dt="2022-06-15T11:42:20.116" v="867" actId="2696"/>
        <pc:sldMkLst>
          <pc:docMk/>
          <pc:sldMk cId="2244987643" sldId="301"/>
        </pc:sldMkLst>
      </pc:sldChg>
      <pc:sldChg chg="modSp new mod ord modAnim modNotesTx">
        <pc:chgData name="Matthew Ketteringham" userId="33c0109776b65f45" providerId="LiveId" clId="{7F6D6539-7551-4BCD-B021-E984831BC452}" dt="2022-06-16T20:43:50.780" v="6380"/>
        <pc:sldMkLst>
          <pc:docMk/>
          <pc:sldMk cId="2924002580" sldId="302"/>
        </pc:sldMkLst>
        <pc:spChg chg="mod">
          <ac:chgData name="Matthew Ketteringham" userId="33c0109776b65f45" providerId="LiveId" clId="{7F6D6539-7551-4BCD-B021-E984831BC452}" dt="2022-06-16T20:43:43.524" v="6379" actId="1076"/>
          <ac:spMkLst>
            <pc:docMk/>
            <pc:sldMk cId="2924002580" sldId="302"/>
            <ac:spMk id="2" creationId="{0B8C0122-DC97-C466-B5CC-D7F59F058277}"/>
          </ac:spMkLst>
        </pc:spChg>
        <pc:spChg chg="mod">
          <ac:chgData name="Matthew Ketteringham" userId="33c0109776b65f45" providerId="LiveId" clId="{7F6D6539-7551-4BCD-B021-E984831BC452}" dt="2022-06-16T20:30:46.479" v="6034" actId="113"/>
          <ac:spMkLst>
            <pc:docMk/>
            <pc:sldMk cId="2924002580" sldId="302"/>
            <ac:spMk id="3" creationId="{9FC15182-EAB2-3410-F400-B5F63381466D}"/>
          </ac:spMkLst>
        </pc:spChg>
      </pc:sldChg>
      <pc:sldChg chg="modSp add mod modAnim modNotesTx">
        <pc:chgData name="Matthew Ketteringham" userId="33c0109776b65f45" providerId="LiveId" clId="{7F6D6539-7551-4BCD-B021-E984831BC452}" dt="2022-06-16T20:42:18.587" v="6287"/>
        <pc:sldMkLst>
          <pc:docMk/>
          <pc:sldMk cId="679853869" sldId="303"/>
        </pc:sldMkLst>
        <pc:spChg chg="mod">
          <ac:chgData name="Matthew Ketteringham" userId="33c0109776b65f45" providerId="LiveId" clId="{7F6D6539-7551-4BCD-B021-E984831BC452}" dt="2022-06-16T20:37:30.066" v="6227" actId="14100"/>
          <ac:spMkLst>
            <pc:docMk/>
            <pc:sldMk cId="679853869" sldId="303"/>
            <ac:spMk id="2" creationId="{9F8177DD-F1EC-B926-EE18-37775562D820}"/>
          </ac:spMkLst>
        </pc:spChg>
        <pc:spChg chg="mod">
          <ac:chgData name="Matthew Ketteringham" userId="33c0109776b65f45" providerId="LiveId" clId="{7F6D6539-7551-4BCD-B021-E984831BC452}" dt="2022-06-16T20:21:35.082" v="5740" actId="14100"/>
          <ac:spMkLst>
            <pc:docMk/>
            <pc:sldMk cId="679853869" sldId="303"/>
            <ac:spMk id="3" creationId="{08E7A77E-669A-C87E-9DFE-793A9B9145C4}"/>
          </ac:spMkLst>
        </pc:spChg>
      </pc:sldChg>
      <pc:sldChg chg="modSp add mod modAnim modNotesTx">
        <pc:chgData name="Matthew Ketteringham" userId="33c0109776b65f45" providerId="LiveId" clId="{7F6D6539-7551-4BCD-B021-E984831BC452}" dt="2022-06-16T20:38:46.711" v="6240"/>
        <pc:sldMkLst>
          <pc:docMk/>
          <pc:sldMk cId="3787693587" sldId="304"/>
        </pc:sldMkLst>
        <pc:spChg chg="mod">
          <ac:chgData name="Matthew Ketteringham" userId="33c0109776b65f45" providerId="LiveId" clId="{7F6D6539-7551-4BCD-B021-E984831BC452}" dt="2022-06-16T20:36:11.201" v="6211" actId="20577"/>
          <ac:spMkLst>
            <pc:docMk/>
            <pc:sldMk cId="3787693587" sldId="304"/>
            <ac:spMk id="2" creationId="{091762EF-D6C2-EA11-8FF3-72BBF5D58E76}"/>
          </ac:spMkLst>
        </pc:spChg>
        <pc:spChg chg="mod">
          <ac:chgData name="Matthew Ketteringham" userId="33c0109776b65f45" providerId="LiveId" clId="{7F6D6539-7551-4BCD-B021-E984831BC452}" dt="2022-06-16T18:58:01.511" v="2973" actId="20577"/>
          <ac:spMkLst>
            <pc:docMk/>
            <pc:sldMk cId="3787693587" sldId="304"/>
            <ac:spMk id="3" creationId="{B6EE6A66-0E9D-315C-5F86-BBF3D46F208A}"/>
          </ac:spMkLst>
        </pc:spChg>
      </pc:sldChg>
      <pc:sldChg chg="new del">
        <pc:chgData name="Matthew Ketteringham" userId="33c0109776b65f45" providerId="LiveId" clId="{7F6D6539-7551-4BCD-B021-E984831BC452}" dt="2022-06-16T19:12:34.309" v="3019" actId="2696"/>
        <pc:sldMkLst>
          <pc:docMk/>
          <pc:sldMk cId="3724395273" sldId="30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45FCD1-11C4-5945-8276-2F040535F834}" type="datetimeFigureOut">
              <a:rPr lang="en-US" smtClean="0"/>
              <a:t>6/16/2022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EAB26-89D9-704A-A530-09DF6B7064E6}" type="slidenum">
              <a:rPr lang="en-US" smtClean="0"/>
              <a:t>‹#›</a:t>
            </a:fld>
            <a:endParaRPr lang="en-US"/>
          </a:p>
        </p:txBody>
      </p:sp>
    </p:spTree>
    <p:extLst>
      <p:ext uri="{BB962C8B-B14F-4D97-AF65-F5344CB8AC3E}">
        <p14:creationId xmlns:p14="http://schemas.microsoft.com/office/powerpoint/2010/main" val="700957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Matthew</a:t>
            </a:r>
          </a:p>
          <a:p>
            <a:endParaRPr lang="en-US" dirty="0"/>
          </a:p>
          <a:p>
            <a:r>
              <a:rPr lang="en-US" dirty="0"/>
              <a:t>EAP Lecturer LC and teach insessional on Levels 1 &amp; 2 at the joint school</a:t>
            </a:r>
          </a:p>
          <a:p>
            <a:r>
              <a:rPr lang="en-US" dirty="0"/>
              <a:t>Joanne Shiel – Introduce herself</a:t>
            </a:r>
          </a:p>
          <a:p>
            <a:endParaRPr lang="en-US" dirty="0"/>
          </a:p>
          <a:p>
            <a:r>
              <a:rPr lang="en-US" dirty="0"/>
              <a:t>Other people involved: </a:t>
            </a:r>
          </a:p>
          <a:p>
            <a:r>
              <a:rPr lang="en-US" dirty="0"/>
              <a:t>EEE Faculty: Alexander </a:t>
            </a:r>
            <a:r>
              <a:rPr lang="en-US" dirty="0" err="1"/>
              <a:t>Valavanis</a:t>
            </a:r>
            <a:r>
              <a:rPr lang="en-US" dirty="0"/>
              <a:t> @Leeds and </a:t>
            </a:r>
            <a:r>
              <a:rPr lang="en-GB" dirty="0" err="1"/>
              <a:t>Shengxian</a:t>
            </a:r>
            <a:r>
              <a:rPr lang="en-GB" dirty="0"/>
              <a:t> Zhuang @SWJTU</a:t>
            </a:r>
            <a:endParaRPr lang="en-US" dirty="0"/>
          </a:p>
          <a:p>
            <a:r>
              <a:rPr lang="en-US" dirty="0"/>
              <a:t>Andrew Hollins for Engineering Student Education Service @ Leeds and </a:t>
            </a:r>
            <a:r>
              <a:rPr lang="en-US" dirty="0" err="1"/>
              <a:t>Yixin</a:t>
            </a:r>
            <a:r>
              <a:rPr lang="en-US" dirty="0"/>
              <a:t> </a:t>
            </a:r>
            <a:r>
              <a:rPr lang="en-US" dirty="0" err="1"/>
              <a:t>Shen@SWJTU</a:t>
            </a:r>
            <a:endParaRPr lang="en-US" dirty="0"/>
          </a:p>
          <a:p>
            <a:r>
              <a:rPr lang="en-US" dirty="0"/>
              <a:t>Student intern: Lakshita </a:t>
            </a:r>
            <a:r>
              <a:rPr lang="en-US" dirty="0" err="1"/>
              <a:t>Pursani</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F8EAB26-89D9-704A-A530-09DF6B7064E6}" type="slidenum">
              <a:rPr lang="en-US" smtClean="0"/>
              <a:t>1</a:t>
            </a:fld>
            <a:endParaRPr lang="en-US"/>
          </a:p>
        </p:txBody>
      </p:sp>
    </p:spTree>
    <p:extLst>
      <p:ext uri="{BB962C8B-B14F-4D97-AF65-F5344CB8AC3E}">
        <p14:creationId xmlns:p14="http://schemas.microsoft.com/office/powerpoint/2010/main" val="1572736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Who: Matthew</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ea typeface="Arial" panose="020B0604020202020204" pitchFamily="34" charset="0"/>
              </a:rPr>
              <a:t>Traditionally, study/work abroad programmes and language courses have been offered to engineering students to help develop their IC </a:t>
            </a:r>
            <a:r>
              <a:rPr lang="en-GB" sz="1050" dirty="0">
                <a:effectLst/>
                <a:ea typeface="Arial" panose="020B0604020202020204" pitchFamily="34" charset="0"/>
              </a:rPr>
              <a:t>(Yu, 2011). </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ea typeface="Arial" panose="020B0604020202020204" pitchFamily="34" charset="0"/>
              </a:rPr>
              <a:t>Collaborative Online International Learning (COIL) has been used as an experiential learning pedagogy to aid IC. Essentially a ‘study abroad at home’ opportunity that is also inclusive as no additional costs travel or school fees are required.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ea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ea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0F8EAB26-89D9-704A-A530-09DF6B7064E6}" type="slidenum">
              <a:rPr lang="en-US" smtClean="0"/>
              <a:t>10</a:t>
            </a:fld>
            <a:endParaRPr lang="en-US"/>
          </a:p>
        </p:txBody>
      </p:sp>
    </p:spTree>
    <p:extLst>
      <p:ext uri="{BB962C8B-B14F-4D97-AF65-F5344CB8AC3E}">
        <p14:creationId xmlns:p14="http://schemas.microsoft.com/office/powerpoint/2010/main" val="953216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200" b="0" i="0" dirty="0">
                <a:solidFill>
                  <a:srgbClr val="201F1E"/>
                </a:solidFill>
                <a:effectLst/>
                <a:latin typeface="+mn-lt"/>
              </a:rPr>
              <a:t>Who: Matthew</a:t>
            </a:r>
          </a:p>
          <a:p>
            <a:pPr algn="l"/>
            <a:endParaRPr lang="en-GB" sz="1200" b="0" i="0" dirty="0">
              <a:solidFill>
                <a:srgbClr val="201F1E"/>
              </a:solidFill>
              <a:effectLst/>
              <a:latin typeface="+mn-lt"/>
            </a:endParaRPr>
          </a:p>
          <a:p>
            <a:pPr algn="l"/>
            <a:r>
              <a:rPr lang="en-GB" sz="1200" b="0" i="0" dirty="0" err="1">
                <a:solidFill>
                  <a:srgbClr val="201F1E"/>
                </a:solidFill>
                <a:effectLst/>
                <a:latin typeface="+mn-lt"/>
              </a:rPr>
              <a:t>Questionaire</a:t>
            </a:r>
            <a:r>
              <a:rPr lang="en-GB" sz="1200" b="0" i="0" dirty="0">
                <a:solidFill>
                  <a:srgbClr val="201F1E"/>
                </a:solidFill>
                <a:effectLst/>
                <a:latin typeface="+mn-lt"/>
              </a:rPr>
              <a:t>: </a:t>
            </a:r>
          </a:p>
          <a:p>
            <a:pPr algn="l"/>
            <a:r>
              <a:rPr lang="en-GB" sz="1200" b="0" i="0" dirty="0">
                <a:solidFill>
                  <a:srgbClr val="201F1E"/>
                </a:solidFill>
                <a:effectLst/>
                <a:latin typeface="+mn-lt"/>
              </a:rPr>
              <a:t>Student numbers:</a:t>
            </a:r>
          </a:p>
          <a:p>
            <a:pPr algn="l">
              <a:buFont typeface="Arial" panose="020B0604020202020204" pitchFamily="34" charset="0"/>
              <a:buChar char="•"/>
            </a:pPr>
            <a:r>
              <a:rPr lang="en-GB" sz="1200" b="0" i="0" dirty="0">
                <a:solidFill>
                  <a:srgbClr val="201F1E"/>
                </a:solidFill>
                <a:effectLst/>
                <a:latin typeface="+mn-lt"/>
              </a:rPr>
              <a:t>Leeds: 83</a:t>
            </a:r>
          </a:p>
          <a:p>
            <a:pPr algn="l">
              <a:buFont typeface="Arial" panose="020B0604020202020204" pitchFamily="34" charset="0"/>
              <a:buChar char="•"/>
            </a:pPr>
            <a:r>
              <a:rPr lang="en-GB" sz="1200" b="0" i="0" dirty="0">
                <a:solidFill>
                  <a:srgbClr val="201F1E"/>
                </a:solidFill>
                <a:effectLst/>
                <a:latin typeface="+mn-lt"/>
              </a:rPr>
              <a:t>Chengdu: 73</a:t>
            </a:r>
          </a:p>
          <a:p>
            <a:pPr algn="l">
              <a:buFont typeface="Arial" panose="020B0604020202020204" pitchFamily="34" charset="0"/>
              <a:buNone/>
            </a:pPr>
            <a:r>
              <a:rPr lang="en-GB" sz="1200" b="0" i="0" dirty="0">
                <a:solidFill>
                  <a:srgbClr val="201F1E"/>
                </a:solidFill>
                <a:effectLst/>
                <a:latin typeface="+mn-lt"/>
              </a:rPr>
              <a:t>Total: 156</a:t>
            </a:r>
          </a:p>
          <a:p>
            <a:pPr algn="l">
              <a:buFont typeface="Arial" panose="020B0604020202020204" pitchFamily="34" charset="0"/>
              <a:buNone/>
            </a:pPr>
            <a:r>
              <a:rPr lang="en-GB" sz="1200" b="0" i="0" dirty="0">
                <a:solidFill>
                  <a:srgbClr val="201F1E"/>
                </a:solidFill>
                <a:effectLst/>
                <a:latin typeface="+mn-lt"/>
              </a:rPr>
              <a:t>Total number of seminar groups: 12 (13 students)</a:t>
            </a:r>
          </a:p>
          <a:p>
            <a:pPr algn="l">
              <a:buFont typeface="Arial" panose="020B0604020202020204" pitchFamily="34" charset="0"/>
              <a:buNone/>
            </a:pPr>
            <a:endParaRPr lang="en-GB" sz="1200" b="0" i="0" dirty="0">
              <a:solidFill>
                <a:srgbClr val="201F1E"/>
              </a:solidFill>
              <a:effectLst/>
              <a:latin typeface="+mn-lt"/>
            </a:endParaRPr>
          </a:p>
          <a:p>
            <a:pPr algn="l">
              <a:buFont typeface="Arial" panose="020B0604020202020204" pitchFamily="34" charset="0"/>
              <a:buNone/>
            </a:pPr>
            <a:r>
              <a:rPr lang="en-GB" sz="1200" b="0" i="0" dirty="0">
                <a:solidFill>
                  <a:srgbClr val="201F1E"/>
                </a:solidFill>
                <a:effectLst/>
                <a:latin typeface="+mn-lt"/>
              </a:rPr>
              <a:t>Observation of seminars: Naturalist approach with the observation of 3 x 1 hour seminar over the course of about 1 month and the intern dropped in to the live seminars and took a narrative of 3 groups in each seminar. We also observed team communication via Teams </a:t>
            </a:r>
          </a:p>
          <a:p>
            <a:pPr algn="l">
              <a:buFont typeface="Arial" panose="020B0604020202020204" pitchFamily="34" charset="0"/>
              <a:buNone/>
            </a:pPr>
            <a:endParaRPr lang="en-GB" sz="1200" b="0" i="0" dirty="0">
              <a:solidFill>
                <a:srgbClr val="201F1E"/>
              </a:solidFill>
              <a:effectLst/>
              <a:latin typeface="+mn-lt"/>
            </a:endParaRPr>
          </a:p>
          <a:p>
            <a:pPr algn="l">
              <a:buFont typeface="Arial" panose="020B0604020202020204" pitchFamily="34" charset="0"/>
              <a:buNone/>
            </a:pPr>
            <a:r>
              <a:rPr lang="en-GB" sz="1200" b="0" i="0" dirty="0">
                <a:solidFill>
                  <a:srgbClr val="201F1E"/>
                </a:solidFill>
                <a:effectLst/>
                <a:latin typeface="+mn-lt"/>
              </a:rPr>
              <a:t>Focus </a:t>
            </a:r>
          </a:p>
          <a:p>
            <a:pPr algn="l">
              <a:buFont typeface="Arial" panose="020B0604020202020204" pitchFamily="34" charset="0"/>
              <a:buNone/>
            </a:pPr>
            <a:endParaRPr lang="en-GB" sz="1200" b="0" i="0" dirty="0">
              <a:solidFill>
                <a:srgbClr val="201F1E"/>
              </a:solidFill>
              <a:effectLst/>
              <a:latin typeface="+mn-lt"/>
            </a:endParaRPr>
          </a:p>
          <a:p>
            <a:pPr algn="l">
              <a:buFont typeface="Arial" panose="020B0604020202020204" pitchFamily="34" charset="0"/>
              <a:buNone/>
            </a:pPr>
            <a:r>
              <a:rPr lang="en-GB" sz="1200" b="0" i="0" dirty="0">
                <a:solidFill>
                  <a:srgbClr val="201F1E"/>
                </a:solidFill>
                <a:effectLst/>
                <a:latin typeface="+mn-lt"/>
              </a:rPr>
              <a:t>1 with the Leeds cohort with 5 student and 1 with the SWJTU cohort with 5 students</a:t>
            </a:r>
          </a:p>
          <a:p>
            <a:pPr algn="l">
              <a:buFont typeface="Arial" panose="020B0604020202020204" pitchFamily="34" charset="0"/>
              <a:buNone/>
            </a:pPr>
            <a:endParaRPr lang="en-GB" sz="1200" b="0" i="0" dirty="0">
              <a:solidFill>
                <a:srgbClr val="201F1E"/>
              </a:solidFill>
              <a:effectLst/>
              <a:latin typeface="+mn-lt"/>
            </a:endParaRPr>
          </a:p>
          <a:p>
            <a:pPr algn="l">
              <a:buFont typeface="Arial" panose="020B0604020202020204" pitchFamily="34" charset="0"/>
              <a:buNone/>
            </a:pPr>
            <a:r>
              <a:rPr lang="en-GB" sz="1200" b="0" i="0" dirty="0">
                <a:solidFill>
                  <a:srgbClr val="201F1E"/>
                </a:solidFill>
                <a:effectLst/>
                <a:latin typeface="+mn-lt"/>
              </a:rPr>
              <a:t>Student Intern – Final Year Business Student - Although not a participant she had similar shared experiences as the student and we hoped that it would perhaps put the students at ease</a:t>
            </a:r>
          </a:p>
          <a:p>
            <a:pPr algn="l">
              <a:buFont typeface="Arial" panose="020B0604020202020204" pitchFamily="34" charset="0"/>
              <a:buNone/>
            </a:pPr>
            <a:endParaRPr lang="en-GB" sz="1200" b="0" i="0" dirty="0">
              <a:solidFill>
                <a:srgbClr val="201F1E"/>
              </a:solidFill>
              <a:effectLst/>
              <a:latin typeface="+mn-lt"/>
            </a:endParaRPr>
          </a:p>
          <a:p>
            <a:pPr algn="l">
              <a:buFont typeface="Arial" panose="020B0604020202020204" pitchFamily="34" charset="0"/>
              <a:buNone/>
            </a:pPr>
            <a:r>
              <a:rPr lang="en-GB" sz="1200" b="0" i="0" dirty="0">
                <a:solidFill>
                  <a:srgbClr val="000000"/>
                </a:solidFill>
                <a:effectLst/>
                <a:latin typeface="+mn-lt"/>
              </a:rPr>
              <a:t>Villar-</a:t>
            </a:r>
            <a:r>
              <a:rPr lang="en-GB" sz="1200" b="0" i="0" dirty="0" err="1">
                <a:solidFill>
                  <a:srgbClr val="000000"/>
                </a:solidFill>
                <a:effectLst/>
                <a:latin typeface="+mn-lt"/>
              </a:rPr>
              <a:t>Onrubia</a:t>
            </a:r>
            <a:r>
              <a:rPr lang="en-GB" sz="1200" b="0" i="0" dirty="0">
                <a:solidFill>
                  <a:srgbClr val="000000"/>
                </a:solidFill>
                <a:effectLst/>
                <a:latin typeface="+mn-lt"/>
              </a:rPr>
              <a:t> and Rajpal (2015)</a:t>
            </a:r>
            <a:r>
              <a:rPr lang="en-GB" sz="1200" b="0" i="0" dirty="0">
                <a:solidFill>
                  <a:srgbClr val="201F1E"/>
                </a:solidFill>
                <a:effectLst/>
                <a:latin typeface="+mn-lt"/>
              </a:rPr>
              <a:t> – COIL project at Coventry - </a:t>
            </a:r>
            <a:r>
              <a:rPr lang="en-GB" sz="1200" b="0" i="0" dirty="0">
                <a:solidFill>
                  <a:srgbClr val="000000"/>
                </a:solidFill>
                <a:effectLst/>
                <a:latin typeface="+mn-lt"/>
              </a:rPr>
              <a:t>Civil Engineering students at Coventry University and South China University of Technology</a:t>
            </a:r>
          </a:p>
          <a:p>
            <a:pPr algn="l">
              <a:buFont typeface="Arial" panose="020B0604020202020204" pitchFamily="34" charset="0"/>
              <a:buNone/>
            </a:pPr>
            <a:endParaRPr lang="en-GB" sz="1200" b="0" i="0" dirty="0">
              <a:solidFill>
                <a:srgbClr val="000000"/>
              </a:solidFill>
              <a:effectLst/>
              <a:latin typeface="+mn-lt"/>
            </a:endParaRPr>
          </a:p>
          <a:p>
            <a:pPr algn="l">
              <a:buFont typeface="Arial" panose="020B0604020202020204" pitchFamily="34" charset="0"/>
              <a:buNone/>
            </a:pPr>
            <a:r>
              <a:rPr lang="en-GB" sz="1200" b="0" i="0" dirty="0">
                <a:solidFill>
                  <a:srgbClr val="000000"/>
                </a:solidFill>
                <a:effectLst/>
                <a:latin typeface="+mn-lt"/>
              </a:rPr>
              <a:t>Gonzales, et al., (2008) analysed IC student difficulties in Mechanical Engineering design teams between students from </a:t>
            </a:r>
            <a:r>
              <a:rPr lang="en-GB" sz="1200" b="0" i="0" dirty="0" err="1">
                <a:solidFill>
                  <a:srgbClr val="000000"/>
                </a:solidFill>
                <a:effectLst/>
                <a:latin typeface="+mn-lt"/>
              </a:rPr>
              <a:t>Tecnológico</a:t>
            </a:r>
            <a:r>
              <a:rPr lang="en-GB" sz="1200" b="0" i="0" dirty="0">
                <a:solidFill>
                  <a:srgbClr val="000000"/>
                </a:solidFill>
                <a:effectLst/>
                <a:latin typeface="+mn-lt"/>
              </a:rPr>
              <a:t> de Monterrey (ITESM) in México, Virginia Tech &amp; Howard University in USA, Darmstadt University in Germany, and Shanghai Jiao Tong University in China</a:t>
            </a:r>
            <a:endParaRPr lang="en-GB" sz="1200" b="0" i="0" dirty="0">
              <a:solidFill>
                <a:srgbClr val="201F1E"/>
              </a:solidFill>
              <a:effectLst/>
              <a:latin typeface="+mn-lt"/>
            </a:endParaRPr>
          </a:p>
          <a:p>
            <a:pPr algn="l">
              <a:buFont typeface="Arial" panose="020B0604020202020204" pitchFamily="34" charset="0"/>
              <a:buNone/>
            </a:pPr>
            <a:endParaRPr lang="en-GB" sz="1200" b="0" i="0" dirty="0">
              <a:solidFill>
                <a:srgbClr val="201F1E"/>
              </a:solidFill>
              <a:effectLst/>
              <a:latin typeface="+mn-lt"/>
            </a:endParaRPr>
          </a:p>
          <a:p>
            <a:endParaRPr lang="en-GB" dirty="0"/>
          </a:p>
        </p:txBody>
      </p:sp>
      <p:sp>
        <p:nvSpPr>
          <p:cNvPr id="4" name="Slide Number Placeholder 3"/>
          <p:cNvSpPr>
            <a:spLocks noGrp="1"/>
          </p:cNvSpPr>
          <p:nvPr>
            <p:ph type="sldNum" sz="quarter" idx="5"/>
          </p:nvPr>
        </p:nvSpPr>
        <p:spPr/>
        <p:txBody>
          <a:bodyPr/>
          <a:lstStyle/>
          <a:p>
            <a:fld id="{0F8EAB26-89D9-704A-A530-09DF6B7064E6}" type="slidenum">
              <a:rPr lang="en-US" smtClean="0"/>
              <a:t>11</a:t>
            </a:fld>
            <a:endParaRPr lang="en-US"/>
          </a:p>
        </p:txBody>
      </p:sp>
    </p:spTree>
    <p:extLst>
      <p:ext uri="{BB962C8B-B14F-4D97-AF65-F5344CB8AC3E}">
        <p14:creationId xmlns:p14="http://schemas.microsoft.com/office/powerpoint/2010/main" val="2043385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dirty="0">
                <a:solidFill>
                  <a:srgbClr val="212121"/>
                </a:solidFill>
                <a:effectLst/>
                <a:latin typeface="+mn-lt"/>
              </a:rPr>
              <a:t>Have you had experience of communicating with </a:t>
            </a:r>
            <a:r>
              <a:rPr lang="en-GB" sz="1200" b="1" i="0" dirty="0">
                <a:solidFill>
                  <a:srgbClr val="212121"/>
                </a:solidFill>
                <a:effectLst/>
                <a:latin typeface="+mn-lt"/>
              </a:rPr>
              <a:t>other engineering students</a:t>
            </a:r>
            <a:r>
              <a:rPr lang="en-GB" sz="1200" b="0" i="0" dirty="0">
                <a:solidFill>
                  <a:srgbClr val="212121"/>
                </a:solidFill>
                <a:effectLst/>
                <a:latin typeface="+mn-lt"/>
              </a:rPr>
              <a:t> from different cultural and national backgrounds on </a:t>
            </a:r>
            <a:r>
              <a:rPr lang="en-GB" sz="1200" b="1" i="0" dirty="0">
                <a:solidFill>
                  <a:srgbClr val="212121"/>
                </a:solidFill>
                <a:effectLst/>
                <a:latin typeface="+mn-lt"/>
              </a:rPr>
              <a:t>engineering topics</a:t>
            </a:r>
            <a:r>
              <a:rPr lang="en-GB" sz="1200" b="0" i="0" dirty="0">
                <a:solidFill>
                  <a:srgbClr val="212121"/>
                </a:solidFill>
                <a:effectLst/>
                <a:latin typeface="+mn-lt"/>
              </a:rPr>
              <a:t>?</a:t>
            </a:r>
          </a:p>
          <a:p>
            <a:endParaRPr lang="en-GB" sz="1200" b="0" i="0" dirty="0">
              <a:solidFill>
                <a:srgbClr val="212121"/>
              </a:solidFill>
              <a:effectLst/>
              <a:latin typeface="+mn-lt"/>
            </a:endParaRPr>
          </a:p>
          <a:p>
            <a:r>
              <a:rPr lang="en-GB" sz="1200" b="0" i="0" dirty="0">
                <a:solidFill>
                  <a:srgbClr val="212121"/>
                </a:solidFill>
                <a:effectLst/>
                <a:latin typeface="+mn-lt"/>
              </a:rPr>
              <a:t>Clearly highlights a need for further IC initiatives particularly at SWJTU where students have signed up for this intercultural experience. (Home – 15/21 – International 7/26 – SWJTU – 49/53</a:t>
            </a:r>
          </a:p>
          <a:p>
            <a:endParaRPr lang="en-GB" sz="1200" b="0" i="0" dirty="0">
              <a:solidFill>
                <a:srgbClr val="212121"/>
              </a:solidFill>
              <a:effectLst/>
              <a:latin typeface="+mn-lt"/>
            </a:endParaRPr>
          </a:p>
          <a:p>
            <a:r>
              <a:rPr lang="en-GB" sz="1200" b="0" i="0" dirty="0">
                <a:solidFill>
                  <a:srgbClr val="212121"/>
                </a:solidFill>
                <a:effectLst/>
                <a:latin typeface="+mn-lt"/>
              </a:rPr>
              <a:t>Technology: </a:t>
            </a:r>
            <a:r>
              <a:rPr lang="en-GB" sz="1200" b="0" i="0" dirty="0" err="1">
                <a:solidFill>
                  <a:srgbClr val="212121"/>
                </a:solidFill>
                <a:effectLst/>
                <a:latin typeface="+mn-lt"/>
              </a:rPr>
              <a:t>Timezones</a:t>
            </a:r>
            <a:r>
              <a:rPr lang="en-GB" sz="1200" b="0" i="0" dirty="0">
                <a:solidFill>
                  <a:srgbClr val="212121"/>
                </a:solidFill>
                <a:effectLst/>
                <a:latin typeface="+mn-lt"/>
              </a:rPr>
              <a:t> - Noise / Interference - large rooms – smaller rooms / private </a:t>
            </a:r>
          </a:p>
          <a:p>
            <a:r>
              <a:rPr lang="en-GB" sz="1200" b="0" i="0" dirty="0">
                <a:solidFill>
                  <a:srgbClr val="212121"/>
                </a:solidFill>
                <a:effectLst/>
                <a:latin typeface="+mn-lt"/>
              </a:rPr>
              <a:t>Supposed to use Teams but student tended to work on </a:t>
            </a:r>
            <a:r>
              <a:rPr lang="en-GB" sz="1200" b="0" i="0" dirty="0" err="1">
                <a:solidFill>
                  <a:srgbClr val="212121"/>
                </a:solidFill>
                <a:effectLst/>
                <a:latin typeface="+mn-lt"/>
              </a:rPr>
              <a:t>Whats</a:t>
            </a:r>
            <a:r>
              <a:rPr lang="en-GB" sz="1200" b="0" i="0" dirty="0">
                <a:solidFill>
                  <a:srgbClr val="212121"/>
                </a:solidFill>
                <a:effectLst/>
                <a:latin typeface="+mn-lt"/>
              </a:rPr>
              <a:t> App (UK) / WeChat &amp; QQ (SWJTU) – Not common and banned WA banned in China</a:t>
            </a:r>
          </a:p>
          <a:p>
            <a:endParaRPr lang="en-GB" sz="1200" b="0" i="0" dirty="0">
              <a:solidFill>
                <a:srgbClr val="212121"/>
              </a:solidFill>
              <a:effectLst/>
              <a:latin typeface="+mn-lt"/>
            </a:endParaRPr>
          </a:p>
          <a:p>
            <a:r>
              <a:rPr lang="en-GB" sz="1200" b="0" i="1" dirty="0">
                <a:solidFill>
                  <a:srgbClr val="000000"/>
                </a:solidFill>
                <a:effectLst/>
                <a:latin typeface="+mn-lt"/>
              </a:rPr>
              <a:t>It was interesting that from observation of the seminars, analysis of the chat and the focus groups, it seemed that there was very little discussion about engineering content within the groups. </a:t>
            </a:r>
            <a:endParaRPr lang="en-GB" sz="1200" b="0" i="0" dirty="0">
              <a:solidFill>
                <a:srgbClr val="212121"/>
              </a:solidFill>
              <a:effectLst/>
              <a:latin typeface="+mn-lt"/>
            </a:endParaRPr>
          </a:p>
          <a:p>
            <a:endParaRPr lang="en-GB" sz="1200" b="0" i="0" dirty="0">
              <a:solidFill>
                <a:srgbClr val="212121"/>
              </a:solidFill>
              <a:effectLst/>
              <a:latin typeface="+mn-lt"/>
            </a:endParaRPr>
          </a:p>
          <a:p>
            <a:pPr algn="l"/>
            <a:r>
              <a:rPr lang="en-GB" sz="1200" b="0" i="1" dirty="0">
                <a:solidFill>
                  <a:srgbClr val="898989"/>
                </a:solidFill>
                <a:effectLst/>
                <a:latin typeface="+mn-lt"/>
              </a:rPr>
              <a:t>This takes an emergent or constructivist view of culture rather than we </a:t>
            </a:r>
            <a:r>
              <a:rPr lang="en-GB" sz="1200" b="0" i="1" dirty="0" err="1">
                <a:solidFill>
                  <a:srgbClr val="898989"/>
                </a:solidFill>
                <a:effectLst/>
                <a:latin typeface="+mn-lt"/>
              </a:rPr>
              <a:t>we</a:t>
            </a:r>
            <a:r>
              <a:rPr lang="en-GB" sz="1200" b="0" i="1" dirty="0">
                <a:solidFill>
                  <a:srgbClr val="898989"/>
                </a:solidFill>
                <a:effectLst/>
                <a:latin typeface="+mn-lt"/>
              </a:rPr>
              <a:t> stated at the beginning with culture as a given – in this instance national culture</a:t>
            </a:r>
          </a:p>
          <a:p>
            <a:pPr algn="l"/>
            <a:endParaRPr lang="en-GB" sz="1200" b="0" i="1" dirty="0">
              <a:solidFill>
                <a:srgbClr val="898989"/>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mn-lt"/>
              </a:rPr>
              <a:t>The - Constructivist view implies there may be more in common between two engineers from different countries than between an engineer and someone in a very different profession from the same country, depending on the topic and context of the communication,”</a:t>
            </a:r>
          </a:p>
          <a:p>
            <a:pPr algn="l"/>
            <a:endParaRPr lang="en-GB" sz="1200" b="0" i="0" dirty="0">
              <a:solidFill>
                <a:srgbClr val="898989"/>
              </a:solidFill>
              <a:effectLst/>
              <a:latin typeface="+mn-lt"/>
            </a:endParaRPr>
          </a:p>
          <a:p>
            <a:pPr algn="l"/>
            <a:endParaRPr lang="en-GB" sz="1200" b="1" i="0" dirty="0">
              <a:solidFill>
                <a:srgbClr val="898989"/>
              </a:solidFill>
              <a:effectLst/>
              <a:latin typeface="+mn-lt"/>
            </a:endParaRPr>
          </a:p>
          <a:p>
            <a:pPr algn="l"/>
            <a:r>
              <a:rPr lang="en-GB" sz="1200" b="0" i="0" dirty="0">
                <a:solidFill>
                  <a:srgbClr val="898989"/>
                </a:solidFill>
                <a:effectLst/>
                <a:latin typeface="+mn-lt"/>
              </a:rPr>
              <a:t>One way we can improve the seminars for next year is to teach students about cultural differences within their own countries, and similarities between different countries to </a:t>
            </a:r>
            <a:r>
              <a:rPr lang="en-GB" sz="1200" dirty="0">
                <a:latin typeface="+mn-lt"/>
              </a:rPr>
              <a:t>try to better understand from where their own worldviews originate.</a:t>
            </a:r>
            <a:endParaRPr lang="en-GB" sz="1200" b="0" i="0" dirty="0">
              <a:solidFill>
                <a:srgbClr val="898989"/>
              </a:solidFill>
              <a:effectLst/>
              <a:latin typeface="+mn-lt"/>
            </a:endParaRPr>
          </a:p>
          <a:p>
            <a:endParaRPr lang="en-GB" sz="12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mn-lt"/>
              </a:rPr>
              <a:t>The - Constructivist view implies there may be more in common between two engineers from different countries than between an engineer and someone in a very different profession from the same country, depending on the topic and context of the communication,”</a:t>
            </a:r>
          </a:p>
          <a:p>
            <a:endParaRPr lang="en-GB" dirty="0"/>
          </a:p>
        </p:txBody>
      </p:sp>
      <p:sp>
        <p:nvSpPr>
          <p:cNvPr id="4" name="Slide Number Placeholder 3"/>
          <p:cNvSpPr>
            <a:spLocks noGrp="1"/>
          </p:cNvSpPr>
          <p:nvPr>
            <p:ph type="sldNum" sz="quarter" idx="5"/>
          </p:nvPr>
        </p:nvSpPr>
        <p:spPr/>
        <p:txBody>
          <a:bodyPr/>
          <a:lstStyle/>
          <a:p>
            <a:fld id="{0F8EAB26-89D9-704A-A530-09DF6B7064E6}" type="slidenum">
              <a:rPr lang="en-US" smtClean="0"/>
              <a:t>12</a:t>
            </a:fld>
            <a:endParaRPr lang="en-US"/>
          </a:p>
        </p:txBody>
      </p:sp>
    </p:spTree>
    <p:extLst>
      <p:ext uri="{BB962C8B-B14F-4D97-AF65-F5344CB8AC3E}">
        <p14:creationId xmlns:p14="http://schemas.microsoft.com/office/powerpoint/2010/main" val="3404961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12121"/>
                </a:solidFill>
                <a:effectLst/>
                <a:latin typeface="Segoe UI" panose="020B0502040204020203" pitchFamily="34" charset="0"/>
              </a:rPr>
              <a:t>Who: Joanne</a:t>
            </a:r>
            <a:endParaRPr lang="en-GB" dirty="0"/>
          </a:p>
        </p:txBody>
      </p:sp>
      <p:sp>
        <p:nvSpPr>
          <p:cNvPr id="4" name="Slide Number Placeholder 3"/>
          <p:cNvSpPr>
            <a:spLocks noGrp="1"/>
          </p:cNvSpPr>
          <p:nvPr>
            <p:ph type="sldNum" sz="quarter" idx="5"/>
          </p:nvPr>
        </p:nvSpPr>
        <p:spPr/>
        <p:txBody>
          <a:bodyPr/>
          <a:lstStyle/>
          <a:p>
            <a:fld id="{0F8EAB26-89D9-704A-A530-09DF6B7064E6}" type="slidenum">
              <a:rPr lang="en-US" smtClean="0"/>
              <a:t>13</a:t>
            </a:fld>
            <a:endParaRPr lang="en-US"/>
          </a:p>
        </p:txBody>
      </p:sp>
    </p:spTree>
    <p:extLst>
      <p:ext uri="{BB962C8B-B14F-4D97-AF65-F5344CB8AC3E}">
        <p14:creationId xmlns:p14="http://schemas.microsoft.com/office/powerpoint/2010/main" val="4025660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F8EAB26-89D9-704A-A530-09DF6B7064E6}" type="slidenum">
              <a:rPr lang="en-US" smtClean="0"/>
              <a:t>14</a:t>
            </a:fld>
            <a:endParaRPr lang="en-US"/>
          </a:p>
        </p:txBody>
      </p:sp>
    </p:spTree>
    <p:extLst>
      <p:ext uri="{BB962C8B-B14F-4D97-AF65-F5344CB8AC3E}">
        <p14:creationId xmlns:p14="http://schemas.microsoft.com/office/powerpoint/2010/main" val="2899424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1" dirty="0">
                <a:solidFill>
                  <a:srgbClr val="000000"/>
                </a:solidFill>
                <a:effectLst/>
              </a:rPr>
              <a:t>Both sets of students felt that the others had different ways of working. The Leeds cohort seemed to do the research first and then decide which topic each team member was going to focus on. The Chengdu students preferred to divide up the tasks first and then do the research.</a:t>
            </a:r>
            <a:r>
              <a:rPr lang="en-GB" b="0" i="0" dirty="0">
                <a:solidFill>
                  <a:srgbClr val="000000"/>
                </a:solidFill>
                <a:effectLst/>
              </a:rPr>
              <a:t> </a:t>
            </a:r>
          </a:p>
          <a:p>
            <a:endParaRPr lang="en-GB" dirty="0"/>
          </a:p>
        </p:txBody>
      </p:sp>
      <p:sp>
        <p:nvSpPr>
          <p:cNvPr id="4" name="Slide Number Placeholder 3"/>
          <p:cNvSpPr>
            <a:spLocks noGrp="1"/>
          </p:cNvSpPr>
          <p:nvPr>
            <p:ph type="sldNum" sz="quarter" idx="5"/>
          </p:nvPr>
        </p:nvSpPr>
        <p:spPr/>
        <p:txBody>
          <a:bodyPr/>
          <a:lstStyle/>
          <a:p>
            <a:fld id="{0F8EAB26-89D9-704A-A530-09DF6B7064E6}" type="slidenum">
              <a:rPr lang="en-US" smtClean="0"/>
              <a:t>15</a:t>
            </a:fld>
            <a:endParaRPr lang="en-US"/>
          </a:p>
        </p:txBody>
      </p:sp>
    </p:spTree>
    <p:extLst>
      <p:ext uri="{BB962C8B-B14F-4D97-AF65-F5344CB8AC3E}">
        <p14:creationId xmlns:p14="http://schemas.microsoft.com/office/powerpoint/2010/main" val="3821406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000000"/>
                </a:solidFill>
                <a:effectLst/>
              </a:rPr>
              <a:t>Generally, it seemed they had found the experience a positive one, as evidenced by the focus groups, module evaluation feedback and their parting comments in the group chat. For example </a:t>
            </a:r>
          </a:p>
          <a:p>
            <a:endParaRPr lang="en-GB" dirty="0"/>
          </a:p>
        </p:txBody>
      </p:sp>
      <p:sp>
        <p:nvSpPr>
          <p:cNvPr id="4" name="Slide Number Placeholder 3"/>
          <p:cNvSpPr>
            <a:spLocks noGrp="1"/>
          </p:cNvSpPr>
          <p:nvPr>
            <p:ph type="sldNum" sz="quarter" idx="5"/>
          </p:nvPr>
        </p:nvSpPr>
        <p:spPr/>
        <p:txBody>
          <a:bodyPr/>
          <a:lstStyle/>
          <a:p>
            <a:fld id="{0F8EAB26-89D9-704A-A530-09DF6B7064E6}" type="slidenum">
              <a:rPr lang="en-US" smtClean="0"/>
              <a:t>16</a:t>
            </a:fld>
            <a:endParaRPr lang="en-US"/>
          </a:p>
        </p:txBody>
      </p:sp>
    </p:spTree>
    <p:extLst>
      <p:ext uri="{BB962C8B-B14F-4D97-AF65-F5344CB8AC3E}">
        <p14:creationId xmlns:p14="http://schemas.microsoft.com/office/powerpoint/2010/main" val="2225206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‘Small cultures approach’ for all students highlighting similarities and differences across the cohort before the seminar groups. This can help to reduce stereotyping and improve IC. </a:t>
            </a:r>
          </a:p>
          <a:p>
            <a:endParaRPr lang="en-GB" dirty="0"/>
          </a:p>
        </p:txBody>
      </p:sp>
      <p:sp>
        <p:nvSpPr>
          <p:cNvPr id="4" name="Slide Number Placeholder 3"/>
          <p:cNvSpPr>
            <a:spLocks noGrp="1"/>
          </p:cNvSpPr>
          <p:nvPr>
            <p:ph type="sldNum" sz="quarter" idx="5"/>
          </p:nvPr>
        </p:nvSpPr>
        <p:spPr/>
        <p:txBody>
          <a:bodyPr/>
          <a:lstStyle/>
          <a:p>
            <a:fld id="{0F8EAB26-89D9-704A-A530-09DF6B7064E6}" type="slidenum">
              <a:rPr lang="en-US" smtClean="0"/>
              <a:t>17</a:t>
            </a:fld>
            <a:endParaRPr lang="en-US"/>
          </a:p>
        </p:txBody>
      </p:sp>
    </p:spTree>
    <p:extLst>
      <p:ext uri="{BB962C8B-B14F-4D97-AF65-F5344CB8AC3E}">
        <p14:creationId xmlns:p14="http://schemas.microsoft.com/office/powerpoint/2010/main" val="740074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Who: Matthew</a:t>
            </a:r>
          </a:p>
        </p:txBody>
      </p:sp>
      <p:sp>
        <p:nvSpPr>
          <p:cNvPr id="4" name="Slide Number Placeholder 3"/>
          <p:cNvSpPr>
            <a:spLocks noGrp="1"/>
          </p:cNvSpPr>
          <p:nvPr>
            <p:ph type="sldNum" sz="quarter" idx="5"/>
          </p:nvPr>
        </p:nvSpPr>
        <p:spPr/>
        <p:txBody>
          <a:bodyPr/>
          <a:lstStyle/>
          <a:p>
            <a:fld id="{0F8EAB26-89D9-704A-A530-09DF6B7064E6}" type="slidenum">
              <a:rPr lang="en-US" smtClean="0"/>
              <a:t>2</a:t>
            </a:fld>
            <a:endParaRPr lang="en-US"/>
          </a:p>
        </p:txBody>
      </p:sp>
    </p:spTree>
    <p:extLst>
      <p:ext uri="{BB962C8B-B14F-4D97-AF65-F5344CB8AC3E}">
        <p14:creationId xmlns:p14="http://schemas.microsoft.com/office/powerpoint/2010/main" val="3390059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GB" sz="1200" dirty="0"/>
              <a:t>Who: Joanne</a:t>
            </a:r>
          </a:p>
          <a:p>
            <a:pPr>
              <a:lnSpc>
                <a:spcPct val="150000"/>
              </a:lnSpc>
            </a:pPr>
            <a:endParaRPr lang="en-GB" sz="1200" dirty="0"/>
          </a:p>
          <a:p>
            <a:pPr>
              <a:lnSpc>
                <a:spcPct val="150000"/>
              </a:lnSpc>
            </a:pPr>
            <a:r>
              <a:rPr lang="en-GB" sz="1200" dirty="0"/>
              <a:t>SWJTU-Leeds Joint School: 4 Engineering degree programmes </a:t>
            </a:r>
          </a:p>
          <a:p>
            <a:pPr>
              <a:lnSpc>
                <a:spcPct val="150000"/>
              </a:lnSpc>
            </a:pPr>
            <a:r>
              <a:rPr lang="en-GB" sz="1200" dirty="0"/>
              <a:t>Role of EAP Lecturers:</a:t>
            </a:r>
          </a:p>
          <a:p>
            <a:pPr marL="457200" indent="-457200">
              <a:lnSpc>
                <a:spcPct val="150000"/>
              </a:lnSpc>
              <a:buFont typeface="Arial" panose="020B0604020202020204" pitchFamily="34" charset="0"/>
              <a:buChar char="•"/>
            </a:pPr>
            <a:r>
              <a:rPr lang="en-GB" sz="1200" dirty="0"/>
              <a:t>Year 1 – Key 60 credit foundation </a:t>
            </a:r>
            <a:r>
              <a:rPr lang="en-GB" dirty="0"/>
              <a:t>y</a:t>
            </a:r>
            <a:r>
              <a:rPr lang="en-GB" sz="1200" dirty="0"/>
              <a:t>ear module</a:t>
            </a:r>
          </a:p>
          <a:p>
            <a:pPr marL="457200" indent="-457200">
              <a:lnSpc>
                <a:spcPct val="150000"/>
              </a:lnSpc>
              <a:buFont typeface="Arial" panose="020B0604020202020204" pitchFamily="34" charset="0"/>
              <a:buChar char="•"/>
            </a:pPr>
            <a:r>
              <a:rPr lang="en-GB" sz="1200" dirty="0"/>
              <a:t>Year 2 &amp; 3 – Supernumerary insessional modules</a:t>
            </a:r>
          </a:p>
          <a:p>
            <a:pPr marL="457200" indent="-457200">
              <a:lnSpc>
                <a:spcPct val="150000"/>
              </a:lnSpc>
              <a:buFont typeface="Arial" panose="020B0604020202020204" pitchFamily="34" charset="0"/>
              <a:buChar char="•"/>
            </a:pPr>
            <a:r>
              <a:rPr lang="en-GB" sz="1200" dirty="0"/>
              <a:t>Year 4 – Final year project module</a:t>
            </a:r>
          </a:p>
          <a:p>
            <a:endParaRPr lang="en-GB" dirty="0"/>
          </a:p>
          <a:p>
            <a:endParaRPr lang="en-GB" dirty="0"/>
          </a:p>
        </p:txBody>
      </p:sp>
      <p:sp>
        <p:nvSpPr>
          <p:cNvPr id="4" name="Slide Number Placeholder 3"/>
          <p:cNvSpPr>
            <a:spLocks noGrp="1"/>
          </p:cNvSpPr>
          <p:nvPr>
            <p:ph type="sldNum" sz="quarter" idx="5"/>
          </p:nvPr>
        </p:nvSpPr>
        <p:spPr/>
        <p:txBody>
          <a:bodyPr/>
          <a:lstStyle/>
          <a:p>
            <a:fld id="{0F8EAB26-89D9-704A-A530-09DF6B7064E6}" type="slidenum">
              <a:rPr lang="en-US" smtClean="0"/>
              <a:t>3</a:t>
            </a:fld>
            <a:endParaRPr lang="en-US"/>
          </a:p>
        </p:txBody>
      </p:sp>
    </p:spTree>
    <p:extLst>
      <p:ext uri="{BB962C8B-B14F-4D97-AF65-F5344CB8AC3E}">
        <p14:creationId xmlns:p14="http://schemas.microsoft.com/office/powerpoint/2010/main" val="339037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Who: Joanne</a:t>
            </a:r>
          </a:p>
          <a:p>
            <a:endParaRPr lang="en-GB" dirty="0"/>
          </a:p>
          <a:p>
            <a:r>
              <a:rPr lang="en-GB" dirty="0"/>
              <a:t>Students had to work together in mixed cohort groups to produce a video presentation on the topic of photovoltaic power. The seminar was assessed on presentation skills, technical content and how well the students worked internationally in their groups. </a:t>
            </a:r>
          </a:p>
          <a:p>
            <a:endParaRPr lang="en-GB" dirty="0"/>
          </a:p>
        </p:txBody>
      </p:sp>
      <p:sp>
        <p:nvSpPr>
          <p:cNvPr id="4" name="Slide Number Placeholder 3"/>
          <p:cNvSpPr>
            <a:spLocks noGrp="1"/>
          </p:cNvSpPr>
          <p:nvPr>
            <p:ph type="sldNum" sz="quarter" idx="5"/>
          </p:nvPr>
        </p:nvSpPr>
        <p:spPr/>
        <p:txBody>
          <a:bodyPr/>
          <a:lstStyle/>
          <a:p>
            <a:fld id="{0F8EAB26-89D9-704A-A530-09DF6B7064E6}" type="slidenum">
              <a:rPr lang="en-US" smtClean="0"/>
              <a:t>4</a:t>
            </a:fld>
            <a:endParaRPr lang="en-US"/>
          </a:p>
        </p:txBody>
      </p:sp>
    </p:spTree>
    <p:extLst>
      <p:ext uri="{BB962C8B-B14F-4D97-AF65-F5344CB8AC3E}">
        <p14:creationId xmlns:p14="http://schemas.microsoft.com/office/powerpoint/2010/main" val="257562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Who: Joanne</a:t>
            </a:r>
          </a:p>
        </p:txBody>
      </p:sp>
      <p:sp>
        <p:nvSpPr>
          <p:cNvPr id="4" name="Slide Number Placeholder 3"/>
          <p:cNvSpPr>
            <a:spLocks noGrp="1"/>
          </p:cNvSpPr>
          <p:nvPr>
            <p:ph type="sldNum" sz="quarter" idx="5"/>
          </p:nvPr>
        </p:nvSpPr>
        <p:spPr/>
        <p:txBody>
          <a:bodyPr/>
          <a:lstStyle/>
          <a:p>
            <a:fld id="{0F8EAB26-89D9-704A-A530-09DF6B7064E6}" type="slidenum">
              <a:rPr lang="en-US" smtClean="0"/>
              <a:t>5</a:t>
            </a:fld>
            <a:endParaRPr lang="en-US"/>
          </a:p>
        </p:txBody>
      </p:sp>
    </p:spTree>
    <p:extLst>
      <p:ext uri="{BB962C8B-B14F-4D97-AF65-F5344CB8AC3E}">
        <p14:creationId xmlns:p14="http://schemas.microsoft.com/office/powerpoint/2010/main" val="575341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Who: Joanne</a:t>
            </a:r>
            <a:endParaRPr lang="en-GB" i="1" dirty="0"/>
          </a:p>
        </p:txBody>
      </p:sp>
      <p:sp>
        <p:nvSpPr>
          <p:cNvPr id="4" name="Slide Number Placeholder 3"/>
          <p:cNvSpPr>
            <a:spLocks noGrp="1"/>
          </p:cNvSpPr>
          <p:nvPr>
            <p:ph type="sldNum" sz="quarter" idx="5"/>
          </p:nvPr>
        </p:nvSpPr>
        <p:spPr/>
        <p:txBody>
          <a:bodyPr/>
          <a:lstStyle/>
          <a:p>
            <a:fld id="{0F8EAB26-89D9-704A-A530-09DF6B7064E6}" type="slidenum">
              <a:rPr lang="en-US" smtClean="0"/>
              <a:t>6</a:t>
            </a:fld>
            <a:endParaRPr lang="en-US"/>
          </a:p>
        </p:txBody>
      </p:sp>
    </p:spTree>
    <p:extLst>
      <p:ext uri="{BB962C8B-B14F-4D97-AF65-F5344CB8AC3E}">
        <p14:creationId xmlns:p14="http://schemas.microsoft.com/office/powerpoint/2010/main" val="3431359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Who: Joanne</a:t>
            </a:r>
          </a:p>
        </p:txBody>
      </p:sp>
      <p:sp>
        <p:nvSpPr>
          <p:cNvPr id="4" name="Slide Number Placeholder 3"/>
          <p:cNvSpPr>
            <a:spLocks noGrp="1"/>
          </p:cNvSpPr>
          <p:nvPr>
            <p:ph type="sldNum" sz="quarter" idx="5"/>
          </p:nvPr>
        </p:nvSpPr>
        <p:spPr/>
        <p:txBody>
          <a:bodyPr/>
          <a:lstStyle/>
          <a:p>
            <a:fld id="{0F8EAB26-89D9-704A-A530-09DF6B7064E6}" type="slidenum">
              <a:rPr lang="en-US" smtClean="0"/>
              <a:t>7</a:t>
            </a:fld>
            <a:endParaRPr lang="en-US"/>
          </a:p>
        </p:txBody>
      </p:sp>
    </p:spTree>
    <p:extLst>
      <p:ext uri="{BB962C8B-B14F-4D97-AF65-F5344CB8AC3E}">
        <p14:creationId xmlns:p14="http://schemas.microsoft.com/office/powerpoint/2010/main" val="648974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Who: Matthew</a:t>
            </a:r>
          </a:p>
          <a:p>
            <a:endParaRPr lang="en-GB" dirty="0"/>
          </a:p>
          <a:p>
            <a:r>
              <a:rPr lang="en-GB" dirty="0"/>
              <a:t>Engineers are typically stereotyped as poor communicators</a:t>
            </a:r>
          </a:p>
          <a:p>
            <a:endParaRPr lang="en-GB" dirty="0"/>
          </a:p>
          <a:p>
            <a:r>
              <a:rPr lang="en-GB" dirty="0"/>
              <a:t>Soft Skills is a broad term but encompasses effective communication, teamwork and problem solving </a:t>
            </a:r>
          </a:p>
          <a:p>
            <a:endParaRPr lang="en-GB" dirty="0"/>
          </a:p>
          <a:p>
            <a:r>
              <a:rPr lang="en-GB" dirty="0">
                <a:effectLst/>
                <a:ea typeface="Arial" panose="020B0604020202020204" pitchFamily="34" charset="0"/>
              </a:rPr>
              <a:t>One such facet of the generic term effective communication is intercultural communication (IC) which can be defined as ‘communicating across different cultures’ </a:t>
            </a:r>
            <a:endParaRPr lang="en-GB" dirty="0"/>
          </a:p>
        </p:txBody>
      </p:sp>
      <p:sp>
        <p:nvSpPr>
          <p:cNvPr id="4" name="Slide Number Placeholder 3"/>
          <p:cNvSpPr>
            <a:spLocks noGrp="1"/>
          </p:cNvSpPr>
          <p:nvPr>
            <p:ph type="sldNum" sz="quarter" idx="5"/>
          </p:nvPr>
        </p:nvSpPr>
        <p:spPr/>
        <p:txBody>
          <a:bodyPr/>
          <a:lstStyle/>
          <a:p>
            <a:fld id="{0F8EAB26-89D9-704A-A530-09DF6B7064E6}" type="slidenum">
              <a:rPr lang="en-US" smtClean="0"/>
              <a:t>8</a:t>
            </a:fld>
            <a:endParaRPr lang="en-US"/>
          </a:p>
        </p:txBody>
      </p:sp>
    </p:spTree>
    <p:extLst>
      <p:ext uri="{BB962C8B-B14F-4D97-AF65-F5344CB8AC3E}">
        <p14:creationId xmlns:p14="http://schemas.microsoft.com/office/powerpoint/2010/main" val="870200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Who: Matthew</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ea typeface="Arial" panose="020B0604020202020204" pitchFamily="34" charset="0"/>
              </a:rPr>
              <a:t>In this study, culture was framed as a given, which describes cultures as predefined groups, in this instance, students in the UK and China. </a:t>
            </a:r>
          </a:p>
          <a:p>
            <a:endParaRPr lang="en-GB" dirty="0"/>
          </a:p>
          <a:p>
            <a:endParaRPr lang="en-GB" dirty="0"/>
          </a:p>
          <a:p>
            <a:r>
              <a:rPr lang="en-GB" dirty="0">
                <a:effectLst/>
                <a:ea typeface="Arial" panose="020B0604020202020204" pitchFamily="34" charset="0"/>
              </a:rPr>
              <a:t>Although this approach has its criticisms for being essentialist in nature and taking a ‘reductionist’ approach which ignores the multiple identities which cultures typically have, it was the most practical approach for this context </a:t>
            </a:r>
            <a:endParaRPr lang="en-GB" dirty="0"/>
          </a:p>
        </p:txBody>
      </p:sp>
      <p:sp>
        <p:nvSpPr>
          <p:cNvPr id="4" name="Slide Number Placeholder 3"/>
          <p:cNvSpPr>
            <a:spLocks noGrp="1"/>
          </p:cNvSpPr>
          <p:nvPr>
            <p:ph type="sldNum" sz="quarter" idx="5"/>
          </p:nvPr>
        </p:nvSpPr>
        <p:spPr/>
        <p:txBody>
          <a:bodyPr/>
          <a:lstStyle/>
          <a:p>
            <a:fld id="{0F8EAB26-89D9-704A-A530-09DF6B7064E6}" type="slidenum">
              <a:rPr lang="en-US" smtClean="0"/>
              <a:t>9</a:t>
            </a:fld>
            <a:endParaRPr lang="en-US"/>
          </a:p>
        </p:txBody>
      </p:sp>
    </p:spTree>
    <p:extLst>
      <p:ext uri="{BB962C8B-B14F-4D97-AF65-F5344CB8AC3E}">
        <p14:creationId xmlns:p14="http://schemas.microsoft.com/office/powerpoint/2010/main" val="2619386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5" name="Text Placeholder 4"/>
          <p:cNvSpPr>
            <a:spLocks noGrp="1"/>
          </p:cNvSpPr>
          <p:nvPr>
            <p:ph type="body" idx="10" hasCustomPrompt="1"/>
          </p:nvPr>
        </p:nvSpPr>
        <p:spPr>
          <a:xfrm>
            <a:off x="339725" y="2441575"/>
            <a:ext cx="7526338" cy="4003675"/>
          </a:xfrm>
          <a:prstGeom prst="rect">
            <a:avLst/>
          </a:prstGeom>
        </p:spPr>
        <p:txBody>
          <a:bodyPr/>
          <a:lstStyle>
            <a:lvl1pPr marL="0" indent="0">
              <a:buNone/>
              <a:defRPr sz="2800"/>
            </a:lvl1pPr>
          </a:lstStyle>
          <a:p>
            <a:r>
              <a:rPr lang="en-GB" sz="3600" b="1" dirty="0">
                <a:solidFill>
                  <a:schemeClr val="bg1">
                    <a:lumMod val="50000"/>
                  </a:schemeClr>
                </a:solidFill>
                <a:latin typeface="Arial" charset="0"/>
                <a:ea typeface="Arial" charset="0"/>
                <a:cs typeface="Arial" charset="0"/>
              </a:rPr>
              <a:t>Your Title Here</a:t>
            </a:r>
          </a:p>
          <a:p>
            <a:endParaRPr lang="en-GB" sz="3600" b="1" dirty="0">
              <a:solidFill>
                <a:schemeClr val="bg1">
                  <a:lumMod val="50000"/>
                </a:schemeClr>
              </a:solidFill>
              <a:latin typeface="Arial" charset="0"/>
              <a:ea typeface="Arial" charset="0"/>
              <a:cs typeface="Arial" charset="0"/>
            </a:endParaRPr>
          </a:p>
          <a:p>
            <a:r>
              <a:rPr lang="en-GB" sz="3600" b="1" dirty="0">
                <a:solidFill>
                  <a:schemeClr val="bg1">
                    <a:lumMod val="50000"/>
                  </a:schemeClr>
                </a:solidFill>
                <a:latin typeface="Arial" charset="0"/>
                <a:ea typeface="Arial" charset="0"/>
                <a:cs typeface="Arial" charset="0"/>
              </a:rPr>
              <a:t>Your title should be in Arial Bold at size 36 and in Grey</a:t>
            </a:r>
          </a:p>
          <a:p>
            <a:endParaRPr lang="en-GB" sz="3600" b="1" dirty="0">
              <a:solidFill>
                <a:schemeClr val="bg1">
                  <a:lumMod val="50000"/>
                </a:schemeClr>
              </a:solidFill>
              <a:latin typeface="Arial" charset="0"/>
              <a:ea typeface="Arial" charset="0"/>
              <a:cs typeface="Arial" charset="0"/>
            </a:endParaRPr>
          </a:p>
          <a:p>
            <a:r>
              <a:rPr lang="en-GB" sz="1200" b="1" dirty="0">
                <a:solidFill>
                  <a:schemeClr val="bg1">
                    <a:lumMod val="50000"/>
                  </a:schemeClr>
                </a:solidFill>
                <a:latin typeface="Arial" charset="0"/>
                <a:ea typeface="Arial" charset="0"/>
                <a:cs typeface="Arial" charset="0"/>
              </a:rPr>
              <a:t>Please do not change the size of this text box </a:t>
            </a:r>
          </a:p>
          <a:p>
            <a:endParaRPr lang="en-GB" sz="3600" b="1" dirty="0">
              <a:latin typeface="Arial" charset="0"/>
              <a:ea typeface="Arial" charset="0"/>
              <a:cs typeface="Arial" charset="0"/>
            </a:endParaRPr>
          </a:p>
        </p:txBody>
      </p:sp>
    </p:spTree>
    <p:extLst>
      <p:ext uri="{BB962C8B-B14F-4D97-AF65-F5344CB8AC3E}">
        <p14:creationId xmlns:p14="http://schemas.microsoft.com/office/powerpoint/2010/main" val="1156958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 Tex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339725" y="1762125"/>
            <a:ext cx="7559675" cy="4683125"/>
          </a:xfrm>
          <a:prstGeom prst="rect">
            <a:avLst/>
          </a:prstGeom>
        </p:spPr>
        <p:txBody>
          <a:bodyPr/>
          <a:lstStyle>
            <a:lvl1pPr marL="0" indent="0">
              <a:buFont typeface="Arial" charset="0"/>
              <a:buNone/>
              <a:defRPr/>
            </a:lvl1pPr>
            <a:lvl2pPr marL="0" indent="0">
              <a:buNone/>
              <a:defRPr sz="1800" baseline="0"/>
            </a:lvl2pPr>
          </a:lstStyle>
          <a:p>
            <a:r>
              <a:rPr lang="en-US" sz="2400" dirty="0">
                <a:latin typeface="Arial" charset="0"/>
                <a:ea typeface="Arial" charset="0"/>
                <a:cs typeface="Arial" charset="0"/>
              </a:rPr>
              <a:t>PLEASE DO NOT CHANGE THE SIZE OF THIS TEXT BOX</a:t>
            </a:r>
          </a:p>
          <a:p>
            <a:r>
              <a:rPr lang="en-US" sz="2400" dirty="0">
                <a:latin typeface="Arial" charset="0"/>
                <a:ea typeface="Arial" charset="0"/>
                <a:cs typeface="Arial" charset="0"/>
              </a:rPr>
              <a:t>Headings should be in Arial, size 24</a:t>
            </a:r>
            <a:endParaRPr lang="en-US" sz="1100" b="1" dirty="0">
              <a:latin typeface="Arial" charset="0"/>
              <a:ea typeface="Arial" charset="0"/>
              <a:cs typeface="Arial" charset="0"/>
            </a:endParaRPr>
          </a:p>
          <a:p>
            <a:r>
              <a:rPr lang="en-US" sz="1600" dirty="0">
                <a:latin typeface="Arial" charset="0"/>
                <a:ea typeface="Arial" charset="0"/>
                <a:cs typeface="Arial" charset="0"/>
              </a:rPr>
              <a:t>The rest of your text should be Ariel, size 16</a:t>
            </a:r>
          </a:p>
          <a:p>
            <a:endParaRPr lang="en-US" sz="1600" dirty="0">
              <a:latin typeface="Arial" charset="0"/>
              <a:ea typeface="Arial" charset="0"/>
              <a:cs typeface="Arial" charset="0"/>
            </a:endParaRPr>
          </a:p>
          <a:p>
            <a:r>
              <a:rPr lang="en-US" sz="1600" dirty="0">
                <a:latin typeface="Arial" charset="0"/>
                <a:ea typeface="Arial" charset="0"/>
                <a:cs typeface="Arial" charset="0"/>
              </a:rPr>
              <a:t>Bullet points should be used as below</a:t>
            </a:r>
          </a:p>
          <a:p>
            <a:pPr marL="285750" indent="-285750">
              <a:buFont typeface="Arial" charset="0"/>
              <a:buChar char="•"/>
            </a:pPr>
            <a:r>
              <a:rPr lang="en-US" sz="1600" dirty="0">
                <a:latin typeface="Arial" charset="0"/>
                <a:ea typeface="Arial" charset="0"/>
                <a:cs typeface="Arial" charset="0"/>
              </a:rPr>
              <a:t>Bullet </a:t>
            </a:r>
          </a:p>
          <a:p>
            <a:pPr marL="285750" indent="-285750">
              <a:buFont typeface="Arial" charset="0"/>
              <a:buChar char="•"/>
            </a:pPr>
            <a:r>
              <a:rPr lang="en-US" sz="1600" dirty="0">
                <a:latin typeface="Arial" charset="0"/>
                <a:ea typeface="Arial" charset="0"/>
                <a:cs typeface="Arial" charset="0"/>
              </a:rPr>
              <a:t>Bullet</a:t>
            </a:r>
          </a:p>
          <a:p>
            <a:pPr marL="285750" indent="-285750">
              <a:buFont typeface="Arial" charset="0"/>
              <a:buChar char="•"/>
            </a:pPr>
            <a:r>
              <a:rPr lang="en-US" sz="1600" dirty="0">
                <a:latin typeface="Arial" charset="0"/>
                <a:ea typeface="Arial" charset="0"/>
                <a:cs typeface="Arial" charset="0"/>
              </a:rPr>
              <a:t>Bullet</a:t>
            </a:r>
          </a:p>
          <a:p>
            <a:pPr marL="285750" indent="-285750">
              <a:buFont typeface="Arial" charset="0"/>
              <a:buChar char="•"/>
            </a:pPr>
            <a:endParaRPr lang="en-US" sz="1600" dirty="0">
              <a:latin typeface="Arial" charset="0"/>
              <a:ea typeface="Arial" charset="0"/>
              <a:cs typeface="Arial" charset="0"/>
            </a:endParaRPr>
          </a:p>
          <a:p>
            <a:pPr marL="0" lvl="1"/>
            <a:r>
              <a:rPr lang="en-GB" altLang="en-US" dirty="0"/>
              <a:t>For maximum impact, avoid overcrowding slides - limit your points to a maximum of 6 per page</a:t>
            </a:r>
          </a:p>
          <a:p>
            <a:pPr lvl="0"/>
            <a:endParaRPr lang="en-US" dirty="0"/>
          </a:p>
        </p:txBody>
      </p:sp>
      <p:sp>
        <p:nvSpPr>
          <p:cNvPr id="9" name="Text Placeholder 5"/>
          <p:cNvSpPr>
            <a:spLocks noGrp="1"/>
          </p:cNvSpPr>
          <p:nvPr>
            <p:ph type="body" sz="quarter" idx="11" hasCustomPrompt="1"/>
          </p:nvPr>
        </p:nvSpPr>
        <p:spPr>
          <a:xfrm>
            <a:off x="403225" y="503238"/>
            <a:ext cx="5819775" cy="828000"/>
          </a:xfrm>
          <a:prstGeom prst="rect">
            <a:avLst/>
          </a:prstGeom>
        </p:spPr>
        <p:txBody>
          <a:bodyPr>
            <a:noAutofit/>
          </a:bodyPr>
          <a:lstStyle>
            <a:lvl1pPr marL="0" indent="0">
              <a:lnSpc>
                <a:spcPct val="100000"/>
              </a:lnSpc>
              <a:spcBef>
                <a:spcPts val="0"/>
              </a:spcBef>
              <a:buNone/>
              <a:defRPr/>
            </a:lvl1pPr>
          </a:lstStyle>
          <a:p>
            <a:r>
              <a:rPr lang="en-US" sz="2800" b="1" dirty="0">
                <a:latin typeface="Arial" charset="0"/>
                <a:ea typeface="Arial" charset="0"/>
                <a:cs typeface="Arial" charset="0"/>
              </a:rPr>
              <a:t>School of Something</a:t>
            </a:r>
          </a:p>
          <a:p>
            <a:r>
              <a:rPr lang="en-US" sz="1400" b="1" dirty="0">
                <a:latin typeface="Arial" charset="0"/>
                <a:ea typeface="Arial" charset="0"/>
                <a:cs typeface="Arial" charset="0"/>
              </a:rPr>
              <a:t>FACULTY OF OTHER</a:t>
            </a:r>
          </a:p>
        </p:txBody>
      </p:sp>
    </p:spTree>
    <p:extLst>
      <p:ext uri="{BB962C8B-B14F-4D97-AF65-F5344CB8AC3E}">
        <p14:creationId xmlns:p14="http://schemas.microsoft.com/office/powerpoint/2010/main" val="224818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 1 Image">
    <p:spTree>
      <p:nvGrpSpPr>
        <p:cNvPr id="1" name=""/>
        <p:cNvGrpSpPr/>
        <p:nvPr/>
      </p:nvGrpSpPr>
      <p:grpSpPr>
        <a:xfrm>
          <a:off x="0" y="0"/>
          <a:ext cx="0" cy="0"/>
          <a:chOff x="0" y="0"/>
          <a:chExt cx="0" cy="0"/>
        </a:xfrm>
      </p:grpSpPr>
      <p:sp>
        <p:nvSpPr>
          <p:cNvPr id="11" name="Text Placeholder 10"/>
          <p:cNvSpPr>
            <a:spLocks noGrp="1"/>
          </p:cNvSpPr>
          <p:nvPr>
            <p:ph type="body" sz="quarter" idx="11" hasCustomPrompt="1"/>
          </p:nvPr>
        </p:nvSpPr>
        <p:spPr>
          <a:xfrm>
            <a:off x="339725" y="1762125"/>
            <a:ext cx="3971925" cy="4683125"/>
          </a:xfrm>
          <a:prstGeom prst="rect">
            <a:avLst/>
          </a:prstGeom>
        </p:spPr>
        <p:txBody>
          <a:bodyPr/>
          <a:lstStyle>
            <a:lvl1pPr marL="0" indent="0">
              <a:buFont typeface="Arial" charset="0"/>
              <a:buNone/>
              <a:defRPr sz="2800"/>
            </a:lvl1pPr>
          </a:lstStyle>
          <a:p>
            <a:r>
              <a:rPr lang="en-US" sz="2400" dirty="0">
                <a:latin typeface="Arial" charset="0"/>
                <a:ea typeface="Arial" charset="0"/>
                <a:cs typeface="Arial" charset="0"/>
              </a:rPr>
              <a:t>PLEASE DO NOT CHANGE THE SIZE OF THIS TEXT BOX</a:t>
            </a:r>
          </a:p>
          <a:p>
            <a:r>
              <a:rPr lang="en-US" sz="2400" dirty="0">
                <a:latin typeface="Arial" charset="0"/>
                <a:ea typeface="Arial" charset="0"/>
                <a:cs typeface="Arial" charset="0"/>
              </a:rPr>
              <a:t>Headings should be in Arial, size 24</a:t>
            </a:r>
            <a:endParaRPr lang="en-US" sz="1100" b="1" dirty="0">
              <a:latin typeface="Arial" charset="0"/>
              <a:ea typeface="Arial" charset="0"/>
              <a:cs typeface="Arial" charset="0"/>
            </a:endParaRPr>
          </a:p>
          <a:p>
            <a:r>
              <a:rPr lang="en-US" sz="1600" dirty="0">
                <a:latin typeface="Arial" charset="0"/>
                <a:ea typeface="Arial" charset="0"/>
                <a:cs typeface="Arial" charset="0"/>
              </a:rPr>
              <a:t>The rest of your text should be Ariel, size 16</a:t>
            </a:r>
          </a:p>
          <a:p>
            <a:endParaRPr lang="en-US" sz="1600" dirty="0">
              <a:latin typeface="Arial" charset="0"/>
              <a:ea typeface="Arial" charset="0"/>
              <a:cs typeface="Arial" charset="0"/>
            </a:endParaRPr>
          </a:p>
          <a:p>
            <a:r>
              <a:rPr lang="en-US" sz="1600" dirty="0">
                <a:latin typeface="Arial" charset="0"/>
                <a:ea typeface="Arial" charset="0"/>
                <a:cs typeface="Arial" charset="0"/>
              </a:rPr>
              <a:t>Bullet points should be used as below</a:t>
            </a:r>
          </a:p>
          <a:p>
            <a:pPr marL="285750" indent="-285750">
              <a:buFont typeface="Arial" charset="0"/>
              <a:buChar char="•"/>
            </a:pPr>
            <a:r>
              <a:rPr lang="en-US" sz="1600" dirty="0">
                <a:latin typeface="Arial" charset="0"/>
                <a:ea typeface="Arial" charset="0"/>
                <a:cs typeface="Arial" charset="0"/>
              </a:rPr>
              <a:t>Bullet </a:t>
            </a:r>
          </a:p>
          <a:p>
            <a:pPr marL="285750" indent="-285750">
              <a:buFont typeface="Arial" charset="0"/>
              <a:buChar char="•"/>
            </a:pPr>
            <a:r>
              <a:rPr lang="en-US" sz="1600" dirty="0">
                <a:latin typeface="Arial" charset="0"/>
                <a:ea typeface="Arial" charset="0"/>
                <a:cs typeface="Arial" charset="0"/>
              </a:rPr>
              <a:t>Bullet</a:t>
            </a:r>
          </a:p>
          <a:p>
            <a:pPr marL="285750" indent="-285750">
              <a:buFont typeface="Arial" charset="0"/>
              <a:buChar char="•"/>
            </a:pPr>
            <a:r>
              <a:rPr lang="en-US" sz="1600" dirty="0">
                <a:latin typeface="Arial" charset="0"/>
                <a:ea typeface="Arial" charset="0"/>
                <a:cs typeface="Arial" charset="0"/>
              </a:rPr>
              <a:t>Bullet</a:t>
            </a:r>
          </a:p>
        </p:txBody>
      </p:sp>
      <p:sp>
        <p:nvSpPr>
          <p:cNvPr id="5" name="Picture Placeholder 4"/>
          <p:cNvSpPr>
            <a:spLocks noGrp="1"/>
          </p:cNvSpPr>
          <p:nvPr>
            <p:ph type="pic" sz="quarter" idx="10"/>
          </p:nvPr>
        </p:nvSpPr>
        <p:spPr>
          <a:xfrm>
            <a:off x="4600575" y="1762125"/>
            <a:ext cx="4132263" cy="4702175"/>
          </a:xfrm>
          <a:prstGeom prst="rect">
            <a:avLst/>
          </a:prstGeom>
        </p:spPr>
        <p:txBody>
          <a:bodyPr/>
          <a:lstStyle/>
          <a:p>
            <a:endParaRPr lang="en-US"/>
          </a:p>
        </p:txBody>
      </p:sp>
      <p:sp>
        <p:nvSpPr>
          <p:cNvPr id="6" name="Text Placeholder 5"/>
          <p:cNvSpPr>
            <a:spLocks noGrp="1"/>
          </p:cNvSpPr>
          <p:nvPr>
            <p:ph type="body" sz="quarter" idx="12" hasCustomPrompt="1"/>
          </p:nvPr>
        </p:nvSpPr>
        <p:spPr>
          <a:xfrm>
            <a:off x="403225" y="503238"/>
            <a:ext cx="5819775" cy="828000"/>
          </a:xfrm>
          <a:prstGeom prst="rect">
            <a:avLst/>
          </a:prstGeom>
        </p:spPr>
        <p:txBody>
          <a:bodyPr>
            <a:noAutofit/>
          </a:bodyPr>
          <a:lstStyle>
            <a:lvl1pPr marL="0" indent="0">
              <a:lnSpc>
                <a:spcPct val="100000"/>
              </a:lnSpc>
              <a:spcBef>
                <a:spcPts val="0"/>
              </a:spcBef>
              <a:buNone/>
              <a:defRPr/>
            </a:lvl1pPr>
          </a:lstStyle>
          <a:p>
            <a:r>
              <a:rPr lang="en-US" sz="2800" b="1" dirty="0">
                <a:latin typeface="Arial" charset="0"/>
                <a:ea typeface="Arial" charset="0"/>
                <a:cs typeface="Arial" charset="0"/>
              </a:rPr>
              <a:t>School of Something</a:t>
            </a:r>
          </a:p>
          <a:p>
            <a:r>
              <a:rPr lang="en-US" sz="1400" b="1" dirty="0">
                <a:latin typeface="Arial" charset="0"/>
                <a:ea typeface="Arial" charset="0"/>
                <a:cs typeface="Arial" charset="0"/>
              </a:rPr>
              <a:t>FACULTY OF OTHER</a:t>
            </a:r>
          </a:p>
        </p:txBody>
      </p:sp>
    </p:spTree>
    <p:extLst>
      <p:ext uri="{BB962C8B-B14F-4D97-AF65-F5344CB8AC3E}">
        <p14:creationId xmlns:p14="http://schemas.microsoft.com/office/powerpoint/2010/main" val="23155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 2 Images">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4600575" y="1762125"/>
            <a:ext cx="4132263" cy="2265363"/>
          </a:xfrm>
          <a:prstGeom prst="rect">
            <a:avLst/>
          </a:prstGeom>
        </p:spPr>
        <p:txBody>
          <a:bodyPr/>
          <a:lstStyle/>
          <a:p>
            <a:endParaRPr lang="en-US"/>
          </a:p>
        </p:txBody>
      </p:sp>
      <p:sp>
        <p:nvSpPr>
          <p:cNvPr id="16" name="Picture Placeholder 15"/>
          <p:cNvSpPr>
            <a:spLocks noGrp="1"/>
          </p:cNvSpPr>
          <p:nvPr>
            <p:ph type="pic" sz="quarter" idx="11"/>
          </p:nvPr>
        </p:nvSpPr>
        <p:spPr>
          <a:xfrm>
            <a:off x="4600575" y="4214813"/>
            <a:ext cx="4132263" cy="2266950"/>
          </a:xfrm>
          <a:prstGeom prst="rect">
            <a:avLst/>
          </a:prstGeom>
        </p:spPr>
        <p:txBody>
          <a:bodyPr/>
          <a:lstStyle/>
          <a:p>
            <a:endParaRPr lang="en-US"/>
          </a:p>
        </p:txBody>
      </p:sp>
      <p:sp>
        <p:nvSpPr>
          <p:cNvPr id="17" name="Text Placeholder 10"/>
          <p:cNvSpPr>
            <a:spLocks noGrp="1"/>
          </p:cNvSpPr>
          <p:nvPr>
            <p:ph type="body" sz="quarter" idx="12" hasCustomPrompt="1"/>
          </p:nvPr>
        </p:nvSpPr>
        <p:spPr>
          <a:xfrm>
            <a:off x="339725" y="1762125"/>
            <a:ext cx="3971925" cy="4683125"/>
          </a:xfrm>
          <a:prstGeom prst="rect">
            <a:avLst/>
          </a:prstGeom>
        </p:spPr>
        <p:txBody>
          <a:bodyPr/>
          <a:lstStyle>
            <a:lvl1pPr marL="0" indent="0">
              <a:buFont typeface="Arial" charset="0"/>
              <a:buNone/>
              <a:defRPr sz="2800"/>
            </a:lvl1pPr>
          </a:lstStyle>
          <a:p>
            <a:r>
              <a:rPr lang="en-US" sz="2400" dirty="0">
                <a:latin typeface="Arial" charset="0"/>
                <a:ea typeface="Arial" charset="0"/>
                <a:cs typeface="Arial" charset="0"/>
              </a:rPr>
              <a:t>PLEASE DO NOT CHANGE THE SIZE OF THIS TEXT BOX</a:t>
            </a:r>
          </a:p>
          <a:p>
            <a:r>
              <a:rPr lang="en-US" sz="2400" dirty="0">
                <a:latin typeface="Arial" charset="0"/>
                <a:ea typeface="Arial" charset="0"/>
                <a:cs typeface="Arial" charset="0"/>
              </a:rPr>
              <a:t>Headings should be in Arial, size 24</a:t>
            </a:r>
            <a:endParaRPr lang="en-US" sz="1100" b="1" dirty="0">
              <a:latin typeface="Arial" charset="0"/>
              <a:ea typeface="Arial" charset="0"/>
              <a:cs typeface="Arial" charset="0"/>
            </a:endParaRPr>
          </a:p>
          <a:p>
            <a:r>
              <a:rPr lang="en-US" sz="1600" dirty="0">
                <a:latin typeface="Arial" charset="0"/>
                <a:ea typeface="Arial" charset="0"/>
                <a:cs typeface="Arial" charset="0"/>
              </a:rPr>
              <a:t>The rest of your text should be Ariel, size 16</a:t>
            </a:r>
          </a:p>
          <a:p>
            <a:endParaRPr lang="en-US" sz="1600" dirty="0">
              <a:latin typeface="Arial" charset="0"/>
              <a:ea typeface="Arial" charset="0"/>
              <a:cs typeface="Arial" charset="0"/>
            </a:endParaRPr>
          </a:p>
          <a:p>
            <a:r>
              <a:rPr lang="en-US" sz="1600" dirty="0">
                <a:latin typeface="Arial" charset="0"/>
                <a:ea typeface="Arial" charset="0"/>
                <a:cs typeface="Arial" charset="0"/>
              </a:rPr>
              <a:t>Bullet points should be used as below</a:t>
            </a:r>
          </a:p>
          <a:p>
            <a:pPr marL="285750" indent="-285750">
              <a:buFont typeface="Arial" charset="0"/>
              <a:buChar char="•"/>
            </a:pPr>
            <a:r>
              <a:rPr lang="en-US" sz="1600" dirty="0">
                <a:latin typeface="Arial" charset="0"/>
                <a:ea typeface="Arial" charset="0"/>
                <a:cs typeface="Arial" charset="0"/>
              </a:rPr>
              <a:t>Bullet </a:t>
            </a:r>
          </a:p>
          <a:p>
            <a:pPr marL="285750" indent="-285750">
              <a:buFont typeface="Arial" charset="0"/>
              <a:buChar char="•"/>
            </a:pPr>
            <a:r>
              <a:rPr lang="en-US" sz="1600" dirty="0">
                <a:latin typeface="Arial" charset="0"/>
                <a:ea typeface="Arial" charset="0"/>
                <a:cs typeface="Arial" charset="0"/>
              </a:rPr>
              <a:t>Bullet</a:t>
            </a:r>
          </a:p>
          <a:p>
            <a:pPr marL="285750" indent="-285750">
              <a:buFont typeface="Arial" charset="0"/>
              <a:buChar char="•"/>
            </a:pPr>
            <a:r>
              <a:rPr lang="en-US" sz="1600" dirty="0">
                <a:latin typeface="Arial" charset="0"/>
                <a:ea typeface="Arial" charset="0"/>
                <a:cs typeface="Arial" charset="0"/>
              </a:rPr>
              <a:t>Bullet</a:t>
            </a:r>
          </a:p>
        </p:txBody>
      </p:sp>
      <p:sp>
        <p:nvSpPr>
          <p:cNvPr id="5" name="Text Placeholder 5"/>
          <p:cNvSpPr>
            <a:spLocks noGrp="1"/>
          </p:cNvSpPr>
          <p:nvPr>
            <p:ph type="body" sz="quarter" idx="13" hasCustomPrompt="1"/>
          </p:nvPr>
        </p:nvSpPr>
        <p:spPr>
          <a:xfrm>
            <a:off x="403225" y="503238"/>
            <a:ext cx="5819775" cy="828000"/>
          </a:xfrm>
          <a:prstGeom prst="rect">
            <a:avLst/>
          </a:prstGeom>
        </p:spPr>
        <p:txBody>
          <a:bodyPr>
            <a:noAutofit/>
          </a:bodyPr>
          <a:lstStyle>
            <a:lvl1pPr marL="0" indent="0">
              <a:lnSpc>
                <a:spcPct val="100000"/>
              </a:lnSpc>
              <a:spcBef>
                <a:spcPts val="0"/>
              </a:spcBef>
              <a:buNone/>
              <a:defRPr/>
            </a:lvl1pPr>
          </a:lstStyle>
          <a:p>
            <a:r>
              <a:rPr lang="en-US" sz="2800" b="1" dirty="0">
                <a:latin typeface="Arial" charset="0"/>
                <a:ea typeface="Arial" charset="0"/>
                <a:cs typeface="Arial" charset="0"/>
              </a:rPr>
              <a:t>School of Something</a:t>
            </a:r>
          </a:p>
          <a:p>
            <a:r>
              <a:rPr lang="en-US" sz="1400" b="1" dirty="0">
                <a:latin typeface="Arial" charset="0"/>
                <a:ea typeface="Arial" charset="0"/>
                <a:cs typeface="Arial" charset="0"/>
              </a:rPr>
              <a:t>FACULTY OF OTHER</a:t>
            </a:r>
          </a:p>
        </p:txBody>
      </p:sp>
    </p:spTree>
    <p:extLst>
      <p:ext uri="{BB962C8B-B14F-4D97-AF65-F5344CB8AC3E}">
        <p14:creationId xmlns:p14="http://schemas.microsoft.com/office/powerpoint/2010/main" val="698206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 Image">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3225" y="1762125"/>
            <a:ext cx="8329613" cy="4702175"/>
          </a:xfrm>
          <a:prstGeom prst="rect">
            <a:avLst/>
          </a:prstGeom>
        </p:spPr>
        <p:txBody>
          <a:bodyPr/>
          <a:lstStyle/>
          <a:p>
            <a:endParaRPr lang="en-US"/>
          </a:p>
        </p:txBody>
      </p:sp>
      <p:sp>
        <p:nvSpPr>
          <p:cNvPr id="3" name="Text Placeholder 5"/>
          <p:cNvSpPr>
            <a:spLocks noGrp="1"/>
          </p:cNvSpPr>
          <p:nvPr>
            <p:ph type="body" sz="quarter" idx="11" hasCustomPrompt="1"/>
          </p:nvPr>
        </p:nvSpPr>
        <p:spPr>
          <a:xfrm>
            <a:off x="403225" y="503238"/>
            <a:ext cx="5819775" cy="828000"/>
          </a:xfrm>
          <a:prstGeom prst="rect">
            <a:avLst/>
          </a:prstGeom>
        </p:spPr>
        <p:txBody>
          <a:bodyPr>
            <a:noAutofit/>
          </a:bodyPr>
          <a:lstStyle>
            <a:lvl1pPr marL="0" indent="0">
              <a:lnSpc>
                <a:spcPct val="100000"/>
              </a:lnSpc>
              <a:spcBef>
                <a:spcPts val="0"/>
              </a:spcBef>
              <a:buNone/>
              <a:defRPr/>
            </a:lvl1pPr>
          </a:lstStyle>
          <a:p>
            <a:r>
              <a:rPr lang="en-US" sz="2800" b="1" dirty="0">
                <a:latin typeface="Arial" charset="0"/>
                <a:ea typeface="Arial" charset="0"/>
                <a:cs typeface="Arial" charset="0"/>
              </a:rPr>
              <a:t>School of Something</a:t>
            </a:r>
          </a:p>
          <a:p>
            <a:r>
              <a:rPr lang="en-US" sz="1400" b="1" dirty="0">
                <a:latin typeface="Arial" charset="0"/>
                <a:ea typeface="Arial" charset="0"/>
                <a:cs typeface="Arial" charset="0"/>
              </a:rPr>
              <a:t>FACULTY OF OTHER</a:t>
            </a:r>
          </a:p>
        </p:txBody>
      </p:sp>
    </p:spTree>
    <p:extLst>
      <p:ext uri="{BB962C8B-B14F-4D97-AF65-F5344CB8AC3E}">
        <p14:creationId xmlns:p14="http://schemas.microsoft.com/office/powerpoint/2010/main" val="912351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 Points">
    <p:spTree>
      <p:nvGrpSpPr>
        <p:cNvPr id="1" name=""/>
        <p:cNvGrpSpPr/>
        <p:nvPr/>
      </p:nvGrpSpPr>
      <p:grpSpPr>
        <a:xfrm>
          <a:off x="0" y="0"/>
          <a:ext cx="0" cy="0"/>
          <a:chOff x="0" y="0"/>
          <a:chExt cx="0" cy="0"/>
        </a:xfrm>
      </p:grpSpPr>
      <p:sp>
        <p:nvSpPr>
          <p:cNvPr id="2" name="AutoShape 8"/>
          <p:cNvSpPr>
            <a:spLocks/>
          </p:cNvSpPr>
          <p:nvPr userDrawn="1"/>
        </p:nvSpPr>
        <p:spPr bwMode="auto">
          <a:xfrm>
            <a:off x="4583584" y="1750873"/>
            <a:ext cx="1907689" cy="1907689"/>
          </a:xfrm>
          <a:custGeom>
            <a:avLst/>
            <a:gdLst>
              <a:gd name="T0" fmla="*/ 1428677 w 19679"/>
              <a:gd name="T1" fmla="*/ 1568220 h 19679"/>
              <a:gd name="T2" fmla="*/ 1428677 w 19679"/>
              <a:gd name="T3" fmla="*/ 1568220 h 19679"/>
              <a:gd name="T4" fmla="*/ 1428677 w 19679"/>
              <a:gd name="T5" fmla="*/ 1568220 h 19679"/>
              <a:gd name="T6" fmla="*/ 1428677 w 19679"/>
              <a:gd name="T7" fmla="*/ 1568220 h 19679"/>
              <a:gd name="T8" fmla="*/ 0 60000 65536"/>
              <a:gd name="T9" fmla="*/ 0 60000 65536"/>
              <a:gd name="T10" fmla="*/ 0 60000 65536"/>
              <a:gd name="T11" fmla="*/ 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tx1">
              <a:lumMod val="95000"/>
              <a:lumOff val="5000"/>
              <a:alpha val="81000"/>
            </a:schemeClr>
          </a:solidFill>
          <a:ln>
            <a:noFill/>
          </a:ln>
        </p:spPr>
        <p:txBody>
          <a:bodyPr lIns="0" tIns="0" rIns="0" bIns="0" anchor="ctr"/>
          <a:lstStyle>
            <a:lvl1pPr algn="ctr">
              <a:defRPr sz="5000">
                <a:solidFill>
                  <a:srgbClr val="000000"/>
                </a:solidFill>
                <a:latin typeface="Helvetica Light" charset="0"/>
                <a:ea typeface="MS PGothic" panose="020B0600070205080204" pitchFamily="34" charset="-128"/>
                <a:sym typeface="Helvetica Light" charset="0"/>
              </a:defRPr>
            </a:lvl1pPr>
            <a:lvl2pPr marL="742950" indent="-285750" algn="ctr">
              <a:defRPr sz="5000">
                <a:solidFill>
                  <a:srgbClr val="000000"/>
                </a:solidFill>
                <a:latin typeface="Helvetica Light" charset="0"/>
                <a:ea typeface="MS PGothic" panose="020B0600070205080204" pitchFamily="34" charset="-128"/>
                <a:sym typeface="Helvetica Light" charset="0"/>
              </a:defRPr>
            </a:lvl2pPr>
            <a:lvl3pPr marL="1143000" indent="-228600" algn="ctr">
              <a:defRPr sz="5000">
                <a:solidFill>
                  <a:srgbClr val="000000"/>
                </a:solidFill>
                <a:latin typeface="Helvetica Light" charset="0"/>
                <a:ea typeface="MS PGothic" panose="020B0600070205080204" pitchFamily="34" charset="-128"/>
                <a:sym typeface="Helvetica Light" charset="0"/>
              </a:defRPr>
            </a:lvl3pPr>
            <a:lvl4pPr marL="1600200" indent="-228600" algn="ctr">
              <a:defRPr sz="5000">
                <a:solidFill>
                  <a:srgbClr val="000000"/>
                </a:solidFill>
                <a:latin typeface="Helvetica Light" charset="0"/>
                <a:ea typeface="MS PGothic" panose="020B0600070205080204" pitchFamily="34" charset="-128"/>
                <a:sym typeface="Helvetica Light" charset="0"/>
              </a:defRPr>
            </a:lvl4pPr>
            <a:lvl5pPr marL="2057400" indent="-228600" algn="ctr">
              <a:defRPr sz="5000">
                <a:solidFill>
                  <a:srgbClr val="000000"/>
                </a:solidFill>
                <a:latin typeface="Helvetica Light" charset="0"/>
                <a:ea typeface="MS PGothic" panose="020B0600070205080204" pitchFamily="34" charset="-128"/>
                <a:sym typeface="Helvetica Light" charset="0"/>
              </a:defRPr>
            </a:lvl5pPr>
            <a:lvl6pPr marL="2514600" indent="-228600" algn="ctr" defTabSz="825500" eaLnBrk="0" fontAlgn="base" hangingPunct="0">
              <a:spcBef>
                <a:spcPct val="0"/>
              </a:spcBef>
              <a:spcAft>
                <a:spcPct val="0"/>
              </a:spcAft>
              <a:defRPr sz="5000">
                <a:solidFill>
                  <a:srgbClr val="000000"/>
                </a:solidFill>
                <a:latin typeface="Helvetica Light" charset="0"/>
                <a:ea typeface="MS PGothic" panose="020B0600070205080204" pitchFamily="34" charset="-128"/>
                <a:sym typeface="Helvetica Light" charset="0"/>
              </a:defRPr>
            </a:lvl6pPr>
            <a:lvl7pPr marL="2971800" indent="-228600" algn="ctr" defTabSz="825500" eaLnBrk="0" fontAlgn="base" hangingPunct="0">
              <a:spcBef>
                <a:spcPct val="0"/>
              </a:spcBef>
              <a:spcAft>
                <a:spcPct val="0"/>
              </a:spcAft>
              <a:defRPr sz="5000">
                <a:solidFill>
                  <a:srgbClr val="000000"/>
                </a:solidFill>
                <a:latin typeface="Helvetica Light" charset="0"/>
                <a:ea typeface="MS PGothic" panose="020B0600070205080204" pitchFamily="34" charset="-128"/>
                <a:sym typeface="Helvetica Light" charset="0"/>
              </a:defRPr>
            </a:lvl7pPr>
            <a:lvl8pPr marL="3429000" indent="-228600" algn="ctr" defTabSz="825500" eaLnBrk="0" fontAlgn="base" hangingPunct="0">
              <a:spcBef>
                <a:spcPct val="0"/>
              </a:spcBef>
              <a:spcAft>
                <a:spcPct val="0"/>
              </a:spcAft>
              <a:defRPr sz="5000">
                <a:solidFill>
                  <a:srgbClr val="000000"/>
                </a:solidFill>
                <a:latin typeface="Helvetica Light" charset="0"/>
                <a:ea typeface="MS PGothic" panose="020B0600070205080204" pitchFamily="34" charset="-128"/>
                <a:sym typeface="Helvetica Light" charset="0"/>
              </a:defRPr>
            </a:lvl8pPr>
            <a:lvl9pPr marL="3886200" indent="-228600" algn="ctr" defTabSz="825500" eaLnBrk="0" fontAlgn="base" hangingPunct="0">
              <a:spcBef>
                <a:spcPct val="0"/>
              </a:spcBef>
              <a:spcAft>
                <a:spcPct val="0"/>
              </a:spcAft>
              <a:defRPr sz="5000">
                <a:solidFill>
                  <a:srgbClr val="000000"/>
                </a:solidFill>
                <a:latin typeface="Helvetica Light" charset="0"/>
                <a:ea typeface="MS PGothic" panose="020B0600070205080204" pitchFamily="34" charset="-128"/>
                <a:sym typeface="Helvetica Light" charset="0"/>
              </a:defRPr>
            </a:lvl9pPr>
          </a:lstStyle>
          <a:p>
            <a:pPr eaLnBrk="1">
              <a:lnSpc>
                <a:spcPct val="120000"/>
              </a:lnSpc>
            </a:pPr>
            <a:endParaRPr lang="en-US" altLang="tr-TR" sz="2400" dirty="0">
              <a:solidFill>
                <a:srgbClr val="FFFFFF"/>
              </a:solidFill>
              <a:latin typeface="Arial" charset="0"/>
              <a:ea typeface="Arial" charset="0"/>
              <a:cs typeface="Arial" charset="0"/>
              <a:sym typeface="FontAwesome" pitchFamily="50" charset="0"/>
            </a:endParaRPr>
          </a:p>
        </p:txBody>
      </p:sp>
      <p:sp>
        <p:nvSpPr>
          <p:cNvPr id="3" name="AutoShape 9"/>
          <p:cNvSpPr>
            <a:spLocks/>
          </p:cNvSpPr>
          <p:nvPr userDrawn="1"/>
        </p:nvSpPr>
        <p:spPr bwMode="auto">
          <a:xfrm>
            <a:off x="5704828" y="3165373"/>
            <a:ext cx="1906629" cy="1907689"/>
          </a:xfrm>
          <a:custGeom>
            <a:avLst/>
            <a:gdLst>
              <a:gd name="T0" fmla="*/ 1427884 w 19679"/>
              <a:gd name="T1" fmla="*/ 1568220 h 19679"/>
              <a:gd name="T2" fmla="*/ 1427884 w 19679"/>
              <a:gd name="T3" fmla="*/ 1568220 h 19679"/>
              <a:gd name="T4" fmla="*/ 1427884 w 19679"/>
              <a:gd name="T5" fmla="*/ 1568220 h 19679"/>
              <a:gd name="T6" fmla="*/ 1427884 w 19679"/>
              <a:gd name="T7" fmla="*/ 1568220 h 19679"/>
              <a:gd name="T8" fmla="*/ 0 60000 65536"/>
              <a:gd name="T9" fmla="*/ 0 60000 65536"/>
              <a:gd name="T10" fmla="*/ 0 60000 65536"/>
              <a:gd name="T11" fmla="*/ 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bg2">
              <a:lumMod val="50000"/>
              <a:alpha val="81000"/>
            </a:schemeClr>
          </a:solidFill>
          <a:ln>
            <a:noFill/>
          </a:ln>
        </p:spPr>
        <p:txBody>
          <a:bodyPr lIns="50800" tIns="50800" rIns="50800" bIns="50800" anchor="ctr"/>
          <a:lstStyle>
            <a:lvl1pPr algn="ctr">
              <a:defRPr sz="5000">
                <a:solidFill>
                  <a:srgbClr val="000000"/>
                </a:solidFill>
                <a:latin typeface="Helvetica Light" charset="0"/>
                <a:ea typeface="MS PGothic" panose="020B0600070205080204" pitchFamily="34" charset="-128"/>
                <a:sym typeface="Helvetica Light" charset="0"/>
              </a:defRPr>
            </a:lvl1pPr>
            <a:lvl2pPr marL="742950" indent="-285750" algn="ctr">
              <a:defRPr sz="5000">
                <a:solidFill>
                  <a:srgbClr val="000000"/>
                </a:solidFill>
                <a:latin typeface="Helvetica Light" charset="0"/>
                <a:ea typeface="MS PGothic" panose="020B0600070205080204" pitchFamily="34" charset="-128"/>
                <a:sym typeface="Helvetica Light" charset="0"/>
              </a:defRPr>
            </a:lvl2pPr>
            <a:lvl3pPr marL="1143000" indent="-228600" algn="ctr">
              <a:defRPr sz="5000">
                <a:solidFill>
                  <a:srgbClr val="000000"/>
                </a:solidFill>
                <a:latin typeface="Helvetica Light" charset="0"/>
                <a:ea typeface="MS PGothic" panose="020B0600070205080204" pitchFamily="34" charset="-128"/>
                <a:sym typeface="Helvetica Light" charset="0"/>
              </a:defRPr>
            </a:lvl3pPr>
            <a:lvl4pPr marL="1600200" indent="-228600" algn="ctr">
              <a:defRPr sz="5000">
                <a:solidFill>
                  <a:srgbClr val="000000"/>
                </a:solidFill>
                <a:latin typeface="Helvetica Light" charset="0"/>
                <a:ea typeface="MS PGothic" panose="020B0600070205080204" pitchFamily="34" charset="-128"/>
                <a:sym typeface="Helvetica Light" charset="0"/>
              </a:defRPr>
            </a:lvl4pPr>
            <a:lvl5pPr marL="2057400" indent="-228600" algn="ctr">
              <a:defRPr sz="5000">
                <a:solidFill>
                  <a:srgbClr val="000000"/>
                </a:solidFill>
                <a:latin typeface="Helvetica Light" charset="0"/>
                <a:ea typeface="MS PGothic" panose="020B0600070205080204" pitchFamily="34" charset="-128"/>
                <a:sym typeface="Helvetica Light" charset="0"/>
              </a:defRPr>
            </a:lvl5pPr>
            <a:lvl6pPr marL="2514600" indent="-228600" algn="ctr" defTabSz="825500" eaLnBrk="0" fontAlgn="base" hangingPunct="0">
              <a:spcBef>
                <a:spcPct val="0"/>
              </a:spcBef>
              <a:spcAft>
                <a:spcPct val="0"/>
              </a:spcAft>
              <a:defRPr sz="5000">
                <a:solidFill>
                  <a:srgbClr val="000000"/>
                </a:solidFill>
                <a:latin typeface="Helvetica Light" charset="0"/>
                <a:ea typeface="MS PGothic" panose="020B0600070205080204" pitchFamily="34" charset="-128"/>
                <a:sym typeface="Helvetica Light" charset="0"/>
              </a:defRPr>
            </a:lvl6pPr>
            <a:lvl7pPr marL="2971800" indent="-228600" algn="ctr" defTabSz="825500" eaLnBrk="0" fontAlgn="base" hangingPunct="0">
              <a:spcBef>
                <a:spcPct val="0"/>
              </a:spcBef>
              <a:spcAft>
                <a:spcPct val="0"/>
              </a:spcAft>
              <a:defRPr sz="5000">
                <a:solidFill>
                  <a:srgbClr val="000000"/>
                </a:solidFill>
                <a:latin typeface="Helvetica Light" charset="0"/>
                <a:ea typeface="MS PGothic" panose="020B0600070205080204" pitchFamily="34" charset="-128"/>
                <a:sym typeface="Helvetica Light" charset="0"/>
              </a:defRPr>
            </a:lvl7pPr>
            <a:lvl8pPr marL="3429000" indent="-228600" algn="ctr" defTabSz="825500" eaLnBrk="0" fontAlgn="base" hangingPunct="0">
              <a:spcBef>
                <a:spcPct val="0"/>
              </a:spcBef>
              <a:spcAft>
                <a:spcPct val="0"/>
              </a:spcAft>
              <a:defRPr sz="5000">
                <a:solidFill>
                  <a:srgbClr val="000000"/>
                </a:solidFill>
                <a:latin typeface="Helvetica Light" charset="0"/>
                <a:ea typeface="MS PGothic" panose="020B0600070205080204" pitchFamily="34" charset="-128"/>
                <a:sym typeface="Helvetica Light" charset="0"/>
              </a:defRPr>
            </a:lvl8pPr>
            <a:lvl9pPr marL="3886200" indent="-228600" algn="ctr" defTabSz="825500" eaLnBrk="0" fontAlgn="base" hangingPunct="0">
              <a:spcBef>
                <a:spcPct val="0"/>
              </a:spcBef>
              <a:spcAft>
                <a:spcPct val="0"/>
              </a:spcAft>
              <a:defRPr sz="5000">
                <a:solidFill>
                  <a:srgbClr val="000000"/>
                </a:solidFill>
                <a:latin typeface="Helvetica Light" charset="0"/>
                <a:ea typeface="MS PGothic" panose="020B0600070205080204" pitchFamily="34" charset="-128"/>
                <a:sym typeface="Helvetica Light" charset="0"/>
              </a:defRPr>
            </a:lvl9pPr>
          </a:lstStyle>
          <a:p>
            <a:pPr eaLnBrk="1">
              <a:lnSpc>
                <a:spcPct val="120000"/>
              </a:lnSpc>
            </a:pPr>
            <a:endParaRPr lang="en-US" altLang="tr-TR" sz="1400" dirty="0">
              <a:latin typeface="Arial" charset="0"/>
              <a:ea typeface="Arial" charset="0"/>
              <a:cs typeface="Arial" charset="0"/>
            </a:endParaRPr>
          </a:p>
        </p:txBody>
      </p:sp>
      <p:sp>
        <p:nvSpPr>
          <p:cNvPr id="4" name="AutoShape 10"/>
          <p:cNvSpPr>
            <a:spLocks/>
          </p:cNvSpPr>
          <p:nvPr userDrawn="1"/>
        </p:nvSpPr>
        <p:spPr bwMode="auto">
          <a:xfrm>
            <a:off x="6825787" y="4597082"/>
            <a:ext cx="1907689" cy="1906629"/>
          </a:xfrm>
          <a:custGeom>
            <a:avLst/>
            <a:gdLst>
              <a:gd name="T0" fmla="*/ 1428677 w 19679"/>
              <a:gd name="T1" fmla="*/ 1567349 h 19679"/>
              <a:gd name="T2" fmla="*/ 1428677 w 19679"/>
              <a:gd name="T3" fmla="*/ 1567349 h 19679"/>
              <a:gd name="T4" fmla="*/ 1428677 w 19679"/>
              <a:gd name="T5" fmla="*/ 1567349 h 19679"/>
              <a:gd name="T6" fmla="*/ 1428677 w 19679"/>
              <a:gd name="T7" fmla="*/ 1567349 h 19679"/>
              <a:gd name="T8" fmla="*/ 0 60000 65536"/>
              <a:gd name="T9" fmla="*/ 0 60000 65536"/>
              <a:gd name="T10" fmla="*/ 0 60000 65536"/>
              <a:gd name="T11" fmla="*/ 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bg2">
              <a:lumMod val="90000"/>
              <a:alpha val="81000"/>
            </a:schemeClr>
          </a:solidFill>
          <a:ln>
            <a:noFill/>
          </a:ln>
        </p:spPr>
        <p:txBody>
          <a:bodyPr lIns="0" tIns="0" rIns="0" bIns="0" anchor="ctr"/>
          <a:lstStyle>
            <a:lvl1pPr algn="ctr">
              <a:defRPr sz="5000">
                <a:solidFill>
                  <a:srgbClr val="000000"/>
                </a:solidFill>
                <a:latin typeface="Helvetica Light" charset="0"/>
                <a:ea typeface="MS PGothic" panose="020B0600070205080204" pitchFamily="34" charset="-128"/>
                <a:sym typeface="Helvetica Light" charset="0"/>
              </a:defRPr>
            </a:lvl1pPr>
            <a:lvl2pPr marL="742950" indent="-285750" algn="ctr">
              <a:defRPr sz="5000">
                <a:solidFill>
                  <a:srgbClr val="000000"/>
                </a:solidFill>
                <a:latin typeface="Helvetica Light" charset="0"/>
                <a:ea typeface="MS PGothic" panose="020B0600070205080204" pitchFamily="34" charset="-128"/>
                <a:sym typeface="Helvetica Light" charset="0"/>
              </a:defRPr>
            </a:lvl2pPr>
            <a:lvl3pPr marL="1143000" indent="-228600" algn="ctr">
              <a:defRPr sz="5000">
                <a:solidFill>
                  <a:srgbClr val="000000"/>
                </a:solidFill>
                <a:latin typeface="Helvetica Light" charset="0"/>
                <a:ea typeface="MS PGothic" panose="020B0600070205080204" pitchFamily="34" charset="-128"/>
                <a:sym typeface="Helvetica Light" charset="0"/>
              </a:defRPr>
            </a:lvl3pPr>
            <a:lvl4pPr marL="1600200" indent="-228600" algn="ctr">
              <a:defRPr sz="5000">
                <a:solidFill>
                  <a:srgbClr val="000000"/>
                </a:solidFill>
                <a:latin typeface="Helvetica Light" charset="0"/>
                <a:ea typeface="MS PGothic" panose="020B0600070205080204" pitchFamily="34" charset="-128"/>
                <a:sym typeface="Helvetica Light" charset="0"/>
              </a:defRPr>
            </a:lvl4pPr>
            <a:lvl5pPr marL="2057400" indent="-228600" algn="ctr">
              <a:defRPr sz="5000">
                <a:solidFill>
                  <a:srgbClr val="000000"/>
                </a:solidFill>
                <a:latin typeface="Helvetica Light" charset="0"/>
                <a:ea typeface="MS PGothic" panose="020B0600070205080204" pitchFamily="34" charset="-128"/>
                <a:sym typeface="Helvetica Light" charset="0"/>
              </a:defRPr>
            </a:lvl5pPr>
            <a:lvl6pPr marL="2514600" indent="-228600" algn="ctr" defTabSz="825500" eaLnBrk="0" fontAlgn="base" hangingPunct="0">
              <a:spcBef>
                <a:spcPct val="0"/>
              </a:spcBef>
              <a:spcAft>
                <a:spcPct val="0"/>
              </a:spcAft>
              <a:defRPr sz="5000">
                <a:solidFill>
                  <a:srgbClr val="000000"/>
                </a:solidFill>
                <a:latin typeface="Helvetica Light" charset="0"/>
                <a:ea typeface="MS PGothic" panose="020B0600070205080204" pitchFamily="34" charset="-128"/>
                <a:sym typeface="Helvetica Light" charset="0"/>
              </a:defRPr>
            </a:lvl6pPr>
            <a:lvl7pPr marL="2971800" indent="-228600" algn="ctr" defTabSz="825500" eaLnBrk="0" fontAlgn="base" hangingPunct="0">
              <a:spcBef>
                <a:spcPct val="0"/>
              </a:spcBef>
              <a:spcAft>
                <a:spcPct val="0"/>
              </a:spcAft>
              <a:defRPr sz="5000">
                <a:solidFill>
                  <a:srgbClr val="000000"/>
                </a:solidFill>
                <a:latin typeface="Helvetica Light" charset="0"/>
                <a:ea typeface="MS PGothic" panose="020B0600070205080204" pitchFamily="34" charset="-128"/>
                <a:sym typeface="Helvetica Light" charset="0"/>
              </a:defRPr>
            </a:lvl7pPr>
            <a:lvl8pPr marL="3429000" indent="-228600" algn="ctr" defTabSz="825500" eaLnBrk="0" fontAlgn="base" hangingPunct="0">
              <a:spcBef>
                <a:spcPct val="0"/>
              </a:spcBef>
              <a:spcAft>
                <a:spcPct val="0"/>
              </a:spcAft>
              <a:defRPr sz="5000">
                <a:solidFill>
                  <a:srgbClr val="000000"/>
                </a:solidFill>
                <a:latin typeface="Helvetica Light" charset="0"/>
                <a:ea typeface="MS PGothic" panose="020B0600070205080204" pitchFamily="34" charset="-128"/>
                <a:sym typeface="Helvetica Light" charset="0"/>
              </a:defRPr>
            </a:lvl8pPr>
            <a:lvl9pPr marL="3886200" indent="-228600" algn="ctr" defTabSz="825500" eaLnBrk="0" fontAlgn="base" hangingPunct="0">
              <a:spcBef>
                <a:spcPct val="0"/>
              </a:spcBef>
              <a:spcAft>
                <a:spcPct val="0"/>
              </a:spcAft>
              <a:defRPr sz="5000">
                <a:solidFill>
                  <a:srgbClr val="000000"/>
                </a:solidFill>
                <a:latin typeface="Helvetica Light" charset="0"/>
                <a:ea typeface="MS PGothic" panose="020B0600070205080204" pitchFamily="34" charset="-128"/>
                <a:sym typeface="Helvetica Light" charset="0"/>
              </a:defRPr>
            </a:lvl9pPr>
          </a:lstStyle>
          <a:p>
            <a:pPr eaLnBrk="1">
              <a:lnSpc>
                <a:spcPct val="120000"/>
              </a:lnSpc>
            </a:pPr>
            <a:endParaRPr lang="en-US" altLang="tr-TR" sz="1400" dirty="0">
              <a:latin typeface="Arial" charset="0"/>
              <a:ea typeface="Arial" charset="0"/>
              <a:cs typeface="Arial" charset="0"/>
            </a:endParaRPr>
          </a:p>
        </p:txBody>
      </p:sp>
      <p:sp>
        <p:nvSpPr>
          <p:cNvPr id="5" name="Text Placeholder 10"/>
          <p:cNvSpPr>
            <a:spLocks noGrp="1"/>
          </p:cNvSpPr>
          <p:nvPr>
            <p:ph type="body" sz="quarter" idx="12" hasCustomPrompt="1"/>
          </p:nvPr>
        </p:nvSpPr>
        <p:spPr>
          <a:xfrm>
            <a:off x="339725" y="1762125"/>
            <a:ext cx="3971925" cy="4683125"/>
          </a:xfrm>
          <a:prstGeom prst="rect">
            <a:avLst/>
          </a:prstGeom>
        </p:spPr>
        <p:txBody>
          <a:bodyPr/>
          <a:lstStyle>
            <a:lvl1pPr marL="0" indent="0">
              <a:buFont typeface="Arial" charset="0"/>
              <a:buNone/>
              <a:defRPr sz="2800"/>
            </a:lvl1pPr>
          </a:lstStyle>
          <a:p>
            <a:r>
              <a:rPr lang="en-US" sz="2400" dirty="0">
                <a:latin typeface="Arial" charset="0"/>
                <a:ea typeface="Arial" charset="0"/>
                <a:cs typeface="Arial" charset="0"/>
              </a:rPr>
              <a:t>PLEASE DO NOT CHANGE THE SIZE OF THIS TEXT BOX</a:t>
            </a:r>
          </a:p>
          <a:p>
            <a:r>
              <a:rPr lang="en-US" sz="2400" dirty="0">
                <a:latin typeface="Arial" charset="0"/>
                <a:ea typeface="Arial" charset="0"/>
                <a:cs typeface="Arial" charset="0"/>
              </a:rPr>
              <a:t>Headings should be in Arial, size 24</a:t>
            </a:r>
            <a:endParaRPr lang="en-US" sz="1100" b="1" dirty="0">
              <a:latin typeface="Arial" charset="0"/>
              <a:ea typeface="Arial" charset="0"/>
              <a:cs typeface="Arial" charset="0"/>
            </a:endParaRPr>
          </a:p>
          <a:p>
            <a:r>
              <a:rPr lang="en-US" sz="1600" dirty="0">
                <a:latin typeface="Arial" charset="0"/>
                <a:ea typeface="Arial" charset="0"/>
                <a:cs typeface="Arial" charset="0"/>
              </a:rPr>
              <a:t>The rest of your text should be Ariel, size 16</a:t>
            </a:r>
          </a:p>
          <a:p>
            <a:endParaRPr lang="en-US" sz="1600" dirty="0">
              <a:latin typeface="Arial" charset="0"/>
              <a:ea typeface="Arial" charset="0"/>
              <a:cs typeface="Arial" charset="0"/>
            </a:endParaRPr>
          </a:p>
          <a:p>
            <a:r>
              <a:rPr lang="en-US" sz="1600" dirty="0">
                <a:latin typeface="Arial" charset="0"/>
                <a:ea typeface="Arial" charset="0"/>
                <a:cs typeface="Arial" charset="0"/>
              </a:rPr>
              <a:t>Bullet points should be used as below</a:t>
            </a:r>
          </a:p>
          <a:p>
            <a:pPr marL="285750" indent="-285750">
              <a:buFont typeface="Arial" charset="0"/>
              <a:buChar char="•"/>
            </a:pPr>
            <a:r>
              <a:rPr lang="en-US" sz="1600" dirty="0">
                <a:latin typeface="Arial" charset="0"/>
                <a:ea typeface="Arial" charset="0"/>
                <a:cs typeface="Arial" charset="0"/>
              </a:rPr>
              <a:t>Bullet </a:t>
            </a:r>
          </a:p>
          <a:p>
            <a:pPr marL="285750" indent="-285750">
              <a:buFont typeface="Arial" charset="0"/>
              <a:buChar char="•"/>
            </a:pPr>
            <a:r>
              <a:rPr lang="en-US" sz="1600" dirty="0">
                <a:latin typeface="Arial" charset="0"/>
                <a:ea typeface="Arial" charset="0"/>
                <a:cs typeface="Arial" charset="0"/>
              </a:rPr>
              <a:t>Bullet</a:t>
            </a:r>
          </a:p>
          <a:p>
            <a:pPr marL="285750" indent="-285750">
              <a:buFont typeface="Arial" charset="0"/>
              <a:buChar char="•"/>
            </a:pPr>
            <a:r>
              <a:rPr lang="en-US" sz="1600" dirty="0">
                <a:latin typeface="Arial" charset="0"/>
                <a:ea typeface="Arial" charset="0"/>
                <a:cs typeface="Arial" charset="0"/>
              </a:rPr>
              <a:t>Bullet</a:t>
            </a:r>
          </a:p>
        </p:txBody>
      </p:sp>
      <p:sp>
        <p:nvSpPr>
          <p:cNvPr id="6" name="Text Placeholder 5"/>
          <p:cNvSpPr>
            <a:spLocks noGrp="1"/>
          </p:cNvSpPr>
          <p:nvPr>
            <p:ph type="body" sz="quarter" idx="11" hasCustomPrompt="1"/>
          </p:nvPr>
        </p:nvSpPr>
        <p:spPr>
          <a:xfrm>
            <a:off x="403225" y="503238"/>
            <a:ext cx="5819775" cy="828000"/>
          </a:xfrm>
          <a:prstGeom prst="rect">
            <a:avLst/>
          </a:prstGeom>
        </p:spPr>
        <p:txBody>
          <a:bodyPr>
            <a:noAutofit/>
          </a:bodyPr>
          <a:lstStyle>
            <a:lvl1pPr marL="0" indent="0">
              <a:lnSpc>
                <a:spcPct val="100000"/>
              </a:lnSpc>
              <a:spcBef>
                <a:spcPts val="0"/>
              </a:spcBef>
              <a:buNone/>
              <a:defRPr/>
            </a:lvl1pPr>
          </a:lstStyle>
          <a:p>
            <a:r>
              <a:rPr lang="en-US" sz="2800" b="1" dirty="0">
                <a:latin typeface="Arial" charset="0"/>
                <a:ea typeface="Arial" charset="0"/>
                <a:cs typeface="Arial" charset="0"/>
              </a:rPr>
              <a:t>School of Something</a:t>
            </a:r>
          </a:p>
          <a:p>
            <a:r>
              <a:rPr lang="en-US" sz="1400" b="1" dirty="0">
                <a:latin typeface="Arial" charset="0"/>
                <a:ea typeface="Arial" charset="0"/>
                <a:cs typeface="Arial" charset="0"/>
              </a:rPr>
              <a:t>FACULTY OF OTHER</a:t>
            </a:r>
          </a:p>
        </p:txBody>
      </p:sp>
      <p:sp>
        <p:nvSpPr>
          <p:cNvPr id="8" name="Text Placeholder 7"/>
          <p:cNvSpPr>
            <a:spLocks noGrp="1"/>
          </p:cNvSpPr>
          <p:nvPr>
            <p:ph type="body" sz="quarter" idx="13" hasCustomPrompt="1"/>
          </p:nvPr>
        </p:nvSpPr>
        <p:spPr>
          <a:xfrm>
            <a:off x="4796725" y="2394488"/>
            <a:ext cx="1496125" cy="557940"/>
          </a:xfrm>
          <a:prstGeom prst="rect">
            <a:avLst/>
          </a:prstGeom>
          <a:ln>
            <a:noFill/>
          </a:ln>
        </p:spPr>
        <p:txBody>
          <a:bodyPr/>
          <a:lstStyle>
            <a:lvl1pPr marL="0" indent="0" algn="ctr">
              <a:buNone/>
              <a:defRPr sz="2000" baseline="0">
                <a:solidFill>
                  <a:schemeClr val="bg1"/>
                </a:solidFill>
              </a:defRPr>
            </a:lvl1pPr>
          </a:lstStyle>
          <a:p>
            <a:pPr lvl="0"/>
            <a:r>
              <a:rPr lang="en-US" dirty="0"/>
              <a:t>Point 1</a:t>
            </a:r>
          </a:p>
        </p:txBody>
      </p:sp>
      <p:sp>
        <p:nvSpPr>
          <p:cNvPr id="9" name="Text Placeholder 7"/>
          <p:cNvSpPr>
            <a:spLocks noGrp="1"/>
          </p:cNvSpPr>
          <p:nvPr>
            <p:ph type="body" sz="quarter" idx="14" hasCustomPrompt="1"/>
          </p:nvPr>
        </p:nvSpPr>
        <p:spPr>
          <a:xfrm>
            <a:off x="5910079" y="3840247"/>
            <a:ext cx="1496125" cy="557940"/>
          </a:xfrm>
          <a:prstGeom prst="rect">
            <a:avLst/>
          </a:prstGeom>
          <a:ln>
            <a:noFill/>
          </a:ln>
        </p:spPr>
        <p:txBody>
          <a:bodyPr/>
          <a:lstStyle>
            <a:lvl1pPr marL="0" indent="0" algn="ctr">
              <a:buNone/>
              <a:defRPr sz="2000" baseline="0">
                <a:solidFill>
                  <a:schemeClr val="bg1"/>
                </a:solidFill>
              </a:defRPr>
            </a:lvl1pPr>
          </a:lstStyle>
          <a:p>
            <a:pPr lvl="0"/>
            <a:r>
              <a:rPr lang="en-US" dirty="0"/>
              <a:t>Point 2</a:t>
            </a:r>
          </a:p>
        </p:txBody>
      </p:sp>
      <p:sp>
        <p:nvSpPr>
          <p:cNvPr id="10" name="Text Placeholder 7"/>
          <p:cNvSpPr>
            <a:spLocks noGrp="1"/>
          </p:cNvSpPr>
          <p:nvPr>
            <p:ph type="body" sz="quarter" idx="15" hasCustomPrompt="1"/>
          </p:nvPr>
        </p:nvSpPr>
        <p:spPr>
          <a:xfrm>
            <a:off x="7031568" y="5301000"/>
            <a:ext cx="1496125" cy="557940"/>
          </a:xfrm>
          <a:prstGeom prst="rect">
            <a:avLst/>
          </a:prstGeom>
          <a:ln>
            <a:noFill/>
          </a:ln>
        </p:spPr>
        <p:txBody>
          <a:bodyPr/>
          <a:lstStyle>
            <a:lvl1pPr marL="0" indent="0" algn="ctr">
              <a:buNone/>
              <a:defRPr sz="2000" baseline="0">
                <a:solidFill>
                  <a:schemeClr val="bg1"/>
                </a:solidFill>
              </a:defRPr>
            </a:lvl1pPr>
          </a:lstStyle>
          <a:p>
            <a:pPr lvl="0"/>
            <a:r>
              <a:rPr lang="en-US" dirty="0"/>
              <a:t>Point 3</a:t>
            </a:r>
          </a:p>
        </p:txBody>
      </p:sp>
    </p:spTree>
    <p:extLst>
      <p:ext uri="{BB962C8B-B14F-4D97-AF65-F5344CB8AC3E}">
        <p14:creationId xmlns:p14="http://schemas.microsoft.com/office/powerpoint/2010/main" val="81232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1">
    <p:spTree>
      <p:nvGrpSpPr>
        <p:cNvPr id="1" name=""/>
        <p:cNvGrpSpPr/>
        <p:nvPr/>
      </p:nvGrpSpPr>
      <p:grpSpPr>
        <a:xfrm>
          <a:off x="0" y="0"/>
          <a:ext cx="0" cy="0"/>
          <a:chOff x="0" y="0"/>
          <a:chExt cx="0" cy="0"/>
        </a:xfrm>
      </p:grpSpPr>
    </p:spTree>
    <p:extLst>
      <p:ext uri="{BB962C8B-B14F-4D97-AF65-F5344CB8AC3E}">
        <p14:creationId xmlns:p14="http://schemas.microsoft.com/office/powerpoint/2010/main" val="855698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0" y="0"/>
            <a:ext cx="9144000" cy="6464401"/>
          </a:xfrm>
          <a:prstGeom prst="rect">
            <a:avLst/>
          </a:prstGeom>
        </p:spPr>
      </p:pic>
    </p:spTree>
    <p:extLst>
      <p:ext uri="{BB962C8B-B14F-4D97-AF65-F5344CB8AC3E}">
        <p14:creationId xmlns:p14="http://schemas.microsoft.com/office/powerpoint/2010/main" val="578087358"/>
      </p:ext>
    </p:extLst>
  </p:cSld>
  <p:clrMap bg1="lt1" tx1="dk1" bg2="lt2" tx2="dk2" accent1="accent1" accent2="accent2" accent3="accent3" accent4="accent4" accent5="accent5" accent6="accent6" hlink="hlink" folHlink="folHlink"/>
  <p:sldLayoutIdLst>
    <p:sldLayoutId id="2147483675" r:id="rId1"/>
    <p:sldLayoutId id="2147483674" r:id="rId2"/>
    <p:sldLayoutId id="2147483672" r:id="rId3"/>
    <p:sldLayoutId id="2147483661" r:id="rId4"/>
    <p:sldLayoutId id="2147483662" r:id="rId5"/>
    <p:sldLayoutId id="2147483673" r:id="rId6"/>
    <p:sldLayoutId id="2147483663"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ufic.ufl.edu/UAP/Forms/COIL_guide.pdf" TargetMode="External"/><Relationship Id="rId2" Type="http://schemas.openxmlformats.org/officeDocument/2006/relationships/hyperlink" Target="https://www.raeng.org.uk/publications/reports/educating-engineers-21st-century" TargetMode="External"/><Relationship Id="rId1" Type="http://schemas.openxmlformats.org/officeDocument/2006/relationships/slideLayout" Target="../slideLayouts/slideLayout2.xml"/><Relationship Id="rId4" Type="http://schemas.openxmlformats.org/officeDocument/2006/relationships/hyperlink" Target="https://nap.nationalacademies.org/catalog/10999/the-engineer-of-2020-visions-of-engineering-in-the-new"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16685674-2799-2346-AE84-F87CE7D8BCD9}"/>
              </a:ext>
            </a:extLst>
          </p:cNvPr>
          <p:cNvSpPr>
            <a:spLocks noGrp="1"/>
          </p:cNvSpPr>
          <p:nvPr>
            <p:ph type="title" idx="4294967295"/>
          </p:nvPr>
        </p:nvSpPr>
        <p:spPr>
          <a:xfrm>
            <a:off x="628650" y="365125"/>
            <a:ext cx="7886700" cy="1325563"/>
          </a:xfrm>
          <a:prstGeom prst="rect">
            <a:avLst/>
          </a:prstGeom>
        </p:spPr>
        <p:txBody>
          <a:bodyPr/>
          <a:lstStyle/>
          <a:p>
            <a:r>
              <a:rPr lang="en-US" dirty="0"/>
              <a:t>Adding your title</a:t>
            </a:r>
          </a:p>
        </p:txBody>
      </p:sp>
      <p:sp>
        <p:nvSpPr>
          <p:cNvPr id="2" name="Text Placeholder 1"/>
          <p:cNvSpPr>
            <a:spLocks noGrp="1"/>
          </p:cNvSpPr>
          <p:nvPr>
            <p:ph type="body" idx="10"/>
          </p:nvPr>
        </p:nvSpPr>
        <p:spPr>
          <a:xfrm>
            <a:off x="463138" y="1527175"/>
            <a:ext cx="8253350" cy="4003675"/>
          </a:xfrm>
        </p:spPr>
        <p:txBody>
          <a:bodyPr/>
          <a:lstStyle/>
          <a:p>
            <a:pPr>
              <a:lnSpc>
                <a:spcPct val="100000"/>
              </a:lnSpc>
            </a:pPr>
            <a:r>
              <a:rPr lang="en-GB" sz="3600" b="1" dirty="0"/>
              <a:t>Developing Intercultural Communication in a Transnational education (TNE) setting: What do students struggle with and can EAP help?</a:t>
            </a:r>
          </a:p>
          <a:p>
            <a:endParaRPr lang="en-GB" b="1" dirty="0">
              <a:latin typeface="Arial" charset="0"/>
              <a:ea typeface="Arial" charset="0"/>
              <a:cs typeface="Arial" charset="0"/>
            </a:endParaRPr>
          </a:p>
          <a:p>
            <a:endParaRPr lang="en-GB" b="1" dirty="0">
              <a:latin typeface="Arial" charset="0"/>
              <a:ea typeface="Arial" charset="0"/>
              <a:cs typeface="Arial" charset="0"/>
            </a:endParaRPr>
          </a:p>
          <a:p>
            <a:pPr algn="r"/>
            <a:endParaRPr lang="en-GB" b="1" dirty="0">
              <a:latin typeface="Arial" charset="0"/>
              <a:ea typeface="Arial" charset="0"/>
              <a:cs typeface="Arial" charset="0"/>
            </a:endParaRPr>
          </a:p>
          <a:p>
            <a:pPr algn="r"/>
            <a:r>
              <a:rPr lang="en-GB" dirty="0">
                <a:latin typeface="Arial" charset="0"/>
                <a:ea typeface="Arial" charset="0"/>
                <a:cs typeface="Arial" charset="0"/>
              </a:rPr>
              <a:t>Matthew Ketteringham &amp; Joanne Shiel </a:t>
            </a:r>
          </a:p>
        </p:txBody>
      </p:sp>
    </p:spTree>
    <p:extLst>
      <p:ext uri="{BB962C8B-B14F-4D97-AF65-F5344CB8AC3E}">
        <p14:creationId xmlns:p14="http://schemas.microsoft.com/office/powerpoint/2010/main" val="753150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59624A-D047-4C93-4474-6F8AE7F242E5}"/>
              </a:ext>
            </a:extLst>
          </p:cNvPr>
          <p:cNvSpPr>
            <a:spLocks noGrp="1"/>
          </p:cNvSpPr>
          <p:nvPr>
            <p:ph type="body" sz="quarter" idx="10"/>
          </p:nvPr>
        </p:nvSpPr>
        <p:spPr>
          <a:xfrm>
            <a:off x="403225" y="1228368"/>
            <a:ext cx="8562645" cy="5309591"/>
          </a:xfrm>
        </p:spPr>
        <p:txBody>
          <a:bodyPr/>
          <a:lstStyle/>
          <a:p>
            <a:pPr marL="285750" indent="-285750">
              <a:lnSpc>
                <a:spcPct val="100000"/>
              </a:lnSpc>
              <a:buFont typeface="Arial" panose="020B0604020202020204" pitchFamily="34" charset="0"/>
              <a:buChar char="•"/>
            </a:pPr>
            <a:r>
              <a:rPr lang="en-GB" dirty="0">
                <a:effectLst/>
                <a:ea typeface="Arial" panose="020B0604020202020204" pitchFamily="34" charset="0"/>
              </a:rPr>
              <a:t>Study/work abroad programmes and language courses have been offered to engineering students to help develop their IC </a:t>
            </a:r>
            <a:r>
              <a:rPr lang="en-GB" sz="2000" dirty="0">
                <a:effectLst/>
                <a:ea typeface="Arial" panose="020B0604020202020204" pitchFamily="34" charset="0"/>
              </a:rPr>
              <a:t>(Yu, 2011). </a:t>
            </a:r>
          </a:p>
          <a:p>
            <a:pPr marL="285750" indent="-285750">
              <a:lnSpc>
                <a:spcPct val="100000"/>
              </a:lnSpc>
              <a:buFont typeface="Arial" panose="020B0604020202020204" pitchFamily="34" charset="0"/>
              <a:buChar char="•"/>
            </a:pPr>
            <a:endParaRPr lang="en-GB" sz="2000" dirty="0">
              <a:effectLst/>
              <a:ea typeface="Arial" panose="020B0604020202020204" pitchFamily="34" charset="0"/>
            </a:endParaRPr>
          </a:p>
          <a:p>
            <a:pPr marL="285750" indent="-285750">
              <a:lnSpc>
                <a:spcPct val="100000"/>
              </a:lnSpc>
              <a:buFont typeface="Arial" panose="020B0604020202020204" pitchFamily="34" charset="0"/>
              <a:buChar char="•"/>
            </a:pPr>
            <a:r>
              <a:rPr lang="en-GB" dirty="0">
                <a:effectLst/>
                <a:ea typeface="Arial" panose="020B0604020202020204" pitchFamily="34" charset="0"/>
              </a:rPr>
              <a:t>Collaborative Online International Learning (COIL) has been used as an experiential learning pedagogy to aid IC. </a:t>
            </a:r>
          </a:p>
          <a:p>
            <a:pPr marL="285750" indent="-285750">
              <a:lnSpc>
                <a:spcPct val="100000"/>
              </a:lnSpc>
              <a:buFont typeface="Arial" panose="020B0604020202020204" pitchFamily="34" charset="0"/>
              <a:buChar char="•"/>
            </a:pPr>
            <a:endParaRPr lang="en-GB" dirty="0">
              <a:effectLst/>
              <a:ea typeface="Arial" panose="020B0604020202020204" pitchFamily="34" charset="0"/>
            </a:endParaRPr>
          </a:p>
          <a:p>
            <a:pPr marL="285750" indent="-285750">
              <a:lnSpc>
                <a:spcPct val="100000"/>
              </a:lnSpc>
              <a:buFont typeface="Arial" panose="020B0604020202020204" pitchFamily="34" charset="0"/>
              <a:buChar char="•"/>
            </a:pPr>
            <a:r>
              <a:rPr lang="en-GB" dirty="0">
                <a:effectLst/>
                <a:ea typeface="Calibri" panose="020F0502020204030204" pitchFamily="34" charset="0"/>
              </a:rPr>
              <a:t>COIL is a new teaching and learning approach that ‘promotes the development of intercultural competence across shared multicultural learning environments’ </a:t>
            </a:r>
            <a:r>
              <a:rPr lang="en-GB" sz="2000" dirty="0">
                <a:effectLst/>
                <a:ea typeface="Calibri" panose="020F0502020204030204" pitchFamily="34" charset="0"/>
              </a:rPr>
              <a:t>(Rubin, 2015, p.4).</a:t>
            </a:r>
            <a:endParaRPr lang="en-GB" sz="2000" dirty="0"/>
          </a:p>
        </p:txBody>
      </p:sp>
      <p:sp>
        <p:nvSpPr>
          <p:cNvPr id="3" name="Text Placeholder 2">
            <a:extLst>
              <a:ext uri="{FF2B5EF4-FFF2-40B4-BE49-F238E27FC236}">
                <a16:creationId xmlns:a16="http://schemas.microsoft.com/office/drawing/2014/main" id="{DEF7CA1B-A03D-4210-CA3C-23604D728292}"/>
              </a:ext>
            </a:extLst>
          </p:cNvPr>
          <p:cNvSpPr>
            <a:spLocks noGrp="1"/>
          </p:cNvSpPr>
          <p:nvPr>
            <p:ph type="body" sz="quarter" idx="11"/>
          </p:nvPr>
        </p:nvSpPr>
        <p:spPr>
          <a:xfrm>
            <a:off x="403225" y="503238"/>
            <a:ext cx="5961949" cy="828000"/>
          </a:xfrm>
        </p:spPr>
        <p:txBody>
          <a:bodyPr/>
          <a:lstStyle/>
          <a:p>
            <a:r>
              <a:rPr lang="en-GB" sz="3600" b="1" dirty="0"/>
              <a:t>IC in a TNE Context: COIL</a:t>
            </a:r>
          </a:p>
        </p:txBody>
      </p:sp>
    </p:spTree>
    <p:extLst>
      <p:ext uri="{BB962C8B-B14F-4D97-AF65-F5344CB8AC3E}">
        <p14:creationId xmlns:p14="http://schemas.microsoft.com/office/powerpoint/2010/main" val="138545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4DCCF5-A8D4-A8FA-51A4-AAE8DFC64457}"/>
              </a:ext>
            </a:extLst>
          </p:cNvPr>
          <p:cNvSpPr>
            <a:spLocks noGrp="1"/>
          </p:cNvSpPr>
          <p:nvPr>
            <p:ph type="body" sz="quarter" idx="10"/>
          </p:nvPr>
        </p:nvSpPr>
        <p:spPr>
          <a:xfrm>
            <a:off x="401637" y="1421951"/>
            <a:ext cx="8340725" cy="4683125"/>
          </a:xfrm>
        </p:spPr>
        <p:txBody>
          <a:bodyPr/>
          <a:lstStyle/>
          <a:p>
            <a:pPr marL="457200" indent="-457200">
              <a:buFont typeface="Arial" panose="020B0604020202020204" pitchFamily="34" charset="0"/>
              <a:buChar char="•"/>
            </a:pPr>
            <a:r>
              <a:rPr lang="en-GB" dirty="0"/>
              <a:t>Case Study. Mixed Methods: Questionnaire, observation of seminars &amp; communication via Teams, Focus groups </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IC difficulties were identified from previous studies of IC/COIL: Language, Communication, Teamwork, Technology, and Engineering Content</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A student intern observed the seminars and ran the focus groups</a:t>
            </a:r>
          </a:p>
        </p:txBody>
      </p:sp>
      <p:sp>
        <p:nvSpPr>
          <p:cNvPr id="3" name="Text Placeholder 2">
            <a:extLst>
              <a:ext uri="{FF2B5EF4-FFF2-40B4-BE49-F238E27FC236}">
                <a16:creationId xmlns:a16="http://schemas.microsoft.com/office/drawing/2014/main" id="{470B8C11-940F-AF9C-5DC5-BE68493B9986}"/>
              </a:ext>
            </a:extLst>
          </p:cNvPr>
          <p:cNvSpPr>
            <a:spLocks noGrp="1"/>
          </p:cNvSpPr>
          <p:nvPr>
            <p:ph type="body" sz="quarter" idx="11"/>
          </p:nvPr>
        </p:nvSpPr>
        <p:spPr/>
        <p:txBody>
          <a:bodyPr/>
          <a:lstStyle/>
          <a:p>
            <a:r>
              <a:rPr lang="en-GB" sz="3600" b="1" dirty="0"/>
              <a:t>Methodology</a:t>
            </a:r>
          </a:p>
        </p:txBody>
      </p:sp>
    </p:spTree>
    <p:extLst>
      <p:ext uri="{BB962C8B-B14F-4D97-AF65-F5344CB8AC3E}">
        <p14:creationId xmlns:p14="http://schemas.microsoft.com/office/powerpoint/2010/main" val="376631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8177DD-F1EC-B926-EE18-37775562D820}"/>
              </a:ext>
            </a:extLst>
          </p:cNvPr>
          <p:cNvSpPr>
            <a:spLocks noGrp="1"/>
          </p:cNvSpPr>
          <p:nvPr>
            <p:ph type="body" sz="quarter" idx="10"/>
          </p:nvPr>
        </p:nvSpPr>
        <p:spPr>
          <a:xfrm>
            <a:off x="416688" y="1320265"/>
            <a:ext cx="8530542" cy="5367473"/>
          </a:xfrm>
        </p:spPr>
        <p:txBody>
          <a:bodyPr/>
          <a:lstStyle/>
          <a:p>
            <a:pPr marL="457200" indent="-457200" algn="just">
              <a:buFont typeface="Arial" panose="020B0604020202020204" pitchFamily="34" charset="0"/>
              <a:buChar char="•"/>
            </a:pPr>
            <a:r>
              <a:rPr lang="en-GB" dirty="0"/>
              <a:t>Experience of IC: 71 % (93% of SWJTU)</a:t>
            </a:r>
          </a:p>
          <a:p>
            <a:pPr marL="457200" indent="-457200" algn="just">
              <a:buFont typeface="Arial" panose="020B0604020202020204" pitchFamily="34" charset="0"/>
              <a:buChar char="•"/>
            </a:pPr>
            <a:r>
              <a:rPr lang="en-GB" dirty="0"/>
              <a:t>Technology:</a:t>
            </a:r>
          </a:p>
          <a:p>
            <a:pPr algn="just"/>
            <a:r>
              <a:rPr lang="en-GB" sz="2800" dirty="0"/>
              <a:t>	Cameras/Mics off </a:t>
            </a:r>
            <a:endParaRPr lang="en-GB" dirty="0"/>
          </a:p>
          <a:p>
            <a:pPr algn="just"/>
            <a:r>
              <a:rPr lang="en-GB" sz="2800" b="0" dirty="0">
                <a:solidFill>
                  <a:srgbClr val="000000"/>
                </a:solidFill>
                <a:effectLst/>
              </a:rPr>
              <a:t>	WhatsApp, WeChat &amp; QQ</a:t>
            </a:r>
            <a:endParaRPr lang="en-GB" sz="2800" dirty="0"/>
          </a:p>
          <a:p>
            <a:pPr marL="457200" indent="-457200" algn="just">
              <a:buFont typeface="Arial" panose="020B0604020202020204" pitchFamily="34" charset="0"/>
              <a:buChar char="•"/>
            </a:pPr>
            <a:r>
              <a:rPr lang="en-GB" dirty="0"/>
              <a:t>Engineering Content:</a:t>
            </a:r>
          </a:p>
          <a:p>
            <a:pPr algn="just"/>
            <a:r>
              <a:rPr lang="en-GB" dirty="0">
                <a:solidFill>
                  <a:srgbClr val="FF0000"/>
                </a:solidFill>
              </a:rPr>
              <a:t>	‘A</a:t>
            </a:r>
            <a:r>
              <a:rPr lang="en-GB" b="0" dirty="0">
                <a:solidFill>
                  <a:srgbClr val="FF0000"/>
                </a:solidFill>
                <a:effectLst/>
              </a:rPr>
              <a:t>ll the students have studied and learnt the same 	things’ </a:t>
            </a:r>
            <a:r>
              <a:rPr lang="en-GB" b="0" dirty="0">
                <a:effectLst/>
              </a:rPr>
              <a:t>(Focus Group 1)</a:t>
            </a:r>
          </a:p>
          <a:p>
            <a:pPr algn="just"/>
            <a:r>
              <a:rPr lang="en-GB" dirty="0"/>
              <a:t>	‘Small’ culture </a:t>
            </a:r>
            <a:r>
              <a:rPr lang="en-GB" sz="2000" dirty="0"/>
              <a:t>(Holliday, 1999)</a:t>
            </a:r>
          </a:p>
          <a:p>
            <a:pPr algn="just"/>
            <a:r>
              <a:rPr lang="en-GB" sz="2000" dirty="0"/>
              <a:t>	</a:t>
            </a:r>
            <a:r>
              <a:rPr lang="en-GB" dirty="0"/>
              <a:t>Constructivist view implies:</a:t>
            </a:r>
          </a:p>
          <a:p>
            <a:pPr algn="just"/>
            <a:r>
              <a:rPr lang="en-GB" sz="2400" dirty="0"/>
              <a:t>‘more in common between two engineers from different countries than between an engineer and someone in a very different profession from the same country’ (</a:t>
            </a:r>
            <a:r>
              <a:rPr lang="en-GB" sz="2400" dirty="0" err="1"/>
              <a:t>Maemura</a:t>
            </a:r>
            <a:r>
              <a:rPr lang="en-GB" sz="2400" dirty="0"/>
              <a:t>, 2017)</a:t>
            </a:r>
          </a:p>
          <a:p>
            <a:pPr algn="just"/>
            <a:endParaRPr lang="en-GB" dirty="0"/>
          </a:p>
        </p:txBody>
      </p:sp>
      <p:sp>
        <p:nvSpPr>
          <p:cNvPr id="3" name="Text Placeholder 2">
            <a:extLst>
              <a:ext uri="{FF2B5EF4-FFF2-40B4-BE49-F238E27FC236}">
                <a16:creationId xmlns:a16="http://schemas.microsoft.com/office/drawing/2014/main" id="{08E7A77E-669A-C87E-9DFE-793A9B9145C4}"/>
              </a:ext>
            </a:extLst>
          </p:cNvPr>
          <p:cNvSpPr>
            <a:spLocks noGrp="1"/>
          </p:cNvSpPr>
          <p:nvPr>
            <p:ph type="body" sz="quarter" idx="11"/>
          </p:nvPr>
        </p:nvSpPr>
        <p:spPr>
          <a:xfrm>
            <a:off x="320098" y="89238"/>
            <a:ext cx="5819775" cy="1312050"/>
          </a:xfrm>
        </p:spPr>
        <p:txBody>
          <a:bodyPr/>
          <a:lstStyle/>
          <a:p>
            <a:r>
              <a:rPr lang="en-GB" sz="3600" b="1" dirty="0"/>
              <a:t>Implications for Future IC Initiatives &amp; EAP Support</a:t>
            </a:r>
          </a:p>
          <a:p>
            <a:endParaRPr lang="en-GB" sz="3600" b="1" dirty="0"/>
          </a:p>
        </p:txBody>
      </p:sp>
    </p:spTree>
    <p:extLst>
      <p:ext uri="{BB962C8B-B14F-4D97-AF65-F5344CB8AC3E}">
        <p14:creationId xmlns:p14="http://schemas.microsoft.com/office/powerpoint/2010/main" val="2666347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8177DD-F1EC-B926-EE18-37775562D820}"/>
              </a:ext>
            </a:extLst>
          </p:cNvPr>
          <p:cNvSpPr>
            <a:spLocks noGrp="1"/>
          </p:cNvSpPr>
          <p:nvPr>
            <p:ph type="body" sz="quarter" idx="10"/>
          </p:nvPr>
        </p:nvSpPr>
        <p:spPr>
          <a:xfrm>
            <a:off x="320098" y="1401288"/>
            <a:ext cx="8650282" cy="5047013"/>
          </a:xfrm>
        </p:spPr>
        <p:txBody>
          <a:bodyPr/>
          <a:lstStyle/>
          <a:p>
            <a:pPr marL="285750" indent="-285750">
              <a:buFont typeface="Arial" panose="020B0604020202020204" pitchFamily="34" charset="0"/>
              <a:buChar char="•"/>
            </a:pPr>
            <a:r>
              <a:rPr lang="en-GB" dirty="0">
                <a:solidFill>
                  <a:srgbClr val="000000"/>
                </a:solidFill>
              </a:rPr>
              <a:t>Linguistic Issues: </a:t>
            </a:r>
            <a:r>
              <a:rPr lang="en-GB" sz="2000" dirty="0">
                <a:solidFill>
                  <a:srgbClr val="000000"/>
                </a:solidFill>
              </a:rPr>
              <a:t>(Focus Group 2):</a:t>
            </a:r>
          </a:p>
          <a:p>
            <a:r>
              <a:rPr lang="en-GB" i="1" dirty="0">
                <a:solidFill>
                  <a:srgbClr val="000000"/>
                </a:solidFill>
              </a:rPr>
              <a:t>	</a:t>
            </a:r>
            <a:r>
              <a:rPr lang="en-GB" b="0" i="1" dirty="0">
                <a:solidFill>
                  <a:srgbClr val="FF0000"/>
                </a:solidFill>
                <a:effectLst/>
              </a:rPr>
              <a:t>‘</a:t>
            </a:r>
            <a:r>
              <a:rPr lang="en-GB" dirty="0">
                <a:solidFill>
                  <a:srgbClr val="FF0000"/>
                </a:solidFill>
              </a:rPr>
              <a:t>S</a:t>
            </a:r>
            <a:r>
              <a:rPr lang="en-GB" b="0" dirty="0">
                <a:solidFill>
                  <a:srgbClr val="FF0000"/>
                </a:solidFill>
                <a:effectLst/>
              </a:rPr>
              <a:t>peaking too fast’ </a:t>
            </a:r>
            <a:endParaRPr lang="en-GB" dirty="0">
              <a:solidFill>
                <a:srgbClr val="FF0000"/>
              </a:solidFill>
            </a:endParaRPr>
          </a:p>
          <a:p>
            <a:r>
              <a:rPr lang="en-GB" b="0" dirty="0">
                <a:solidFill>
                  <a:srgbClr val="FF0000"/>
                </a:solidFill>
                <a:effectLst/>
              </a:rPr>
              <a:t> 	‘</a:t>
            </a:r>
            <a:r>
              <a:rPr lang="en-GB" dirty="0">
                <a:solidFill>
                  <a:srgbClr val="FF0000"/>
                </a:solidFill>
              </a:rPr>
              <a:t>L</a:t>
            </a:r>
            <a:r>
              <a:rPr lang="en-GB" b="0" dirty="0">
                <a:solidFill>
                  <a:srgbClr val="FF0000"/>
                </a:solidFill>
                <a:effectLst/>
              </a:rPr>
              <a:t>ot of short forms for words, whereas we used 	full forms – took a getting used to’. </a:t>
            </a:r>
          </a:p>
          <a:p>
            <a:r>
              <a:rPr lang="en-GB" b="0" dirty="0">
                <a:solidFill>
                  <a:srgbClr val="FF0000"/>
                </a:solidFill>
                <a:effectLst/>
              </a:rPr>
              <a:t>	‘It was difficult to understand Leeds students 	who had a strong accent 	we weren’t familiar’. </a:t>
            </a:r>
          </a:p>
          <a:p>
            <a:r>
              <a:rPr lang="en-GB" dirty="0">
                <a:solidFill>
                  <a:srgbClr val="FF0000"/>
                </a:solidFill>
              </a:rPr>
              <a:t>	</a:t>
            </a:r>
            <a:r>
              <a:rPr lang="en-GB" dirty="0"/>
              <a:t>Idiomatic phrases</a:t>
            </a:r>
          </a:p>
          <a:p>
            <a:pPr marL="285750" indent="-285750">
              <a:buFont typeface="Arial" panose="020B0604020202020204" pitchFamily="34" charset="0"/>
              <a:buChar char="•"/>
            </a:pPr>
            <a:r>
              <a:rPr lang="en-GB" dirty="0"/>
              <a:t>Coping Strategies: </a:t>
            </a:r>
          </a:p>
          <a:p>
            <a:r>
              <a:rPr lang="en-GB" dirty="0">
                <a:solidFill>
                  <a:srgbClr val="000000"/>
                </a:solidFill>
              </a:rPr>
              <a:t>	Translation, Chat function &amp; Clarification </a:t>
            </a:r>
          </a:p>
          <a:p>
            <a:pPr marL="285750" indent="-285750">
              <a:buFont typeface="Arial" panose="020B0604020202020204" pitchFamily="34" charset="0"/>
              <a:buChar char="•"/>
            </a:pPr>
            <a:r>
              <a:rPr lang="en-GB" dirty="0">
                <a:solidFill>
                  <a:srgbClr val="000000"/>
                </a:solidFill>
              </a:rPr>
              <a:t>Responsibility for Communication:</a:t>
            </a:r>
          </a:p>
          <a:p>
            <a:r>
              <a:rPr lang="en-GB" dirty="0">
                <a:solidFill>
                  <a:srgbClr val="000000"/>
                </a:solidFill>
              </a:rPr>
              <a:t>	Raising awareness for both cohorts</a:t>
            </a:r>
            <a:endParaRPr lang="en-GB" b="0" i="1" dirty="0">
              <a:solidFill>
                <a:srgbClr val="000000"/>
              </a:solidFill>
              <a:effectLst/>
            </a:endParaRPr>
          </a:p>
          <a:p>
            <a:endParaRPr lang="en-GB" i="1" dirty="0">
              <a:solidFill>
                <a:srgbClr val="ED7D31"/>
              </a:solidFill>
            </a:endParaRPr>
          </a:p>
          <a:p>
            <a:pPr algn="l" rtl="0" fontAlgn="base"/>
            <a:endParaRPr lang="en-GB" dirty="0">
              <a:solidFill>
                <a:srgbClr val="ED7D31"/>
              </a:solidFill>
            </a:endParaRPr>
          </a:p>
          <a:p>
            <a:pPr algn="l" rtl="0" fontAlgn="base"/>
            <a:endParaRPr lang="en-GB" b="0" i="0" dirty="0">
              <a:solidFill>
                <a:srgbClr val="000000"/>
              </a:solidFill>
              <a:effectLst/>
            </a:endParaRPr>
          </a:p>
          <a:p>
            <a:endParaRPr lang="en-GB" dirty="0"/>
          </a:p>
        </p:txBody>
      </p:sp>
      <p:sp>
        <p:nvSpPr>
          <p:cNvPr id="3" name="Text Placeholder 2">
            <a:extLst>
              <a:ext uri="{FF2B5EF4-FFF2-40B4-BE49-F238E27FC236}">
                <a16:creationId xmlns:a16="http://schemas.microsoft.com/office/drawing/2014/main" id="{08E7A77E-669A-C87E-9DFE-793A9B9145C4}"/>
              </a:ext>
            </a:extLst>
          </p:cNvPr>
          <p:cNvSpPr>
            <a:spLocks noGrp="1"/>
          </p:cNvSpPr>
          <p:nvPr>
            <p:ph type="body" sz="quarter" idx="11"/>
          </p:nvPr>
        </p:nvSpPr>
        <p:spPr>
          <a:xfrm>
            <a:off x="320098" y="89238"/>
            <a:ext cx="5819775" cy="1114529"/>
          </a:xfrm>
        </p:spPr>
        <p:txBody>
          <a:bodyPr/>
          <a:lstStyle/>
          <a:p>
            <a:endParaRPr lang="en-GB" sz="3600" b="1" dirty="0"/>
          </a:p>
          <a:p>
            <a:r>
              <a:rPr lang="en-GB" sz="3600" b="1" dirty="0"/>
              <a:t>Implications: Language</a:t>
            </a:r>
          </a:p>
        </p:txBody>
      </p:sp>
    </p:spTree>
    <p:extLst>
      <p:ext uri="{BB962C8B-B14F-4D97-AF65-F5344CB8AC3E}">
        <p14:creationId xmlns:p14="http://schemas.microsoft.com/office/powerpoint/2010/main" val="326253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8177DD-F1EC-B926-EE18-37775562D820}"/>
              </a:ext>
            </a:extLst>
          </p:cNvPr>
          <p:cNvSpPr>
            <a:spLocks noGrp="1"/>
          </p:cNvSpPr>
          <p:nvPr>
            <p:ph type="body" sz="quarter" idx="10"/>
          </p:nvPr>
        </p:nvSpPr>
        <p:spPr>
          <a:xfrm>
            <a:off x="401121" y="902826"/>
            <a:ext cx="8522960" cy="6215604"/>
          </a:xfrm>
        </p:spPr>
        <p:txBody>
          <a:bodyPr/>
          <a:lstStyle/>
          <a:p>
            <a:pPr algn="just" fontAlgn="base"/>
            <a:endParaRPr lang="en-GB" b="0" dirty="0">
              <a:solidFill>
                <a:srgbClr val="000000"/>
              </a:solidFill>
              <a:effectLst/>
            </a:endParaRPr>
          </a:p>
          <a:p>
            <a:pPr marL="457200" indent="-457200" algn="just" fontAlgn="base">
              <a:buFont typeface="Arial" panose="020B0604020202020204" pitchFamily="34" charset="0"/>
              <a:buChar char="•"/>
            </a:pPr>
            <a:r>
              <a:rPr lang="en-GB" b="0" dirty="0">
                <a:solidFill>
                  <a:srgbClr val="000000"/>
                </a:solidFill>
                <a:effectLst/>
              </a:rPr>
              <a:t>Both cohorts identified problems with communication which they perceived as originating in cultural differences.</a:t>
            </a:r>
          </a:p>
          <a:p>
            <a:pPr marL="457200" indent="-457200" algn="just" fontAlgn="base">
              <a:buFont typeface="Arial" panose="020B0604020202020204" pitchFamily="34" charset="0"/>
              <a:buChar char="•"/>
            </a:pPr>
            <a:r>
              <a:rPr lang="en-GB" b="0" dirty="0">
                <a:solidFill>
                  <a:srgbClr val="000000"/>
                </a:solidFill>
                <a:effectLst/>
              </a:rPr>
              <a:t>An interesting comment from a Chinese Leeds-based student was that he did not notice any issues: </a:t>
            </a:r>
            <a:r>
              <a:rPr lang="en-GB" b="0" dirty="0">
                <a:solidFill>
                  <a:srgbClr val="FF0000"/>
                </a:solidFill>
                <a:effectLst/>
              </a:rPr>
              <a:t>‘as he understands the way Chengdu students react and speak in English. He says that the issue is that they don’t react in a British way.’ </a:t>
            </a:r>
            <a:r>
              <a:rPr lang="en-GB" sz="2000" b="0" dirty="0">
                <a:solidFill>
                  <a:srgbClr val="000000"/>
                </a:solidFill>
                <a:effectLst/>
              </a:rPr>
              <a:t>(Focus Group 1)</a:t>
            </a:r>
            <a:endParaRPr lang="en-GB" sz="2000" dirty="0">
              <a:solidFill>
                <a:srgbClr val="000000"/>
              </a:solidFill>
            </a:endParaRPr>
          </a:p>
          <a:p>
            <a:pPr marL="457200" indent="-457200" algn="just" fontAlgn="base">
              <a:buFont typeface="Arial" panose="020B0604020202020204" pitchFamily="34" charset="0"/>
              <a:buChar char="•"/>
            </a:pPr>
            <a:r>
              <a:rPr lang="en-GB" b="0" dirty="0">
                <a:solidFill>
                  <a:srgbClr val="000000"/>
                </a:solidFill>
                <a:effectLst/>
              </a:rPr>
              <a:t>One problem which a Leeds student highlighted was the Chengdu students not saying they did not understand </a:t>
            </a:r>
            <a:r>
              <a:rPr lang="en-GB" b="0" dirty="0">
                <a:solidFill>
                  <a:srgbClr val="FF0000"/>
                </a:solidFill>
                <a:effectLst/>
              </a:rPr>
              <a:t>‘No one, ever said that they didn’t understand, however later it was seen that what was said wasn’t understood’. </a:t>
            </a:r>
            <a:r>
              <a:rPr lang="en-GB" sz="2000" b="0" dirty="0">
                <a:solidFill>
                  <a:srgbClr val="000000"/>
                </a:solidFill>
                <a:effectLst/>
              </a:rPr>
              <a:t>(Focus Group 1)</a:t>
            </a:r>
          </a:p>
          <a:p>
            <a:endParaRPr lang="en-GB" dirty="0">
              <a:solidFill>
                <a:srgbClr val="000000"/>
              </a:solidFill>
            </a:endParaRPr>
          </a:p>
          <a:p>
            <a:r>
              <a:rPr lang="en-GB" dirty="0"/>
              <a:t>Kept asking Qs Quote – article </a:t>
            </a:r>
          </a:p>
        </p:txBody>
      </p:sp>
      <p:sp>
        <p:nvSpPr>
          <p:cNvPr id="3" name="Text Placeholder 2">
            <a:extLst>
              <a:ext uri="{FF2B5EF4-FFF2-40B4-BE49-F238E27FC236}">
                <a16:creationId xmlns:a16="http://schemas.microsoft.com/office/drawing/2014/main" id="{08E7A77E-669A-C87E-9DFE-793A9B9145C4}"/>
              </a:ext>
            </a:extLst>
          </p:cNvPr>
          <p:cNvSpPr>
            <a:spLocks noGrp="1"/>
          </p:cNvSpPr>
          <p:nvPr>
            <p:ph type="body" sz="quarter" idx="11"/>
          </p:nvPr>
        </p:nvSpPr>
        <p:spPr>
          <a:xfrm>
            <a:off x="401121" y="309157"/>
            <a:ext cx="5819775" cy="709415"/>
          </a:xfrm>
        </p:spPr>
        <p:txBody>
          <a:bodyPr/>
          <a:lstStyle/>
          <a:p>
            <a:r>
              <a:rPr lang="en-GB" sz="3600" b="1" dirty="0"/>
              <a:t>Implications: Communication</a:t>
            </a:r>
          </a:p>
          <a:p>
            <a:endParaRPr lang="en-GB" sz="3600" b="1" dirty="0"/>
          </a:p>
        </p:txBody>
      </p:sp>
    </p:spTree>
    <p:extLst>
      <p:ext uri="{BB962C8B-B14F-4D97-AF65-F5344CB8AC3E}">
        <p14:creationId xmlns:p14="http://schemas.microsoft.com/office/powerpoint/2010/main" val="67985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8177DD-F1EC-B926-EE18-37775562D820}"/>
              </a:ext>
            </a:extLst>
          </p:cNvPr>
          <p:cNvSpPr>
            <a:spLocks noGrp="1"/>
          </p:cNvSpPr>
          <p:nvPr>
            <p:ph type="body" sz="quarter" idx="10"/>
          </p:nvPr>
        </p:nvSpPr>
        <p:spPr>
          <a:xfrm>
            <a:off x="294929" y="1297867"/>
            <a:ext cx="8528973" cy="5073548"/>
          </a:xfrm>
        </p:spPr>
        <p:txBody>
          <a:bodyPr/>
          <a:lstStyle/>
          <a:p>
            <a:pPr marL="457200" indent="-457200" algn="just" rtl="0" fontAlgn="base">
              <a:buFont typeface="Arial" panose="020B0604020202020204" pitchFamily="34" charset="0"/>
              <a:buChar char="•"/>
            </a:pPr>
            <a:r>
              <a:rPr lang="en-GB" b="0" i="0" dirty="0">
                <a:solidFill>
                  <a:srgbClr val="000000"/>
                </a:solidFill>
                <a:effectLst/>
              </a:rPr>
              <a:t>Uneven distribution of work:</a:t>
            </a:r>
            <a:endParaRPr lang="en-GB" dirty="0">
              <a:solidFill>
                <a:srgbClr val="000000"/>
              </a:solidFill>
            </a:endParaRPr>
          </a:p>
          <a:p>
            <a:pPr algn="just" rtl="0" fontAlgn="base"/>
            <a:r>
              <a:rPr lang="en-GB" b="0" i="1" dirty="0">
                <a:solidFill>
                  <a:srgbClr val="000000"/>
                </a:solidFill>
                <a:effectLst/>
              </a:rPr>
              <a:t>	</a:t>
            </a:r>
            <a:r>
              <a:rPr lang="en-GB" dirty="0">
                <a:solidFill>
                  <a:srgbClr val="000000"/>
                </a:solidFill>
              </a:rPr>
              <a:t>One</a:t>
            </a:r>
            <a:r>
              <a:rPr lang="en-GB" b="0" dirty="0">
                <a:effectLst/>
              </a:rPr>
              <a:t> student doing all the work. </a:t>
            </a:r>
          </a:p>
          <a:p>
            <a:pPr algn="just" rtl="0" fontAlgn="base"/>
            <a:r>
              <a:rPr lang="en-GB" dirty="0"/>
              <a:t>	</a:t>
            </a:r>
            <a:r>
              <a:rPr lang="en-GB" b="0" dirty="0">
                <a:effectLst/>
              </a:rPr>
              <a:t>Some Leeds students also felt annoyed that the 	Chengdu students kept changing their work </a:t>
            </a:r>
          </a:p>
          <a:p>
            <a:r>
              <a:rPr lang="en-GB" dirty="0"/>
              <a:t>	Critical  incidence: UK based Chinese student &amp; 	SWJTU Student</a:t>
            </a:r>
          </a:p>
          <a:p>
            <a:pPr marL="457200" indent="-457200" fontAlgn="base">
              <a:buFont typeface="Arial" panose="020B0604020202020204" pitchFamily="34" charset="0"/>
              <a:buChar char="•"/>
            </a:pPr>
            <a:r>
              <a:rPr lang="en-US" dirty="0">
                <a:cs typeface="Calibri"/>
              </a:rPr>
              <a:t>Inter-cohort teamwork could be as much of a problem as intercultural teamwork  (academic/institutional culture)</a:t>
            </a:r>
          </a:p>
          <a:p>
            <a:pPr marL="457200" indent="-457200" fontAlgn="base">
              <a:buFont typeface="Arial" panose="020B0604020202020204" pitchFamily="34" charset="0"/>
              <a:buChar char="•"/>
            </a:pPr>
            <a:r>
              <a:rPr lang="en-GB" dirty="0">
                <a:solidFill>
                  <a:srgbClr val="000000"/>
                </a:solidFill>
              </a:rPr>
              <a:t>Working in Teams </a:t>
            </a:r>
          </a:p>
          <a:p>
            <a:pPr fontAlgn="base"/>
            <a:r>
              <a:rPr lang="en-GB" dirty="0">
                <a:solidFill>
                  <a:srgbClr val="000000"/>
                </a:solidFill>
              </a:rPr>
              <a:t>	- Research first – Task Division (Leeds)</a:t>
            </a:r>
          </a:p>
          <a:p>
            <a:pPr fontAlgn="base"/>
            <a:r>
              <a:rPr lang="en-GB" dirty="0">
                <a:solidFill>
                  <a:srgbClr val="000000"/>
                </a:solidFill>
              </a:rPr>
              <a:t>	- Task Division – Research (SWJTU)</a:t>
            </a:r>
          </a:p>
          <a:p>
            <a:pPr fontAlgn="base"/>
            <a:endParaRPr lang="en-US" sz="2400" dirty="0">
              <a:cs typeface="Calibri"/>
            </a:endParaRPr>
          </a:p>
          <a:p>
            <a:pPr algn="just" rtl="0" fontAlgn="base"/>
            <a:endParaRPr lang="en-GB" b="0" i="0" dirty="0">
              <a:solidFill>
                <a:srgbClr val="000000"/>
              </a:solidFill>
              <a:effectLst/>
              <a:latin typeface="Segoe UI" panose="020B0502040204020203" pitchFamily="34" charset="0"/>
            </a:endParaRPr>
          </a:p>
          <a:p>
            <a:endParaRPr lang="en-GB" dirty="0"/>
          </a:p>
        </p:txBody>
      </p:sp>
      <p:sp>
        <p:nvSpPr>
          <p:cNvPr id="3" name="Text Placeholder 2">
            <a:extLst>
              <a:ext uri="{FF2B5EF4-FFF2-40B4-BE49-F238E27FC236}">
                <a16:creationId xmlns:a16="http://schemas.microsoft.com/office/drawing/2014/main" id="{08E7A77E-669A-C87E-9DFE-793A9B9145C4}"/>
              </a:ext>
            </a:extLst>
          </p:cNvPr>
          <p:cNvSpPr>
            <a:spLocks noGrp="1"/>
          </p:cNvSpPr>
          <p:nvPr>
            <p:ph type="body" sz="quarter" idx="11"/>
          </p:nvPr>
        </p:nvSpPr>
        <p:spPr>
          <a:xfrm>
            <a:off x="320098" y="390628"/>
            <a:ext cx="5819775" cy="1312050"/>
          </a:xfrm>
        </p:spPr>
        <p:txBody>
          <a:bodyPr/>
          <a:lstStyle/>
          <a:p>
            <a:r>
              <a:rPr lang="en-GB" sz="3600" b="1" dirty="0"/>
              <a:t>Implications: Teamwork</a:t>
            </a:r>
          </a:p>
          <a:p>
            <a:endParaRPr lang="en-GB" sz="3600" b="1" dirty="0"/>
          </a:p>
        </p:txBody>
      </p:sp>
    </p:spTree>
    <p:extLst>
      <p:ext uri="{BB962C8B-B14F-4D97-AF65-F5344CB8AC3E}">
        <p14:creationId xmlns:p14="http://schemas.microsoft.com/office/powerpoint/2010/main" val="72643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8C0122-DC97-C466-B5CC-D7F59F058277}"/>
              </a:ext>
            </a:extLst>
          </p:cNvPr>
          <p:cNvSpPr>
            <a:spLocks noGrp="1"/>
          </p:cNvSpPr>
          <p:nvPr>
            <p:ph type="body" sz="quarter" idx="10"/>
          </p:nvPr>
        </p:nvSpPr>
        <p:spPr>
          <a:xfrm>
            <a:off x="403225" y="1539433"/>
            <a:ext cx="8474557" cy="4905817"/>
          </a:xfrm>
        </p:spPr>
        <p:txBody>
          <a:bodyPr/>
          <a:lstStyle/>
          <a:p>
            <a:pPr algn="just" rtl="0" fontAlgn="base"/>
            <a:r>
              <a:rPr lang="en-GB" dirty="0">
                <a:solidFill>
                  <a:srgbClr val="000000"/>
                </a:solidFill>
              </a:rPr>
              <a:t>Two comments within groups from the different cohorts: </a:t>
            </a:r>
          </a:p>
          <a:p>
            <a:pPr algn="just" rtl="0" fontAlgn="base"/>
            <a:endParaRPr lang="en-GB" b="0" dirty="0">
              <a:solidFill>
                <a:srgbClr val="000000"/>
              </a:solidFill>
              <a:effectLst/>
            </a:endParaRPr>
          </a:p>
          <a:p>
            <a:pPr algn="just" rtl="0" fontAlgn="base"/>
            <a:r>
              <a:rPr lang="en-GB" b="0" dirty="0">
                <a:solidFill>
                  <a:srgbClr val="FF0000"/>
                </a:solidFill>
                <a:effectLst/>
              </a:rPr>
              <a:t>I am so happy to see that we can work together to finish this entire large work. Although we are lack of people, I do think we made this challenge, and finally produced a good work. </a:t>
            </a:r>
            <a:r>
              <a:rPr lang="en-GB" dirty="0">
                <a:solidFill>
                  <a:srgbClr val="FF0000"/>
                </a:solidFill>
              </a:rPr>
              <a:t>(SWJTU)</a:t>
            </a:r>
          </a:p>
          <a:p>
            <a:pPr algn="just" rtl="0" fontAlgn="base"/>
            <a:endParaRPr lang="en-GB" b="0" dirty="0">
              <a:solidFill>
                <a:srgbClr val="FF0000"/>
              </a:solidFill>
              <a:effectLst/>
            </a:endParaRPr>
          </a:p>
          <a:p>
            <a:pPr algn="just" rtl="0" fontAlgn="base"/>
            <a:r>
              <a:rPr lang="en-GB" b="0" dirty="0">
                <a:solidFill>
                  <a:srgbClr val="FF0000"/>
                </a:solidFill>
                <a:effectLst/>
              </a:rPr>
              <a:t>I thought it was a great experience as well. I hope to work with this international seminar group again. (L</a:t>
            </a:r>
            <a:r>
              <a:rPr lang="en-GB" dirty="0">
                <a:solidFill>
                  <a:srgbClr val="FF0000"/>
                </a:solidFill>
              </a:rPr>
              <a:t>eeds)</a:t>
            </a:r>
            <a:endParaRPr lang="en-GB" b="0" dirty="0">
              <a:solidFill>
                <a:srgbClr val="FF0000"/>
              </a:solidFill>
              <a:effectLst/>
            </a:endParaRPr>
          </a:p>
          <a:p>
            <a:endParaRPr lang="en-GB" dirty="0"/>
          </a:p>
        </p:txBody>
      </p:sp>
      <p:sp>
        <p:nvSpPr>
          <p:cNvPr id="3" name="Text Placeholder 2">
            <a:extLst>
              <a:ext uri="{FF2B5EF4-FFF2-40B4-BE49-F238E27FC236}">
                <a16:creationId xmlns:a16="http://schemas.microsoft.com/office/drawing/2014/main" id="{9FC15182-EAB2-3410-F400-B5F63381466D}"/>
              </a:ext>
            </a:extLst>
          </p:cNvPr>
          <p:cNvSpPr>
            <a:spLocks noGrp="1"/>
          </p:cNvSpPr>
          <p:nvPr>
            <p:ph type="body" sz="quarter" idx="11"/>
          </p:nvPr>
        </p:nvSpPr>
        <p:spPr/>
        <p:txBody>
          <a:bodyPr/>
          <a:lstStyle/>
          <a:p>
            <a:r>
              <a:rPr lang="en-GB" sz="3600" b="1" dirty="0"/>
              <a:t>Student Comments/Feedback</a:t>
            </a:r>
          </a:p>
        </p:txBody>
      </p:sp>
    </p:spTree>
    <p:extLst>
      <p:ext uri="{BB962C8B-B14F-4D97-AF65-F5344CB8AC3E}">
        <p14:creationId xmlns:p14="http://schemas.microsoft.com/office/powerpoint/2010/main" val="2924002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975530-ADC5-89DE-DA56-D305B5EF8D3C}"/>
              </a:ext>
            </a:extLst>
          </p:cNvPr>
          <p:cNvSpPr>
            <a:spLocks noGrp="1"/>
          </p:cNvSpPr>
          <p:nvPr>
            <p:ph type="body" sz="quarter" idx="10"/>
          </p:nvPr>
        </p:nvSpPr>
        <p:spPr>
          <a:xfrm>
            <a:off x="403226" y="1507117"/>
            <a:ext cx="7716094" cy="4859369"/>
          </a:xfrm>
        </p:spPr>
        <p:txBody>
          <a:bodyPr/>
          <a:lstStyle/>
          <a:p>
            <a:pPr marL="457200" indent="-457200">
              <a:buFont typeface="Arial" panose="020B0604020202020204" pitchFamily="34" charset="0"/>
              <a:buChar char="•"/>
            </a:pPr>
            <a:r>
              <a:rPr lang="en-GB" dirty="0"/>
              <a:t>Lack of IC opportunities</a:t>
            </a:r>
          </a:p>
          <a:p>
            <a:pPr marL="457200" indent="-457200">
              <a:buFont typeface="Arial" panose="020B0604020202020204" pitchFamily="34" charset="0"/>
              <a:buChar char="•"/>
            </a:pPr>
            <a:r>
              <a:rPr lang="en-GB" dirty="0"/>
              <a:t>‘Small’ cultures approach</a:t>
            </a:r>
          </a:p>
          <a:p>
            <a:pPr marL="457200" indent="-457200">
              <a:buFont typeface="Arial" panose="020B0604020202020204" pitchFamily="34" charset="0"/>
              <a:buChar char="•"/>
            </a:pPr>
            <a:r>
              <a:rPr lang="en-GB" dirty="0"/>
              <a:t>Language &amp; Communication</a:t>
            </a:r>
          </a:p>
          <a:p>
            <a:pPr marL="457200" indent="-457200">
              <a:buFont typeface="Arial" panose="020B0604020202020204" pitchFamily="34" charset="0"/>
              <a:buChar char="•"/>
            </a:pPr>
            <a:r>
              <a:rPr lang="en-GB" dirty="0"/>
              <a:t>Teamwork</a:t>
            </a:r>
          </a:p>
          <a:p>
            <a:pPr marL="457200" indent="-457200">
              <a:buFont typeface="Arial" panose="020B0604020202020204" pitchFamily="34" charset="0"/>
              <a:buChar char="•"/>
            </a:pPr>
            <a:r>
              <a:rPr lang="en-GB" dirty="0"/>
              <a:t>Possible joint marking with EEE Module Lead</a:t>
            </a:r>
          </a:p>
          <a:p>
            <a:pPr marL="457200" indent="-457200">
              <a:buFont typeface="Arial" panose="020B0604020202020204" pitchFamily="34" charset="0"/>
              <a:buChar char="•"/>
            </a:pPr>
            <a:r>
              <a:rPr lang="en-GB" dirty="0"/>
              <a:t>Increase COIL initiatives to develop IC across Engineering Faculty</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endParaRPr lang="en-GB" dirty="0"/>
          </a:p>
          <a:p>
            <a:endParaRPr lang="en-GB" dirty="0"/>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endParaRPr lang="en-GB" dirty="0"/>
          </a:p>
        </p:txBody>
      </p:sp>
      <p:sp>
        <p:nvSpPr>
          <p:cNvPr id="3" name="Text Placeholder 2">
            <a:extLst>
              <a:ext uri="{FF2B5EF4-FFF2-40B4-BE49-F238E27FC236}">
                <a16:creationId xmlns:a16="http://schemas.microsoft.com/office/drawing/2014/main" id="{DD3DCF62-B9D5-01C1-86C1-DA811D1CC559}"/>
              </a:ext>
            </a:extLst>
          </p:cNvPr>
          <p:cNvSpPr>
            <a:spLocks noGrp="1"/>
          </p:cNvSpPr>
          <p:nvPr>
            <p:ph type="body" sz="quarter" idx="11"/>
          </p:nvPr>
        </p:nvSpPr>
        <p:spPr/>
        <p:txBody>
          <a:bodyPr/>
          <a:lstStyle/>
          <a:p>
            <a:r>
              <a:rPr lang="en-GB" sz="3600" b="1" dirty="0"/>
              <a:t>Conclusion</a:t>
            </a:r>
          </a:p>
        </p:txBody>
      </p:sp>
    </p:spTree>
    <p:extLst>
      <p:ext uri="{BB962C8B-B14F-4D97-AF65-F5344CB8AC3E}">
        <p14:creationId xmlns:p14="http://schemas.microsoft.com/office/powerpoint/2010/main" val="808414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78B6A6-AB84-20E3-DE64-9CAB12D93845}"/>
              </a:ext>
            </a:extLst>
          </p:cNvPr>
          <p:cNvSpPr>
            <a:spLocks noGrp="1"/>
          </p:cNvSpPr>
          <p:nvPr>
            <p:ph type="body" sz="quarter" idx="10"/>
          </p:nvPr>
        </p:nvSpPr>
        <p:spPr>
          <a:xfrm>
            <a:off x="201881" y="1331238"/>
            <a:ext cx="8811490" cy="5114013"/>
          </a:xfrm>
        </p:spPr>
        <p:txBody>
          <a:bodyPr/>
          <a:lstStyle/>
          <a:p>
            <a:r>
              <a:rPr lang="en-GB" sz="1300" b="0" i="0" dirty="0">
                <a:solidFill>
                  <a:srgbClr val="000000"/>
                </a:solidFill>
                <a:effectLst/>
              </a:rPr>
              <a:t>Deep, S., Ahmed, A., Suleman, N.,   Abbas, M., </a:t>
            </a:r>
            <a:r>
              <a:rPr lang="en-GB" sz="1300" b="0" i="0" dirty="0" err="1">
                <a:solidFill>
                  <a:srgbClr val="000000"/>
                </a:solidFill>
                <a:effectLst/>
              </a:rPr>
              <a:t>Nazar</a:t>
            </a:r>
            <a:r>
              <a:rPr lang="en-GB" sz="1300" b="0" i="0" dirty="0">
                <a:solidFill>
                  <a:srgbClr val="000000"/>
                </a:solidFill>
                <a:effectLst/>
              </a:rPr>
              <a:t>, U., and Razzaq, A. 2020. The Problem-Based Learning Approach towards Developing Soft Skills: A Systematic Review. </a:t>
            </a:r>
            <a:r>
              <a:rPr lang="en-GB" sz="1300" b="0" i="1" dirty="0">
                <a:solidFill>
                  <a:srgbClr val="000000"/>
                </a:solidFill>
                <a:effectLst/>
              </a:rPr>
              <a:t>The Qualitative Report</a:t>
            </a:r>
            <a:r>
              <a:rPr lang="en-GB" sz="1300" b="0" i="0" dirty="0">
                <a:solidFill>
                  <a:srgbClr val="000000"/>
                </a:solidFill>
                <a:effectLst/>
              </a:rPr>
              <a:t>. </a:t>
            </a:r>
            <a:r>
              <a:rPr lang="en-GB" sz="1300" b="1" i="0" dirty="0">
                <a:solidFill>
                  <a:srgbClr val="000000"/>
                </a:solidFill>
                <a:effectLst/>
              </a:rPr>
              <a:t>25</a:t>
            </a:r>
            <a:r>
              <a:rPr lang="en-GB" sz="1300" b="0" i="0" dirty="0">
                <a:solidFill>
                  <a:srgbClr val="000000"/>
                </a:solidFill>
                <a:effectLst/>
              </a:rPr>
              <a:t>(11), pp. 4029-4054.  </a:t>
            </a:r>
            <a:endParaRPr lang="en-GB" sz="1300" dirty="0">
              <a:solidFill>
                <a:srgbClr val="000000"/>
              </a:solidFill>
            </a:endParaRPr>
          </a:p>
          <a:p>
            <a:r>
              <a:rPr lang="en-GB" sz="1300" dirty="0">
                <a:solidFill>
                  <a:srgbClr val="000000"/>
                </a:solidFill>
              </a:rPr>
              <a:t>Gilleard, J and Gilleard, J.D. 2002. Developing Cross Cultural Communication Skills. </a:t>
            </a:r>
            <a:r>
              <a:rPr lang="en-GB" sz="1300" i="1" dirty="0">
                <a:solidFill>
                  <a:srgbClr val="000000"/>
                </a:solidFill>
              </a:rPr>
              <a:t>Journal of Professional Engineering education and Practice. </a:t>
            </a:r>
            <a:r>
              <a:rPr lang="en-GB" sz="1300" b="1" dirty="0">
                <a:solidFill>
                  <a:srgbClr val="000000"/>
                </a:solidFill>
              </a:rPr>
              <a:t>128</a:t>
            </a:r>
            <a:r>
              <a:rPr lang="en-GB" sz="1300" dirty="0">
                <a:solidFill>
                  <a:srgbClr val="000000"/>
                </a:solidFill>
              </a:rPr>
              <a:t> (4), pp197-200. </a:t>
            </a:r>
          </a:p>
          <a:p>
            <a:r>
              <a:rPr lang="en-GB" sz="1300" b="0" i="0" dirty="0">
                <a:solidFill>
                  <a:srgbClr val="000000"/>
                </a:solidFill>
                <a:effectLst/>
              </a:rPr>
              <a:t>Handford, M., </a:t>
            </a:r>
            <a:r>
              <a:rPr lang="en-GB" sz="1300" b="0" i="0" dirty="0" err="1">
                <a:solidFill>
                  <a:srgbClr val="000000"/>
                </a:solidFill>
                <a:effectLst/>
              </a:rPr>
              <a:t>Maele</a:t>
            </a:r>
            <a:r>
              <a:rPr lang="en-GB" sz="1300" b="0" i="0" dirty="0">
                <a:solidFill>
                  <a:srgbClr val="000000"/>
                </a:solidFill>
                <a:effectLst/>
              </a:rPr>
              <a:t>, J.V., </a:t>
            </a:r>
            <a:r>
              <a:rPr lang="en-GB" sz="1300" b="0" i="0" dirty="0" err="1">
                <a:solidFill>
                  <a:srgbClr val="000000"/>
                </a:solidFill>
                <a:effectLst/>
              </a:rPr>
              <a:t>Matous</a:t>
            </a:r>
            <a:r>
              <a:rPr lang="en-GB" sz="1300" b="0" i="0" dirty="0">
                <a:solidFill>
                  <a:srgbClr val="000000"/>
                </a:solidFill>
                <a:effectLst/>
              </a:rPr>
              <a:t>, P. and </a:t>
            </a:r>
            <a:r>
              <a:rPr lang="en-GB" sz="1300" b="0" i="0" dirty="0" err="1">
                <a:solidFill>
                  <a:srgbClr val="000000"/>
                </a:solidFill>
                <a:effectLst/>
              </a:rPr>
              <a:t>Maemura</a:t>
            </a:r>
            <a:r>
              <a:rPr lang="en-GB" sz="1300" b="0" i="0" dirty="0">
                <a:solidFill>
                  <a:srgbClr val="000000"/>
                </a:solidFill>
                <a:effectLst/>
              </a:rPr>
              <a:t>, Y. 2017. Which “culture”? A critical analysis of intercultural communication in engineering education. </a:t>
            </a:r>
            <a:r>
              <a:rPr lang="en-GB" sz="1300" b="0" i="1" dirty="0">
                <a:solidFill>
                  <a:srgbClr val="000000"/>
                </a:solidFill>
                <a:effectLst/>
              </a:rPr>
              <a:t>Journal of Engineering Education</a:t>
            </a:r>
            <a:r>
              <a:rPr lang="en-GB" sz="1300" b="0" i="0" dirty="0">
                <a:solidFill>
                  <a:srgbClr val="000000"/>
                </a:solidFill>
                <a:effectLst/>
              </a:rPr>
              <a:t>. </a:t>
            </a:r>
            <a:r>
              <a:rPr lang="en-GB" sz="1300" b="1" i="0" dirty="0">
                <a:solidFill>
                  <a:srgbClr val="000000"/>
                </a:solidFill>
                <a:effectLst/>
              </a:rPr>
              <a:t>108</a:t>
            </a:r>
            <a:r>
              <a:rPr lang="en-GB" sz="1300" b="0" i="0" dirty="0">
                <a:solidFill>
                  <a:srgbClr val="000000"/>
                </a:solidFill>
                <a:effectLst/>
              </a:rPr>
              <a:t>, pp.161-177.</a:t>
            </a:r>
          </a:p>
          <a:p>
            <a:r>
              <a:rPr lang="en-GB" sz="1300" b="0" i="0" dirty="0">
                <a:solidFill>
                  <a:srgbClr val="000000"/>
                </a:solidFill>
                <a:effectLst/>
              </a:rPr>
              <a:t>Hofstede, G. 2007. A European in Asia. </a:t>
            </a:r>
            <a:r>
              <a:rPr lang="en-GB" sz="1300" b="0" i="1" dirty="0">
                <a:solidFill>
                  <a:srgbClr val="000000"/>
                </a:solidFill>
                <a:effectLst/>
              </a:rPr>
              <a:t>Asian Journal of Social Psychology</a:t>
            </a:r>
            <a:r>
              <a:rPr lang="en-GB" sz="1300" b="0" i="0" dirty="0">
                <a:solidFill>
                  <a:srgbClr val="000000"/>
                </a:solidFill>
                <a:effectLst/>
              </a:rPr>
              <a:t>. </a:t>
            </a:r>
            <a:r>
              <a:rPr lang="en-GB" sz="1300" b="1" i="0" dirty="0">
                <a:solidFill>
                  <a:srgbClr val="000000"/>
                </a:solidFill>
                <a:effectLst/>
              </a:rPr>
              <a:t>10</a:t>
            </a:r>
            <a:r>
              <a:rPr lang="en-GB" sz="1300" b="0" i="0" dirty="0">
                <a:solidFill>
                  <a:srgbClr val="000000"/>
                </a:solidFill>
                <a:effectLst/>
              </a:rPr>
              <a:t>(1), pp.16-21. </a:t>
            </a:r>
          </a:p>
          <a:p>
            <a:r>
              <a:rPr lang="en-GB" sz="1300" b="0" i="0" dirty="0">
                <a:solidFill>
                  <a:srgbClr val="000000"/>
                </a:solidFill>
                <a:effectLst/>
              </a:rPr>
              <a:t>Holliday, A. (1999). Small cultures. </a:t>
            </a:r>
            <a:r>
              <a:rPr lang="en-GB" sz="1300" b="0" i="1" dirty="0">
                <a:solidFill>
                  <a:srgbClr val="000000"/>
                </a:solidFill>
                <a:effectLst/>
              </a:rPr>
              <a:t>Applied Linguistics</a:t>
            </a:r>
            <a:r>
              <a:rPr lang="en-GB" sz="1300" b="0" i="0" dirty="0">
                <a:solidFill>
                  <a:srgbClr val="000000"/>
                </a:solidFill>
                <a:effectLst/>
              </a:rPr>
              <a:t>. </a:t>
            </a:r>
            <a:r>
              <a:rPr lang="en-GB" sz="1300" b="1" i="0" dirty="0">
                <a:solidFill>
                  <a:srgbClr val="000000"/>
                </a:solidFill>
                <a:effectLst/>
              </a:rPr>
              <a:t>20</a:t>
            </a:r>
            <a:r>
              <a:rPr lang="en-GB" sz="1300" b="0" i="0" dirty="0">
                <a:solidFill>
                  <a:srgbClr val="000000"/>
                </a:solidFill>
                <a:effectLst/>
              </a:rPr>
              <a:t>(2), pp. 237–264.  </a:t>
            </a:r>
          </a:p>
          <a:p>
            <a:r>
              <a:rPr lang="en-GB" sz="1300" b="0" i="0" dirty="0">
                <a:solidFill>
                  <a:srgbClr val="000000"/>
                </a:solidFill>
                <a:effectLst/>
              </a:rPr>
              <a:t>Holliday, A. (2013). </a:t>
            </a:r>
            <a:r>
              <a:rPr lang="en-GB" sz="1300" b="0" i="1" dirty="0">
                <a:solidFill>
                  <a:srgbClr val="000000"/>
                </a:solidFill>
                <a:effectLst/>
              </a:rPr>
              <a:t>Understanding intercultural communication: Negotiating a grammar of culture</a:t>
            </a:r>
            <a:r>
              <a:rPr lang="en-GB" sz="1300" b="0" i="0" dirty="0">
                <a:solidFill>
                  <a:srgbClr val="000000"/>
                </a:solidFill>
                <a:effectLst/>
              </a:rPr>
              <a:t>. London, England: Routledge. </a:t>
            </a:r>
          </a:p>
          <a:p>
            <a:r>
              <a:rPr lang="en-GB" sz="1300" dirty="0"/>
              <a:t>Hu, G., &amp; Lei, J. (2014). English-medium instruction in Chinese higher education: A case study. </a:t>
            </a:r>
            <a:r>
              <a:rPr lang="en-GB" sz="1300" i="1" dirty="0"/>
              <a:t>Higher Education</a:t>
            </a:r>
            <a:r>
              <a:rPr lang="en-GB" sz="1300" dirty="0"/>
              <a:t>, </a:t>
            </a:r>
            <a:r>
              <a:rPr lang="en-GB" sz="1300" b="1" dirty="0"/>
              <a:t>67</a:t>
            </a:r>
            <a:r>
              <a:rPr lang="en-GB" sz="1300" dirty="0"/>
              <a:t>, pp. 551–567. </a:t>
            </a:r>
          </a:p>
          <a:p>
            <a:r>
              <a:rPr lang="en-GB" sz="1300" b="0" i="0" dirty="0">
                <a:solidFill>
                  <a:srgbClr val="000000"/>
                </a:solidFill>
                <a:effectLst/>
              </a:rPr>
              <a:t>Rico-Garcia, M. and Burns, L.V.F. 2020. Intercultural communication in engineering studies: a key competence in global labour markets. </a:t>
            </a:r>
            <a:r>
              <a:rPr lang="en-GB" sz="1300" b="0" i="1" dirty="0">
                <a:solidFill>
                  <a:srgbClr val="000000"/>
                </a:solidFill>
                <a:effectLst/>
              </a:rPr>
              <a:t>European Journal of Engineering Education</a:t>
            </a:r>
            <a:r>
              <a:rPr lang="en-GB" sz="1300" b="0" i="0" dirty="0">
                <a:solidFill>
                  <a:srgbClr val="000000"/>
                </a:solidFill>
                <a:effectLst/>
              </a:rPr>
              <a:t>. </a:t>
            </a:r>
            <a:r>
              <a:rPr lang="en-GB" sz="1300" b="1" i="0" dirty="0">
                <a:solidFill>
                  <a:srgbClr val="000000"/>
                </a:solidFill>
                <a:effectLst/>
              </a:rPr>
              <a:t>45</a:t>
            </a:r>
            <a:r>
              <a:rPr lang="en-GB" sz="1300" b="0" i="0" dirty="0">
                <a:solidFill>
                  <a:srgbClr val="000000"/>
                </a:solidFill>
                <a:effectLst/>
              </a:rPr>
              <a:t>(6), pp.833-853</a:t>
            </a:r>
          </a:p>
          <a:p>
            <a:r>
              <a:rPr lang="en-GB" sz="1300" b="0" i="0" dirty="0">
                <a:solidFill>
                  <a:srgbClr val="000000"/>
                </a:solidFill>
                <a:effectLst/>
              </a:rPr>
              <a:t>Royal Academy of Engineering. 2007. Educating Engineering for the 21</a:t>
            </a:r>
            <a:r>
              <a:rPr lang="en-GB" sz="1300" b="0" i="0" baseline="30000" dirty="0">
                <a:solidFill>
                  <a:srgbClr val="000000"/>
                </a:solidFill>
                <a:effectLst/>
              </a:rPr>
              <a:t>st</a:t>
            </a:r>
            <a:r>
              <a:rPr lang="en-GB" sz="1300" b="0" i="0" dirty="0">
                <a:solidFill>
                  <a:srgbClr val="000000"/>
                </a:solidFill>
                <a:effectLst/>
              </a:rPr>
              <a:t> Century. London: Royal Academy of Engineering. Available from: </a:t>
            </a:r>
            <a:r>
              <a:rPr lang="en-GB" sz="1300" b="0" i="0" u="sng" strike="noStrike" dirty="0">
                <a:solidFill>
                  <a:srgbClr val="0563C1"/>
                </a:solidFill>
                <a:effectLst/>
                <a:hlinkClick r:id="rId2"/>
              </a:rPr>
              <a:t>https://www.raeng.org.uk/publications/reports/educating-engineers-21st-century</a:t>
            </a:r>
            <a:r>
              <a:rPr lang="en-GB" sz="1300" b="0" i="0" dirty="0">
                <a:solidFill>
                  <a:srgbClr val="0563C1"/>
                </a:solidFill>
                <a:effectLst/>
              </a:rPr>
              <a:t> </a:t>
            </a:r>
            <a:endParaRPr lang="en-GB" sz="1300" b="0" i="0" dirty="0">
              <a:solidFill>
                <a:srgbClr val="000000"/>
              </a:solidFill>
              <a:effectLst/>
            </a:endParaRPr>
          </a:p>
          <a:p>
            <a:r>
              <a:rPr lang="en-GB" sz="1300" b="0" i="0" dirty="0">
                <a:solidFill>
                  <a:srgbClr val="333333"/>
                </a:solidFill>
                <a:effectLst/>
              </a:rPr>
              <a:t>Rubin, J. (2015). </a:t>
            </a:r>
            <a:r>
              <a:rPr lang="en-GB" sz="1300" b="0" i="1" dirty="0">
                <a:solidFill>
                  <a:srgbClr val="333333"/>
                </a:solidFill>
                <a:effectLst/>
              </a:rPr>
              <a:t>Faculty guide for collaborative online international learning course development</a:t>
            </a:r>
            <a:r>
              <a:rPr lang="en-GB" sz="1300" b="0" i="0" dirty="0">
                <a:solidFill>
                  <a:srgbClr val="333333"/>
                </a:solidFill>
                <a:effectLst/>
              </a:rPr>
              <a:t>. </a:t>
            </a:r>
            <a:r>
              <a:rPr lang="en-GB" sz="1300" b="0" i="0" u="sng" strike="noStrike" dirty="0">
                <a:solidFill>
                  <a:srgbClr val="10147E"/>
                </a:solidFill>
                <a:effectLst/>
                <a:hlinkClick r:id="rId3"/>
              </a:rPr>
              <a:t>http://www.ufic.ufl.edu/UAP/Forms/COIL_guide.pdf</a:t>
            </a:r>
            <a:r>
              <a:rPr lang="en-GB" sz="1300" b="0" i="0" dirty="0">
                <a:solidFill>
                  <a:srgbClr val="0563C1"/>
                </a:solidFill>
                <a:effectLst/>
              </a:rPr>
              <a:t> </a:t>
            </a:r>
            <a:endParaRPr lang="en-GB" sz="1300" dirty="0">
              <a:solidFill>
                <a:srgbClr val="000000"/>
              </a:solidFill>
            </a:endParaRPr>
          </a:p>
          <a:p>
            <a:r>
              <a:rPr lang="en-GB" sz="1300" b="0" i="0" dirty="0">
                <a:solidFill>
                  <a:srgbClr val="000000"/>
                </a:solidFill>
                <a:effectLst/>
              </a:rPr>
              <a:t>U.S. National Academy of Engineering. (2004). The engineer of 2020: Visions of engineering in the new century. Washington, DC: The National Academies Press. Available from: </a:t>
            </a:r>
            <a:r>
              <a:rPr lang="en-GB" sz="1300" b="0" i="0" u="sng" strike="noStrike" dirty="0">
                <a:solidFill>
                  <a:srgbClr val="0563C1"/>
                </a:solidFill>
                <a:effectLst/>
                <a:hlinkClick r:id="rId4"/>
              </a:rPr>
              <a:t>https://nap.nationalacademies.org/catalog/10999/the-engineer-of-2020-visions-of-engineering-in-the-new</a:t>
            </a:r>
            <a:r>
              <a:rPr lang="en-GB" sz="1300" b="0" i="0" dirty="0">
                <a:solidFill>
                  <a:srgbClr val="000000"/>
                </a:solidFill>
                <a:effectLst/>
              </a:rPr>
              <a:t> </a:t>
            </a:r>
          </a:p>
          <a:p>
            <a:r>
              <a:rPr lang="en-GB" sz="1300" b="0" i="0" dirty="0">
                <a:solidFill>
                  <a:srgbClr val="000000"/>
                </a:solidFill>
                <a:effectLst/>
              </a:rPr>
              <a:t>Yu, H. 2011. Integrating Intercultural Communication into an Engineering Communication Service Class. </a:t>
            </a:r>
            <a:r>
              <a:rPr lang="en-GB" sz="1300" b="0" i="1" dirty="0">
                <a:solidFill>
                  <a:srgbClr val="000000"/>
                </a:solidFill>
                <a:effectLst/>
              </a:rPr>
              <a:t>IEEE Transactions on Professional Communication</a:t>
            </a:r>
            <a:r>
              <a:rPr lang="en-GB" sz="1300" b="0" i="0" dirty="0">
                <a:solidFill>
                  <a:srgbClr val="000000"/>
                </a:solidFill>
                <a:effectLst/>
              </a:rPr>
              <a:t>. </a:t>
            </a:r>
            <a:r>
              <a:rPr lang="en-GB" sz="1300" b="1" i="0" dirty="0">
                <a:solidFill>
                  <a:srgbClr val="000000"/>
                </a:solidFill>
                <a:effectLst/>
              </a:rPr>
              <a:t>54</a:t>
            </a:r>
            <a:r>
              <a:rPr lang="en-GB" sz="1300" b="0" i="0" dirty="0">
                <a:solidFill>
                  <a:srgbClr val="000000"/>
                </a:solidFill>
                <a:effectLst/>
              </a:rPr>
              <a:t>(1), pp.83-96. </a:t>
            </a:r>
          </a:p>
          <a:p>
            <a:endParaRPr lang="en-GB" sz="1800" b="0" i="0" dirty="0">
              <a:solidFill>
                <a:srgbClr val="000000"/>
              </a:solidFill>
              <a:effectLst/>
              <a:latin typeface="Arial" panose="020B0604020202020204" pitchFamily="34" charset="0"/>
            </a:endParaRPr>
          </a:p>
          <a:p>
            <a:endParaRPr lang="en-GB" dirty="0"/>
          </a:p>
        </p:txBody>
      </p:sp>
      <p:sp>
        <p:nvSpPr>
          <p:cNvPr id="3" name="Text Placeholder 2">
            <a:extLst>
              <a:ext uri="{FF2B5EF4-FFF2-40B4-BE49-F238E27FC236}">
                <a16:creationId xmlns:a16="http://schemas.microsoft.com/office/drawing/2014/main" id="{1A7318C5-346E-03B7-EF02-439BF6B4F682}"/>
              </a:ext>
            </a:extLst>
          </p:cNvPr>
          <p:cNvSpPr>
            <a:spLocks noGrp="1"/>
          </p:cNvSpPr>
          <p:nvPr>
            <p:ph type="body" sz="quarter" idx="11"/>
          </p:nvPr>
        </p:nvSpPr>
        <p:spPr/>
        <p:txBody>
          <a:bodyPr/>
          <a:lstStyle/>
          <a:p>
            <a:r>
              <a:rPr lang="en-GB" sz="3600" b="1" dirty="0"/>
              <a:t>References</a:t>
            </a:r>
          </a:p>
        </p:txBody>
      </p:sp>
    </p:spTree>
    <p:extLst>
      <p:ext uri="{BB962C8B-B14F-4D97-AF65-F5344CB8AC3E}">
        <p14:creationId xmlns:p14="http://schemas.microsoft.com/office/powerpoint/2010/main" val="32914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165A60-5BDD-20D0-8C67-A5CE8B08A018}"/>
              </a:ext>
            </a:extLst>
          </p:cNvPr>
          <p:cNvSpPr>
            <a:spLocks noGrp="1"/>
          </p:cNvSpPr>
          <p:nvPr>
            <p:ph type="body" sz="quarter" idx="10"/>
          </p:nvPr>
        </p:nvSpPr>
        <p:spPr>
          <a:xfrm>
            <a:off x="403225" y="1331238"/>
            <a:ext cx="8337550" cy="4683125"/>
          </a:xfrm>
        </p:spPr>
        <p:txBody>
          <a:bodyPr/>
          <a:lstStyle/>
          <a:p>
            <a:pPr marL="457200" indent="-457200">
              <a:lnSpc>
                <a:spcPct val="150000"/>
              </a:lnSpc>
              <a:buFont typeface="Arial" panose="020B0604020202020204" pitchFamily="34" charset="0"/>
              <a:buChar char="•"/>
            </a:pPr>
            <a:r>
              <a:rPr lang="en-GB" dirty="0"/>
              <a:t>Context </a:t>
            </a:r>
          </a:p>
          <a:p>
            <a:pPr marL="457200" indent="-457200">
              <a:lnSpc>
                <a:spcPct val="150000"/>
              </a:lnSpc>
              <a:buFont typeface="Arial" panose="020B0604020202020204" pitchFamily="34" charset="0"/>
              <a:buChar char="•"/>
            </a:pPr>
            <a:r>
              <a:rPr lang="en-GB" dirty="0"/>
              <a:t>Research Aims</a:t>
            </a:r>
          </a:p>
          <a:p>
            <a:pPr marL="457200" indent="-457200">
              <a:lnSpc>
                <a:spcPct val="150000"/>
              </a:lnSpc>
              <a:buFont typeface="Arial" panose="020B0604020202020204" pitchFamily="34" charset="0"/>
              <a:buChar char="•"/>
            </a:pPr>
            <a:r>
              <a:rPr lang="en-GB" dirty="0"/>
              <a:t>IC in a TNE Context</a:t>
            </a:r>
          </a:p>
          <a:p>
            <a:pPr marL="457200" indent="-457200">
              <a:lnSpc>
                <a:spcPct val="150000"/>
              </a:lnSpc>
              <a:buFont typeface="Arial" panose="020B0604020202020204" pitchFamily="34" charset="0"/>
              <a:buChar char="•"/>
            </a:pPr>
            <a:r>
              <a:rPr lang="en-GB" dirty="0"/>
              <a:t>Methodology </a:t>
            </a:r>
          </a:p>
          <a:p>
            <a:pPr marL="457200" indent="-457200">
              <a:lnSpc>
                <a:spcPct val="150000"/>
              </a:lnSpc>
              <a:buFont typeface="Arial" panose="020B0604020202020204" pitchFamily="34" charset="0"/>
              <a:buChar char="•"/>
            </a:pPr>
            <a:r>
              <a:rPr lang="en-GB" dirty="0"/>
              <a:t>Implications for Future IC Initiatives &amp; EAP Support</a:t>
            </a:r>
          </a:p>
          <a:p>
            <a:pPr marL="457200" indent="-457200">
              <a:buFont typeface="Arial" panose="020B0604020202020204" pitchFamily="34" charset="0"/>
              <a:buChar char="•"/>
            </a:pPr>
            <a:endParaRPr lang="en-GB" dirty="0"/>
          </a:p>
        </p:txBody>
      </p:sp>
      <p:sp>
        <p:nvSpPr>
          <p:cNvPr id="3" name="Text Placeholder 2">
            <a:extLst>
              <a:ext uri="{FF2B5EF4-FFF2-40B4-BE49-F238E27FC236}">
                <a16:creationId xmlns:a16="http://schemas.microsoft.com/office/drawing/2014/main" id="{DF618C42-BCE0-5376-52F1-DD94ECEB3677}"/>
              </a:ext>
            </a:extLst>
          </p:cNvPr>
          <p:cNvSpPr>
            <a:spLocks noGrp="1"/>
          </p:cNvSpPr>
          <p:nvPr>
            <p:ph type="body" sz="quarter" idx="11"/>
          </p:nvPr>
        </p:nvSpPr>
        <p:spPr/>
        <p:txBody>
          <a:bodyPr/>
          <a:lstStyle/>
          <a:p>
            <a:r>
              <a:rPr lang="en-GB" sz="3600" b="1" dirty="0"/>
              <a:t>Overview</a:t>
            </a:r>
            <a:r>
              <a:rPr lang="en-GB" dirty="0"/>
              <a:t> </a:t>
            </a:r>
          </a:p>
        </p:txBody>
      </p:sp>
    </p:spTree>
    <p:extLst>
      <p:ext uri="{BB962C8B-B14F-4D97-AF65-F5344CB8AC3E}">
        <p14:creationId xmlns:p14="http://schemas.microsoft.com/office/powerpoint/2010/main" val="276478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95A201E7-D664-A396-94BB-DECDDF249AC8}"/>
              </a:ext>
            </a:extLst>
          </p:cNvPr>
          <p:cNvSpPr>
            <a:spLocks noGrp="1"/>
          </p:cNvSpPr>
          <p:nvPr>
            <p:ph type="body" sz="quarter" idx="11"/>
          </p:nvPr>
        </p:nvSpPr>
        <p:spPr/>
        <p:txBody>
          <a:bodyPr/>
          <a:lstStyle/>
          <a:p>
            <a:endParaRPr lang="en-GB"/>
          </a:p>
        </p:txBody>
      </p:sp>
      <p:pic>
        <p:nvPicPr>
          <p:cNvPr id="9" name="Picture Placeholder 8">
            <a:extLst>
              <a:ext uri="{FF2B5EF4-FFF2-40B4-BE49-F238E27FC236}">
                <a16:creationId xmlns:a16="http://schemas.microsoft.com/office/drawing/2014/main" id="{8367E054-4B8B-8974-5AE9-08159C3908C9}"/>
              </a:ext>
            </a:extLst>
          </p:cNvPr>
          <p:cNvPicPr>
            <a:picLocks noGrp="1" noChangeAspect="1"/>
          </p:cNvPicPr>
          <p:nvPr>
            <p:ph type="pic" sz="quarter" idx="10"/>
          </p:nvPr>
        </p:nvPicPr>
        <p:blipFill rotWithShape="1">
          <a:blip r:embed="rId3"/>
          <a:srcRect l="5244" r="5244"/>
          <a:stretch/>
        </p:blipFill>
        <p:spPr/>
      </p:pic>
      <p:sp>
        <p:nvSpPr>
          <p:cNvPr id="3" name="Text Placeholder 2">
            <a:extLst>
              <a:ext uri="{FF2B5EF4-FFF2-40B4-BE49-F238E27FC236}">
                <a16:creationId xmlns:a16="http://schemas.microsoft.com/office/drawing/2014/main" id="{B6EE6A66-0E9D-315C-5F86-BBF3D46F208A}"/>
              </a:ext>
            </a:extLst>
          </p:cNvPr>
          <p:cNvSpPr>
            <a:spLocks noGrp="1"/>
          </p:cNvSpPr>
          <p:nvPr>
            <p:ph type="body" sz="quarter" idx="12"/>
          </p:nvPr>
        </p:nvSpPr>
        <p:spPr/>
        <p:txBody>
          <a:bodyPr/>
          <a:lstStyle/>
          <a:p>
            <a:r>
              <a:rPr lang="en-GB" sz="3600" b="1" dirty="0"/>
              <a:t>Context: SWJTU</a:t>
            </a:r>
            <a:r>
              <a:rPr lang="en-GB" sz="3600" dirty="0"/>
              <a:t> </a:t>
            </a:r>
          </a:p>
        </p:txBody>
      </p:sp>
      <p:pic>
        <p:nvPicPr>
          <p:cNvPr id="5" name="Picture 4">
            <a:extLst>
              <a:ext uri="{FF2B5EF4-FFF2-40B4-BE49-F238E27FC236}">
                <a16:creationId xmlns:a16="http://schemas.microsoft.com/office/drawing/2014/main" id="{53D711B8-C34D-444B-5E3D-7ABA8DAA750E}"/>
              </a:ext>
            </a:extLst>
          </p:cNvPr>
          <p:cNvPicPr>
            <a:picLocks noChangeAspect="1"/>
          </p:cNvPicPr>
          <p:nvPr/>
        </p:nvPicPr>
        <p:blipFill>
          <a:blip r:embed="rId4"/>
          <a:stretch>
            <a:fillRect/>
          </a:stretch>
        </p:blipFill>
        <p:spPr>
          <a:xfrm>
            <a:off x="290291" y="1638795"/>
            <a:ext cx="4132263" cy="4806455"/>
          </a:xfrm>
          <a:prstGeom prst="rect">
            <a:avLst/>
          </a:prstGeom>
        </p:spPr>
      </p:pic>
    </p:spTree>
    <p:extLst>
      <p:ext uri="{BB962C8B-B14F-4D97-AF65-F5344CB8AC3E}">
        <p14:creationId xmlns:p14="http://schemas.microsoft.com/office/powerpoint/2010/main" val="1901973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1762EF-D6C2-EA11-8FF3-72BBF5D58E76}"/>
              </a:ext>
            </a:extLst>
          </p:cNvPr>
          <p:cNvSpPr>
            <a:spLocks noGrp="1"/>
          </p:cNvSpPr>
          <p:nvPr>
            <p:ph type="body" sz="quarter" idx="10"/>
          </p:nvPr>
        </p:nvSpPr>
        <p:spPr>
          <a:xfrm>
            <a:off x="403225" y="1429616"/>
            <a:ext cx="8393534" cy="5149314"/>
          </a:xfrm>
        </p:spPr>
        <p:txBody>
          <a:bodyPr/>
          <a:lstStyle/>
          <a:p>
            <a:r>
              <a:rPr lang="en-GB" dirty="0"/>
              <a:t>Level 2 UG – Electronic &amp; Electrical Engineering Module: </a:t>
            </a:r>
          </a:p>
          <a:p>
            <a:pPr algn="ctr"/>
            <a:r>
              <a:rPr lang="en-GB" dirty="0"/>
              <a:t>	Transistors and Optoelectronics</a:t>
            </a:r>
          </a:p>
          <a:p>
            <a:endParaRPr lang="en-GB" dirty="0"/>
          </a:p>
          <a:p>
            <a:pPr algn="just"/>
            <a:r>
              <a:rPr lang="en-GB" dirty="0"/>
              <a:t>Engineering is truly a global discipline, and in your future careers, you will need to work confidently with colleagues and collaborators all across the world.  In this semester, therefore, each of the Chengdu study groups will be partnered with study groups in Leeds.  You will then work together, internationally, on your research seminar task:</a:t>
            </a:r>
          </a:p>
          <a:p>
            <a:pPr algn="ctr"/>
            <a:r>
              <a:rPr lang="en-GB" dirty="0"/>
              <a:t>Global Solutions to Photovoltaic Power </a:t>
            </a:r>
          </a:p>
          <a:p>
            <a:endParaRPr lang="en-GB" dirty="0"/>
          </a:p>
        </p:txBody>
      </p:sp>
      <p:sp>
        <p:nvSpPr>
          <p:cNvPr id="3" name="Text Placeholder 2">
            <a:extLst>
              <a:ext uri="{FF2B5EF4-FFF2-40B4-BE49-F238E27FC236}">
                <a16:creationId xmlns:a16="http://schemas.microsoft.com/office/drawing/2014/main" id="{B6EE6A66-0E9D-315C-5F86-BBF3D46F208A}"/>
              </a:ext>
            </a:extLst>
          </p:cNvPr>
          <p:cNvSpPr>
            <a:spLocks noGrp="1"/>
          </p:cNvSpPr>
          <p:nvPr>
            <p:ph type="body" sz="quarter" idx="11"/>
          </p:nvPr>
        </p:nvSpPr>
        <p:spPr/>
        <p:txBody>
          <a:bodyPr/>
          <a:lstStyle/>
          <a:p>
            <a:r>
              <a:rPr lang="en-GB" sz="3600" b="1" dirty="0"/>
              <a:t>Context: EEE Module </a:t>
            </a:r>
            <a:r>
              <a:rPr lang="en-GB" sz="3600" dirty="0"/>
              <a:t> </a:t>
            </a:r>
          </a:p>
        </p:txBody>
      </p:sp>
    </p:spTree>
    <p:extLst>
      <p:ext uri="{BB962C8B-B14F-4D97-AF65-F5344CB8AC3E}">
        <p14:creationId xmlns:p14="http://schemas.microsoft.com/office/powerpoint/2010/main" val="3787693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585925-EF0C-0643-E411-04E85427ADB5}"/>
              </a:ext>
            </a:extLst>
          </p:cNvPr>
          <p:cNvSpPr>
            <a:spLocks noGrp="1"/>
          </p:cNvSpPr>
          <p:nvPr>
            <p:ph type="body" sz="quarter" idx="10"/>
          </p:nvPr>
        </p:nvSpPr>
        <p:spPr>
          <a:xfrm>
            <a:off x="403225" y="1331238"/>
            <a:ext cx="8337550" cy="5526762"/>
          </a:xfrm>
        </p:spPr>
        <p:txBody>
          <a:bodyPr/>
          <a:lstStyle/>
          <a:p>
            <a:pPr marL="457200" indent="-457200" algn="just">
              <a:lnSpc>
                <a:spcPct val="100000"/>
              </a:lnSpc>
              <a:buFont typeface="Arial" panose="020B0604020202020204" pitchFamily="34" charset="0"/>
              <a:buChar char="•"/>
            </a:pPr>
            <a:r>
              <a:rPr lang="en-GB" dirty="0">
                <a:effectLst/>
                <a:ea typeface="Arial" panose="020B0604020202020204" pitchFamily="34" charset="0"/>
                <a:cs typeface="Times New Roman" panose="02020603050405020304" pitchFamily="18" charset="0"/>
              </a:rPr>
              <a:t>Identify </a:t>
            </a:r>
            <a:r>
              <a:rPr lang="en-GB" b="1" dirty="0">
                <a:effectLst/>
                <a:ea typeface="Arial" panose="020B0604020202020204" pitchFamily="34" charset="0"/>
                <a:cs typeface="Times New Roman" panose="02020603050405020304" pitchFamily="18" charset="0"/>
              </a:rPr>
              <a:t>students’ difficulties </a:t>
            </a:r>
            <a:r>
              <a:rPr lang="en-GB" dirty="0">
                <a:effectLst/>
                <a:ea typeface="Arial" panose="020B0604020202020204" pitchFamily="34" charset="0"/>
                <a:cs typeface="Times New Roman" panose="02020603050405020304" pitchFamily="18" charset="0"/>
              </a:rPr>
              <a:t>working across complex cultural and national boundaries </a:t>
            </a:r>
            <a:r>
              <a:rPr lang="en-US" dirty="0">
                <a:effectLst/>
                <a:ea typeface="Arial" panose="020B0604020202020204" pitchFamily="34" charset="0"/>
                <a:cs typeface="Times New Roman" panose="02020603050405020304" pitchFamily="18" charset="0"/>
              </a:rPr>
              <a:t>in a </a:t>
            </a:r>
            <a:r>
              <a:rPr lang="en-US" b="1" dirty="0">
                <a:effectLst/>
                <a:ea typeface="Arial" panose="020B0604020202020204" pitchFamily="34" charset="0"/>
                <a:cs typeface="Times New Roman" panose="02020603050405020304" pitchFamily="18" charset="0"/>
              </a:rPr>
              <a:t>Collaborative Online International Learning (COIL)</a:t>
            </a:r>
            <a:r>
              <a:rPr lang="en-US" dirty="0">
                <a:effectLst/>
                <a:ea typeface="Arial" panose="020B0604020202020204" pitchFamily="34" charset="0"/>
                <a:cs typeface="Times New Roman" panose="02020603050405020304" pitchFamily="18" charset="0"/>
              </a:rPr>
              <a:t> assessed seminar task. </a:t>
            </a:r>
          </a:p>
          <a:p>
            <a:pPr algn="just">
              <a:lnSpc>
                <a:spcPct val="100000"/>
              </a:lnSpc>
            </a:pPr>
            <a:endParaRPr lang="en-US" dirty="0">
              <a:effectLst/>
              <a:ea typeface="Arial" panose="020B0604020202020204" pitchFamily="34" charset="0"/>
              <a:cs typeface="Times New Roman" panose="02020603050405020304" pitchFamily="18" charset="0"/>
            </a:endParaRPr>
          </a:p>
          <a:p>
            <a:pPr marL="457200" indent="-457200" algn="just">
              <a:lnSpc>
                <a:spcPct val="100000"/>
              </a:lnSpc>
              <a:buFont typeface="Arial" panose="020B0604020202020204" pitchFamily="34" charset="0"/>
              <a:buChar char="•"/>
            </a:pPr>
            <a:r>
              <a:rPr lang="en-US" dirty="0">
                <a:effectLst/>
                <a:ea typeface="Arial" panose="020B0604020202020204" pitchFamily="34" charset="0"/>
                <a:cs typeface="Times New Roman" panose="02020603050405020304" pitchFamily="18" charset="0"/>
              </a:rPr>
              <a:t>To inform teaching and learning on the EEE module and highlight areas for </a:t>
            </a:r>
            <a:r>
              <a:rPr lang="en-US" b="1" dirty="0">
                <a:effectLst/>
                <a:ea typeface="Arial" panose="020B0604020202020204" pitchFamily="34" charset="0"/>
                <a:cs typeface="Times New Roman" panose="02020603050405020304" pitchFamily="18" charset="0"/>
              </a:rPr>
              <a:t>English for Specific Academic Purposes (ESAP) support </a:t>
            </a:r>
            <a:r>
              <a:rPr lang="en-GB" dirty="0">
                <a:effectLst/>
                <a:ea typeface="Arial" panose="020B0604020202020204" pitchFamily="34" charset="0"/>
                <a:cs typeface="Times New Roman" panose="02020603050405020304" pitchFamily="18" charset="0"/>
              </a:rPr>
              <a:t>to improve students’ </a:t>
            </a:r>
            <a:r>
              <a:rPr lang="en-GB" b="1" dirty="0">
                <a:effectLst/>
                <a:ea typeface="Arial" panose="020B0604020202020204" pitchFamily="34" charset="0"/>
                <a:cs typeface="Times New Roman" panose="02020603050405020304" pitchFamily="18" charset="0"/>
              </a:rPr>
              <a:t>soft skills particularly intercultural communication.</a:t>
            </a:r>
            <a:endParaRPr lang="en-GB" b="1" dirty="0">
              <a:effectLst/>
              <a:ea typeface="Calibri" panose="020F0502020204030204" pitchFamily="34" charset="0"/>
              <a:cs typeface="Times New Roman" panose="02020603050405020304" pitchFamily="18" charset="0"/>
            </a:endParaRPr>
          </a:p>
          <a:p>
            <a:endParaRPr lang="en-GB" dirty="0"/>
          </a:p>
        </p:txBody>
      </p:sp>
      <p:sp>
        <p:nvSpPr>
          <p:cNvPr id="3" name="Text Placeholder 2">
            <a:extLst>
              <a:ext uri="{FF2B5EF4-FFF2-40B4-BE49-F238E27FC236}">
                <a16:creationId xmlns:a16="http://schemas.microsoft.com/office/drawing/2014/main" id="{AEA52369-29EB-6BE2-B8A5-AF1099EB0EDB}"/>
              </a:ext>
            </a:extLst>
          </p:cNvPr>
          <p:cNvSpPr>
            <a:spLocks noGrp="1"/>
          </p:cNvSpPr>
          <p:nvPr>
            <p:ph type="body" sz="quarter" idx="11"/>
          </p:nvPr>
        </p:nvSpPr>
        <p:spPr/>
        <p:txBody>
          <a:bodyPr/>
          <a:lstStyle/>
          <a:p>
            <a:r>
              <a:rPr lang="en-GB" sz="3600" b="1" dirty="0"/>
              <a:t>Research Aims</a:t>
            </a:r>
          </a:p>
        </p:txBody>
      </p:sp>
    </p:spTree>
    <p:extLst>
      <p:ext uri="{BB962C8B-B14F-4D97-AF65-F5344CB8AC3E}">
        <p14:creationId xmlns:p14="http://schemas.microsoft.com/office/powerpoint/2010/main" val="2693923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59624A-D047-4C93-4474-6F8AE7F242E5}"/>
              </a:ext>
            </a:extLst>
          </p:cNvPr>
          <p:cNvSpPr>
            <a:spLocks noGrp="1"/>
          </p:cNvSpPr>
          <p:nvPr>
            <p:ph type="body" sz="quarter" idx="10"/>
          </p:nvPr>
        </p:nvSpPr>
        <p:spPr>
          <a:xfrm>
            <a:off x="403226" y="1417741"/>
            <a:ext cx="8532430" cy="5351194"/>
          </a:xfrm>
        </p:spPr>
        <p:txBody>
          <a:bodyPr/>
          <a:lstStyle/>
          <a:p>
            <a:r>
              <a:rPr lang="en-US" sz="3200" b="1" dirty="0"/>
              <a:t>Engineering &amp; TNE</a:t>
            </a:r>
          </a:p>
          <a:p>
            <a:pPr marL="457200" indent="-457200">
              <a:lnSpc>
                <a:spcPct val="100000"/>
              </a:lnSpc>
              <a:buFont typeface="Arial" panose="020B0604020202020204" pitchFamily="34" charset="0"/>
              <a:buChar char="•"/>
            </a:pPr>
            <a:r>
              <a:rPr lang="en-GB" dirty="0">
                <a:ea typeface="Arial" panose="020B0604020202020204" pitchFamily="34" charset="0"/>
              </a:rPr>
              <a:t>A</a:t>
            </a:r>
            <a:r>
              <a:rPr lang="en-GB" dirty="0">
                <a:effectLst/>
                <a:ea typeface="Arial" panose="020B0604020202020204" pitchFamily="34" charset="0"/>
              </a:rPr>
              <a:t>n increased demand from engineering companies and accreditation bodies for graduates to be able to communicate in a more globalised interconnected labour market </a:t>
            </a:r>
            <a:r>
              <a:rPr lang="en-GB" sz="2000" dirty="0">
                <a:effectLst/>
                <a:ea typeface="Arial" panose="020B0604020202020204" pitchFamily="34" charset="0"/>
              </a:rPr>
              <a:t>(Rico-Garcia &amp; Burns, 2020; </a:t>
            </a:r>
            <a:r>
              <a:rPr lang="en-GB" sz="2000" dirty="0" err="1">
                <a:effectLst/>
                <a:ea typeface="Arial" panose="020B0604020202020204" pitchFamily="34" charset="0"/>
              </a:rPr>
              <a:t>Handforth</a:t>
            </a:r>
            <a:r>
              <a:rPr lang="en-GB" sz="2000" dirty="0">
                <a:effectLst/>
                <a:ea typeface="Arial" panose="020B0604020202020204" pitchFamily="34" charset="0"/>
              </a:rPr>
              <a:t>, et al., 2017; Yu, 2011; UK Royal Academy of Engineering, 2007; U.S. National Academy of Engineering, 2004).</a:t>
            </a:r>
            <a:endParaRPr lang="en-GB" dirty="0"/>
          </a:p>
          <a:p>
            <a:pPr marL="457200" indent="-457200">
              <a:lnSpc>
                <a:spcPct val="100000"/>
              </a:lnSpc>
              <a:buFont typeface="Arial" panose="020B0604020202020204" pitchFamily="34" charset="0"/>
              <a:buChar char="•"/>
            </a:pPr>
            <a:r>
              <a:rPr lang="en-GB" dirty="0"/>
              <a:t>Ministry of Education (2011) encourages Chinese higher education English language instruction in order to increase learners’ </a:t>
            </a:r>
            <a:r>
              <a:rPr lang="en-GB" dirty="0" err="1"/>
              <a:t>crosscultural</a:t>
            </a:r>
            <a:r>
              <a:rPr lang="en-GB" dirty="0"/>
              <a:t> communicative skills and international competitiveness </a:t>
            </a:r>
            <a:r>
              <a:rPr lang="en-GB" sz="2000" dirty="0"/>
              <a:t>(cited in Hu &amp; Lei, 2014). </a:t>
            </a:r>
          </a:p>
        </p:txBody>
      </p:sp>
      <p:sp>
        <p:nvSpPr>
          <p:cNvPr id="3" name="Text Placeholder 2">
            <a:extLst>
              <a:ext uri="{FF2B5EF4-FFF2-40B4-BE49-F238E27FC236}">
                <a16:creationId xmlns:a16="http://schemas.microsoft.com/office/drawing/2014/main" id="{DEF7CA1B-A03D-4210-CA3C-23604D728292}"/>
              </a:ext>
            </a:extLst>
          </p:cNvPr>
          <p:cNvSpPr>
            <a:spLocks noGrp="1"/>
          </p:cNvSpPr>
          <p:nvPr>
            <p:ph type="body" sz="quarter" idx="11"/>
          </p:nvPr>
        </p:nvSpPr>
        <p:spPr/>
        <p:txBody>
          <a:bodyPr/>
          <a:lstStyle/>
          <a:p>
            <a:r>
              <a:rPr lang="en-GB" sz="3600" b="1" dirty="0"/>
              <a:t>IC in a TNE Context: Rationale</a:t>
            </a:r>
          </a:p>
        </p:txBody>
      </p:sp>
    </p:spTree>
    <p:extLst>
      <p:ext uri="{BB962C8B-B14F-4D97-AF65-F5344CB8AC3E}">
        <p14:creationId xmlns:p14="http://schemas.microsoft.com/office/powerpoint/2010/main" val="2859090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59624A-D047-4C93-4474-6F8AE7F242E5}"/>
              </a:ext>
            </a:extLst>
          </p:cNvPr>
          <p:cNvSpPr>
            <a:spLocks noGrp="1"/>
          </p:cNvSpPr>
          <p:nvPr>
            <p:ph type="body" sz="quarter" idx="10"/>
          </p:nvPr>
        </p:nvSpPr>
        <p:spPr>
          <a:xfrm>
            <a:off x="403226" y="1417741"/>
            <a:ext cx="8360764" cy="4683125"/>
          </a:xfrm>
        </p:spPr>
        <p:txBody>
          <a:bodyPr/>
          <a:lstStyle/>
          <a:p>
            <a:r>
              <a:rPr lang="en-US" sz="3200" b="1" dirty="0"/>
              <a:t>Collaborative Review – Recommendations: </a:t>
            </a:r>
            <a:endParaRPr lang="en-GB" sz="3200" b="1" dirty="0"/>
          </a:p>
          <a:p>
            <a:pPr marL="457200" indent="-457200">
              <a:lnSpc>
                <a:spcPct val="100000"/>
              </a:lnSpc>
              <a:buFont typeface="Arial" panose="020B0604020202020204" pitchFamily="34" charset="0"/>
              <a:buChar char="•"/>
            </a:pPr>
            <a:r>
              <a:rPr lang="en-GB" dirty="0"/>
              <a:t>Student intercultural opportunities should be explored and enhanced where possible </a:t>
            </a:r>
            <a:endParaRPr lang="en-US" dirty="0">
              <a:latin typeface="Arial"/>
              <a:cs typeface="Calibri"/>
            </a:endParaRPr>
          </a:p>
          <a:p>
            <a:pPr marL="457200" indent="-457200">
              <a:lnSpc>
                <a:spcPct val="100000"/>
              </a:lnSpc>
              <a:buFont typeface="Arial" panose="020B0604020202020204" pitchFamily="34" charset="0"/>
              <a:buChar char="•"/>
            </a:pPr>
            <a:r>
              <a:rPr lang="en-GB" dirty="0"/>
              <a:t>The Joint School is a vehicle for transnational engagement. But currently under-utilised with regard to the opportunities for intercultural communication.</a:t>
            </a:r>
          </a:p>
          <a:p>
            <a:pPr marL="457200" indent="-457200">
              <a:lnSpc>
                <a:spcPct val="100000"/>
              </a:lnSpc>
              <a:buFont typeface="Arial" panose="020B0604020202020204" pitchFamily="34" charset="0"/>
              <a:buChar char="•"/>
            </a:pPr>
            <a:r>
              <a:rPr lang="en-GB"/>
              <a:t>Ensure </a:t>
            </a:r>
            <a:r>
              <a:rPr lang="en-GB" dirty="0"/>
              <a:t>support by the LC is relevant to student needs.</a:t>
            </a:r>
          </a:p>
          <a:p>
            <a:endParaRPr lang="en-GB" dirty="0"/>
          </a:p>
        </p:txBody>
      </p:sp>
      <p:sp>
        <p:nvSpPr>
          <p:cNvPr id="3" name="Text Placeholder 2">
            <a:extLst>
              <a:ext uri="{FF2B5EF4-FFF2-40B4-BE49-F238E27FC236}">
                <a16:creationId xmlns:a16="http://schemas.microsoft.com/office/drawing/2014/main" id="{DEF7CA1B-A03D-4210-CA3C-23604D728292}"/>
              </a:ext>
            </a:extLst>
          </p:cNvPr>
          <p:cNvSpPr>
            <a:spLocks noGrp="1"/>
          </p:cNvSpPr>
          <p:nvPr>
            <p:ph type="body" sz="quarter" idx="11"/>
          </p:nvPr>
        </p:nvSpPr>
        <p:spPr/>
        <p:txBody>
          <a:bodyPr/>
          <a:lstStyle/>
          <a:p>
            <a:r>
              <a:rPr lang="en-GB" sz="3600" b="1" dirty="0"/>
              <a:t>IC in a TNE Context: Rationale</a:t>
            </a:r>
          </a:p>
        </p:txBody>
      </p:sp>
    </p:spTree>
    <p:extLst>
      <p:ext uri="{BB962C8B-B14F-4D97-AF65-F5344CB8AC3E}">
        <p14:creationId xmlns:p14="http://schemas.microsoft.com/office/powerpoint/2010/main" val="1808806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59624A-D047-4C93-4474-6F8AE7F242E5}"/>
              </a:ext>
            </a:extLst>
          </p:cNvPr>
          <p:cNvSpPr>
            <a:spLocks noGrp="1"/>
          </p:cNvSpPr>
          <p:nvPr>
            <p:ph type="body" sz="quarter" idx="10"/>
          </p:nvPr>
        </p:nvSpPr>
        <p:spPr>
          <a:xfrm>
            <a:off x="403224" y="1417741"/>
            <a:ext cx="8358811" cy="5440259"/>
          </a:xfrm>
        </p:spPr>
        <p:txBody>
          <a:bodyPr/>
          <a:lstStyle/>
          <a:p>
            <a:pPr marL="457200" indent="-457200">
              <a:lnSpc>
                <a:spcPct val="100000"/>
              </a:lnSpc>
              <a:buFont typeface="Arial" panose="020B0604020202020204" pitchFamily="34" charset="0"/>
              <a:buChar char="•"/>
            </a:pPr>
            <a:r>
              <a:rPr lang="en-GB" dirty="0"/>
              <a:t>Engineering education has traditionally focussed on ‘hard skills’ engineering knowledge, but demand for ‘soft skills’ is increasing </a:t>
            </a:r>
            <a:r>
              <a:rPr lang="en-GB" sz="2000" dirty="0"/>
              <a:t>(Gilleard &amp; Gilleard, 2002).</a:t>
            </a:r>
          </a:p>
          <a:p>
            <a:pPr marL="457200" indent="-457200">
              <a:lnSpc>
                <a:spcPct val="100000"/>
              </a:lnSpc>
              <a:buFont typeface="Arial" panose="020B0604020202020204" pitchFamily="34" charset="0"/>
              <a:buChar char="•"/>
            </a:pPr>
            <a:endParaRPr lang="en-GB" sz="2000" dirty="0"/>
          </a:p>
          <a:p>
            <a:pPr marL="457200" indent="-457200">
              <a:lnSpc>
                <a:spcPct val="100000"/>
              </a:lnSpc>
              <a:buFont typeface="Arial" panose="020B0604020202020204" pitchFamily="34" charset="0"/>
              <a:buChar char="•"/>
            </a:pPr>
            <a:r>
              <a:rPr lang="en-GB" dirty="0">
                <a:effectLst/>
                <a:ea typeface="Arial" panose="020B0604020202020204" pitchFamily="34" charset="0"/>
              </a:rPr>
              <a:t>‘Soft Skills’: effective communication, teamwork, and problem solving </a:t>
            </a:r>
            <a:r>
              <a:rPr lang="en-GB" sz="2000" dirty="0">
                <a:effectLst/>
                <a:ea typeface="Arial" panose="020B0604020202020204" pitchFamily="34" charset="0"/>
              </a:rPr>
              <a:t>(Deep et al., 2020). </a:t>
            </a:r>
          </a:p>
          <a:p>
            <a:pPr marL="457200" indent="-457200">
              <a:lnSpc>
                <a:spcPct val="100000"/>
              </a:lnSpc>
              <a:buFont typeface="Arial" panose="020B0604020202020204" pitchFamily="34" charset="0"/>
              <a:buChar char="•"/>
            </a:pPr>
            <a:endParaRPr lang="en-GB" sz="2000" dirty="0">
              <a:effectLst/>
              <a:ea typeface="Arial" panose="020B0604020202020204" pitchFamily="34" charset="0"/>
            </a:endParaRPr>
          </a:p>
          <a:p>
            <a:pPr marL="457200" indent="-457200">
              <a:lnSpc>
                <a:spcPct val="100000"/>
              </a:lnSpc>
              <a:buFont typeface="Arial" panose="020B0604020202020204" pitchFamily="34" charset="0"/>
              <a:buChar char="•"/>
            </a:pPr>
            <a:r>
              <a:rPr lang="en-GB" dirty="0">
                <a:ea typeface="Arial" panose="020B0604020202020204" pitchFamily="34" charset="0"/>
              </a:rPr>
              <a:t>I</a:t>
            </a:r>
            <a:r>
              <a:rPr lang="en-GB" dirty="0">
                <a:effectLst/>
                <a:ea typeface="Arial" panose="020B0604020202020204" pitchFamily="34" charset="0"/>
              </a:rPr>
              <a:t>ntercultural communication (IC) can be defined as ‘communicating across different cultures’ </a:t>
            </a:r>
            <a:r>
              <a:rPr lang="en-GB" sz="2000" dirty="0">
                <a:effectLst/>
                <a:ea typeface="Arial" panose="020B0604020202020204" pitchFamily="34" charset="0"/>
              </a:rPr>
              <a:t>(Rico-Garcia &amp; Burns, 2020, p. 834). </a:t>
            </a:r>
            <a:endParaRPr lang="en-GB" sz="2000" dirty="0"/>
          </a:p>
        </p:txBody>
      </p:sp>
      <p:sp>
        <p:nvSpPr>
          <p:cNvPr id="3" name="Text Placeholder 2">
            <a:extLst>
              <a:ext uri="{FF2B5EF4-FFF2-40B4-BE49-F238E27FC236}">
                <a16:creationId xmlns:a16="http://schemas.microsoft.com/office/drawing/2014/main" id="{DEF7CA1B-A03D-4210-CA3C-23604D728292}"/>
              </a:ext>
            </a:extLst>
          </p:cNvPr>
          <p:cNvSpPr>
            <a:spLocks noGrp="1"/>
          </p:cNvSpPr>
          <p:nvPr>
            <p:ph type="body" sz="quarter" idx="11"/>
          </p:nvPr>
        </p:nvSpPr>
        <p:spPr>
          <a:xfrm>
            <a:off x="403225" y="503238"/>
            <a:ext cx="5961949" cy="828000"/>
          </a:xfrm>
        </p:spPr>
        <p:txBody>
          <a:bodyPr/>
          <a:lstStyle/>
          <a:p>
            <a:r>
              <a:rPr lang="en-GB" sz="3600" b="1" dirty="0"/>
              <a:t>IC in a TNE Context: Soft Skills</a:t>
            </a:r>
          </a:p>
        </p:txBody>
      </p:sp>
    </p:spTree>
    <p:extLst>
      <p:ext uri="{BB962C8B-B14F-4D97-AF65-F5344CB8AC3E}">
        <p14:creationId xmlns:p14="http://schemas.microsoft.com/office/powerpoint/2010/main" val="164924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59624A-D047-4C93-4474-6F8AE7F242E5}"/>
              </a:ext>
            </a:extLst>
          </p:cNvPr>
          <p:cNvSpPr>
            <a:spLocks noGrp="1"/>
          </p:cNvSpPr>
          <p:nvPr>
            <p:ph type="body" sz="quarter" idx="10"/>
          </p:nvPr>
        </p:nvSpPr>
        <p:spPr>
          <a:xfrm>
            <a:off x="403225" y="1417741"/>
            <a:ext cx="8405110" cy="5244316"/>
          </a:xfrm>
        </p:spPr>
        <p:txBody>
          <a:bodyPr/>
          <a:lstStyle/>
          <a:p>
            <a:pPr marL="285750" indent="-285750">
              <a:lnSpc>
                <a:spcPct val="100000"/>
              </a:lnSpc>
              <a:buFont typeface="Arial" panose="020B0604020202020204" pitchFamily="34" charset="0"/>
              <a:buChar char="•"/>
            </a:pPr>
            <a:r>
              <a:rPr lang="en-GB" dirty="0">
                <a:effectLst/>
                <a:ea typeface="Arial" panose="020B0604020202020204" pitchFamily="34" charset="0"/>
              </a:rPr>
              <a:t>Hofstede (2007, p.16) defines culture ‘as the collective programming of the mind that distinguishes one group or category of people from another’. </a:t>
            </a:r>
          </a:p>
          <a:p>
            <a:pPr marL="285750" indent="-285750">
              <a:lnSpc>
                <a:spcPct val="100000"/>
              </a:lnSpc>
              <a:buFont typeface="Arial" panose="020B0604020202020204" pitchFamily="34" charset="0"/>
              <a:buChar char="•"/>
            </a:pPr>
            <a:endParaRPr lang="en-GB" dirty="0">
              <a:effectLst/>
              <a:ea typeface="Arial" panose="020B0604020202020204" pitchFamily="34" charset="0"/>
            </a:endParaRPr>
          </a:p>
          <a:p>
            <a:pPr marL="285750" indent="-285750">
              <a:lnSpc>
                <a:spcPct val="100000"/>
              </a:lnSpc>
              <a:buFont typeface="Arial" panose="020B0604020202020204" pitchFamily="34" charset="0"/>
              <a:buChar char="•"/>
            </a:pPr>
            <a:r>
              <a:rPr lang="en-GB" dirty="0">
                <a:effectLst/>
                <a:ea typeface="Arial" panose="020B0604020202020204" pitchFamily="34" charset="0"/>
              </a:rPr>
              <a:t>In this study, culture was framed as a given, in this instance, students in the UK and China. </a:t>
            </a:r>
          </a:p>
          <a:p>
            <a:pPr marL="285750" indent="-285750">
              <a:lnSpc>
                <a:spcPct val="100000"/>
              </a:lnSpc>
              <a:buFont typeface="Arial" panose="020B0604020202020204" pitchFamily="34" charset="0"/>
              <a:buChar char="•"/>
            </a:pPr>
            <a:endParaRPr lang="en-GB" dirty="0">
              <a:effectLst/>
              <a:ea typeface="Arial" panose="020B0604020202020204" pitchFamily="34" charset="0"/>
            </a:endParaRPr>
          </a:p>
          <a:p>
            <a:pPr marL="285750" indent="-285750">
              <a:lnSpc>
                <a:spcPct val="100000"/>
              </a:lnSpc>
              <a:buFont typeface="Arial" panose="020B0604020202020204" pitchFamily="34" charset="0"/>
              <a:buChar char="•"/>
            </a:pPr>
            <a:r>
              <a:rPr lang="en-GB" dirty="0">
                <a:ea typeface="Arial" panose="020B0604020202020204" pitchFamily="34" charset="0"/>
              </a:rPr>
              <a:t>C</a:t>
            </a:r>
            <a:r>
              <a:rPr lang="en-GB" dirty="0">
                <a:effectLst/>
                <a:ea typeface="Arial" panose="020B0604020202020204" pitchFamily="34" charset="0"/>
              </a:rPr>
              <a:t>riticisms for being essentialist in nature and taking a ‘reductionist’ approach </a:t>
            </a:r>
            <a:r>
              <a:rPr lang="en-GB" sz="2000" dirty="0">
                <a:effectLst/>
                <a:ea typeface="Arial" panose="020B0604020202020204" pitchFamily="34" charset="0"/>
              </a:rPr>
              <a:t>(Holliday, 1993, 2013; </a:t>
            </a:r>
            <a:r>
              <a:rPr lang="en-GB" sz="2000" dirty="0" err="1">
                <a:effectLst/>
                <a:ea typeface="Arial" panose="020B0604020202020204" pitchFamily="34" charset="0"/>
              </a:rPr>
              <a:t>Handforth</a:t>
            </a:r>
            <a:r>
              <a:rPr lang="en-GB" sz="2000" dirty="0">
                <a:effectLst/>
                <a:ea typeface="Arial" panose="020B0604020202020204" pitchFamily="34" charset="0"/>
              </a:rPr>
              <a:t>, et al. 2017). </a:t>
            </a:r>
            <a:endParaRPr lang="en-GB" sz="2000" dirty="0"/>
          </a:p>
        </p:txBody>
      </p:sp>
      <p:sp>
        <p:nvSpPr>
          <p:cNvPr id="3" name="Text Placeholder 2">
            <a:extLst>
              <a:ext uri="{FF2B5EF4-FFF2-40B4-BE49-F238E27FC236}">
                <a16:creationId xmlns:a16="http://schemas.microsoft.com/office/drawing/2014/main" id="{DEF7CA1B-A03D-4210-CA3C-23604D728292}"/>
              </a:ext>
            </a:extLst>
          </p:cNvPr>
          <p:cNvSpPr>
            <a:spLocks noGrp="1"/>
          </p:cNvSpPr>
          <p:nvPr>
            <p:ph type="body" sz="quarter" idx="11"/>
          </p:nvPr>
        </p:nvSpPr>
        <p:spPr>
          <a:xfrm>
            <a:off x="403225" y="503238"/>
            <a:ext cx="5961949" cy="828000"/>
          </a:xfrm>
        </p:spPr>
        <p:txBody>
          <a:bodyPr/>
          <a:lstStyle/>
          <a:p>
            <a:r>
              <a:rPr lang="en-GB" sz="3600" b="1" dirty="0"/>
              <a:t>IC in a TNE Context: Culture</a:t>
            </a:r>
          </a:p>
        </p:txBody>
      </p:sp>
    </p:spTree>
    <p:extLst>
      <p:ext uri="{BB962C8B-B14F-4D97-AF65-F5344CB8AC3E}">
        <p14:creationId xmlns:p14="http://schemas.microsoft.com/office/powerpoint/2010/main" val="344778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1878</TotalTime>
  <Words>2540</Words>
  <Application>Microsoft Office PowerPoint</Application>
  <PresentationFormat>On-screen Show (4:3)</PresentationFormat>
  <Paragraphs>228</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Segoe UI</vt:lpstr>
      <vt:lpstr>Office Theme</vt:lpstr>
      <vt:lpstr>Adding your title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Nancy Smith</dc:creator>
  <cp:lastModifiedBy>Matthew Ketteringham</cp:lastModifiedBy>
  <cp:revision>64</cp:revision>
  <dcterms:created xsi:type="dcterms:W3CDTF">2016-04-21T11:06:06Z</dcterms:created>
  <dcterms:modified xsi:type="dcterms:W3CDTF">2022-06-16T20:53:30Z</dcterms:modified>
</cp:coreProperties>
</file>