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8" r:id="rId4"/>
    <p:sldId id="257" r:id="rId5"/>
    <p:sldId id="262" r:id="rId6"/>
    <p:sldId id="263" r:id="rId7"/>
    <p:sldId id="264" r:id="rId8"/>
    <p:sldId id="267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3745-0044-4B61-ABB3-2C6E8B4B7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34D85-4288-4E7A-A28F-B5B5A5AF6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5A21D-8A43-4170-B179-DC724A37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AA37-4AD6-42EE-A9B9-D7C23FE9233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9438A-DAC3-4F9A-A354-E42111980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D5C89-B62A-4C6C-8447-14C088A5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14EE-DD64-497F-B5FC-D2BF676FC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7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6CA4-DED6-476E-A4D4-11C058773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CC9D7-D507-46CD-A980-85377916C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1FD7F-15D5-4CBB-BAE7-C36A36AD4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AA37-4AD6-42EE-A9B9-D7C23FE9233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95795-1E4B-472D-8E19-CF11DC1CD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2DE72-392E-451A-9241-F586B4EAD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14EE-DD64-497F-B5FC-D2BF676FC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1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B43AEE-4D8C-4039-8967-CD78A44BC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1C5BF-F4EF-4A9E-8B9D-B2577C54A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2603F-FAD4-4B6D-88EE-A00E3CF2A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AA37-4AD6-42EE-A9B9-D7C23FE9233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C0CDC-DFB9-4DA0-A940-534F560F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EB57F-0892-4231-94E9-19C74DF48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14EE-DD64-497F-B5FC-D2BF676FC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D3D20-7C92-489F-A3B0-9D4269B5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B345-ED42-4B9A-A0ED-8DF4BB92B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ECE4D-4C3E-40B3-A71D-E2ED1449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AA37-4AD6-42EE-A9B9-D7C23FE9233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654BD-A4DB-4744-B831-02D3EF33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02E44-70F6-4380-9C2C-C3D680D9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14EE-DD64-497F-B5FC-D2BF676FC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6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64F1-35FC-4622-BF67-C4AE223AB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91209-8A50-465B-8C3F-7A0FADCCA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DF12A-AEBE-486C-A113-336C6DFE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AA37-4AD6-42EE-A9B9-D7C23FE9233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CFE0A-406A-42B9-BA33-D239C8EEA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EB660-7944-4382-A735-170B1BFC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14EE-DD64-497F-B5FC-D2BF676FC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27490-D96C-47B1-8875-0D70D4A6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89228-E0D1-453D-BCA2-F6D277F89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6BB97-0257-46B7-A379-7A38D527E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3D08E-CFDC-4A93-9E41-37776C3D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AA37-4AD6-42EE-A9B9-D7C23FE9233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0A1EE-2130-47DA-87B6-2CB42006C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A9870-F9D3-4895-85F6-031F7213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14EE-DD64-497F-B5FC-D2BF676FC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6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23DC2-5B09-4142-B05F-3B84889A9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70423-CEEE-44AD-BA31-6B9AC015F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C088F-E443-4973-A94C-6E8E19AE0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2D8AB-6FB3-4823-938F-44CFD8EF8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DE4D7-5BA3-40EB-B32A-6EBEBFBEA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068EDE-70F5-4EE4-ADCC-B751D5177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AA37-4AD6-42EE-A9B9-D7C23FE9233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F78D61-E4A7-45AF-8688-C8E87452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346ACD-17A7-4102-A7F2-89EA9F222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14EE-DD64-497F-B5FC-D2BF676FC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1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E470-567B-467C-84C2-AE241168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D10116-1A13-43F9-9570-AB0BC848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AA37-4AD6-42EE-A9B9-D7C23FE9233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7C475-1871-4341-8DE3-F490456E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22713-D18E-491D-AB88-2114FACC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14EE-DD64-497F-B5FC-D2BF676FC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1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D8AAC-DA23-4592-8994-C7956A84F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AA37-4AD6-42EE-A9B9-D7C23FE9233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BCEAC-54CD-4DA1-914B-ECCEBD86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26746-FEB4-41B6-AE4B-87C9F34B2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14EE-DD64-497F-B5FC-D2BF676FC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8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1A45-59F2-479D-A570-152647D8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E20AA-933D-477B-9DDE-C8146EF16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F56FB-6F10-40AF-A4E8-E9CE8F9E0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9AC0A-9206-4080-949E-3A1143EA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AA37-4AD6-42EE-A9B9-D7C23FE9233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D45D9-7ECA-49E0-B1E7-CF8FDF33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DEAC4-FAA8-4960-8ABA-B2165B83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14EE-DD64-497F-B5FC-D2BF676FC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8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62563-B389-45BE-9324-01B7A619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4273B-315B-4F74-9F99-791B627D7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5B7B9-4680-4577-8304-D71603898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93355-4C1A-4090-A5DC-68799DA4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AA37-4AD6-42EE-A9B9-D7C23FE9233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921E4-7E2F-4D23-8221-FD328CDF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E0FB4-0987-43E9-AAC5-38D08D48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14EE-DD64-497F-B5FC-D2BF676FC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4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9A89CB-A6D1-4F92-A7DB-1CEE659DA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B739D-8979-41BC-AF6A-B4E234B80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93B03-BD2A-4EFB-9AE8-40E7D6F23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8AA37-4AD6-42EE-A9B9-D7C23FE9233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7128C-FD99-4FB5-8EA4-084B597A0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14ED8-8136-4F8C-9327-90A701215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714EE-DD64-497F-B5FC-D2BF676FC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3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E93CBA-CB89-499A-ADD2-B6D0C27E5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5396" y="2900509"/>
            <a:ext cx="4235919" cy="1141851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80808"/>
                </a:solidFill>
              </a:rPr>
              <a:t>Yurii-Volodymyr Shchehliuk </a:t>
            </a:r>
            <a:br>
              <a:rPr lang="en-US" sz="2000" dirty="0">
                <a:solidFill>
                  <a:srgbClr val="080808"/>
                </a:solidFill>
              </a:rPr>
            </a:br>
            <a:r>
              <a:rPr lang="en-US" sz="2000" dirty="0">
                <a:solidFill>
                  <a:srgbClr val="080808"/>
                </a:solidFill>
              </a:rPr>
              <a:t>Nr </a:t>
            </a:r>
            <a:r>
              <a:rPr lang="en-US" sz="2000" dirty="0" err="1">
                <a:solidFill>
                  <a:srgbClr val="080808"/>
                </a:solidFill>
              </a:rPr>
              <a:t>albumu</a:t>
            </a:r>
            <a:r>
              <a:rPr lang="en-US" sz="2000" dirty="0">
                <a:solidFill>
                  <a:srgbClr val="080808"/>
                </a:solidFill>
              </a:rPr>
              <a:t> </a:t>
            </a:r>
            <a:r>
              <a:rPr lang="en-US" sz="2000" dirty="0" err="1">
                <a:solidFill>
                  <a:srgbClr val="080808"/>
                </a:solidFill>
              </a:rPr>
              <a:t>studenta</a:t>
            </a:r>
            <a:r>
              <a:rPr lang="en-US" sz="2000" dirty="0">
                <a:solidFill>
                  <a:srgbClr val="080808"/>
                </a:solidFill>
              </a:rPr>
              <a:t> 58913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327DF-2118-4647-BF72-69479E7D1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729" y="1696793"/>
            <a:ext cx="9332556" cy="1051402"/>
          </a:xfrm>
          <a:noFill/>
        </p:spPr>
        <p:txBody>
          <a:bodyPr anchor="ctr">
            <a:normAutofit/>
          </a:bodyPr>
          <a:lstStyle/>
          <a:p>
            <a:r>
              <a:rPr lang="pl-PL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PRACA DYPLOMOWA INŻYNIERSKA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Obraz 1" descr="Text&#10;&#10;Description automatically generated">
            <a:extLst>
              <a:ext uri="{FF2B5EF4-FFF2-40B4-BE49-F238E27FC236}">
                <a16:creationId xmlns:a16="http://schemas.microsoft.com/office/drawing/2014/main" id="{C0DB18B1-7E52-4A14-BBB1-EDE92A3729A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70186" y="12272"/>
            <a:ext cx="5451627" cy="1744519"/>
          </a:xfrm>
          <a:prstGeom prst="rect">
            <a:avLst/>
          </a:prstGeom>
          <a:noFill/>
          <a:effectLst/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331380B3-0BAD-4321-BFC6-443380D6CD6E}"/>
              </a:ext>
            </a:extLst>
          </p:cNvPr>
          <p:cNvSpPr txBox="1">
            <a:spLocks/>
          </p:cNvSpPr>
          <p:nvPr/>
        </p:nvSpPr>
        <p:spPr>
          <a:xfrm>
            <a:off x="1257645" y="4080155"/>
            <a:ext cx="9404723" cy="5687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do obsługi klientów restauracji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22443B96-07DA-4589-92ED-F695D3C538AE}"/>
              </a:ext>
            </a:extLst>
          </p:cNvPr>
          <p:cNvSpPr txBox="1">
            <a:spLocks/>
          </p:cNvSpPr>
          <p:nvPr/>
        </p:nvSpPr>
        <p:spPr>
          <a:xfrm>
            <a:off x="4170126" y="5154922"/>
            <a:ext cx="3851748" cy="444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Promotor: dr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Marek Jaszuk</a:t>
            </a:r>
            <a:endParaRPr lang="pl-PL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061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11">
            <a:extLst>
              <a:ext uri="{FF2B5EF4-FFF2-40B4-BE49-F238E27FC236}">
                <a16:creationId xmlns:a16="http://schemas.microsoft.com/office/drawing/2014/main" id="{5680AF7D-F3E9-4098-845A-48B3971D8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C51F5-C001-4D95-A67C-DE3546DD4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923" y="1124712"/>
            <a:ext cx="4023360" cy="32004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/>
              <a:t>Aplikacja końcowa</a:t>
            </a:r>
            <a:br>
              <a:rPr lang="en-US" sz="4800"/>
            </a:br>
            <a:r>
              <a:rPr lang="en-US" sz="4800"/>
              <a:t>webowa</a:t>
            </a:r>
            <a:r>
              <a:rPr lang="pl-PL" sz="4800"/>
              <a:t> dla administratorów</a:t>
            </a:r>
            <a:endParaRPr lang="en-US" sz="48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EA2E5B2-7E46-41D7-993E-1472B65ED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356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89E161B-D345-4E9F-985D-64933081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464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73F7B20-765F-43C5-85D5-86943A5651D9}"/>
              </a:ext>
            </a:extLst>
          </p:cNvPr>
          <p:cNvSpPr txBox="1">
            <a:spLocks/>
          </p:cNvSpPr>
          <p:nvPr/>
        </p:nvSpPr>
        <p:spPr>
          <a:xfrm>
            <a:off x="1289304" y="1266614"/>
            <a:ext cx="5769224" cy="3759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2000" dirty="0"/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87D8E57-EAD5-4B70-AEDB-A4B652DE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123" y="578658"/>
            <a:ext cx="6171565" cy="3099435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C88DE4F-8254-4C45-8737-9724A40AA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587" y="3920576"/>
            <a:ext cx="5943600" cy="269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2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BC14C6D5-C295-4AE7-9EBC-A7D891451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8DE0E0C-D349-42F5-9A39-823BED9EB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71500" y="2376240"/>
            <a:ext cx="2105519" cy="210551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FFEC4229-734E-4FC2-B6A0-6DA9B8B1A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036665" y="67603"/>
            <a:ext cx="6972591" cy="6826263"/>
          </a:xfrm>
          <a:custGeom>
            <a:avLst/>
            <a:gdLst>
              <a:gd name="connsiteX0" fmla="*/ 0 w 6972591"/>
              <a:gd name="connsiteY0" fmla="*/ 1976924 h 6826263"/>
              <a:gd name="connsiteX1" fmla="*/ 1976924 w 6972591"/>
              <a:gd name="connsiteY1" fmla="*/ 0 h 6826263"/>
              <a:gd name="connsiteX2" fmla="*/ 6972591 w 6972591"/>
              <a:gd name="connsiteY2" fmla="*/ 0 h 6826263"/>
              <a:gd name="connsiteX3" fmla="*/ 6972590 w 6972591"/>
              <a:gd name="connsiteY3" fmla="*/ 4703010 h 6826263"/>
              <a:gd name="connsiteX4" fmla="*/ 4849338 w 6972591"/>
              <a:gd name="connsiteY4" fmla="*/ 6826263 h 682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2591" h="6826263">
                <a:moveTo>
                  <a:pt x="0" y="1976924"/>
                </a:moveTo>
                <a:lnTo>
                  <a:pt x="1976924" y="0"/>
                </a:lnTo>
                <a:lnTo>
                  <a:pt x="6972591" y="0"/>
                </a:lnTo>
                <a:lnTo>
                  <a:pt x="6972590" y="4703010"/>
                </a:lnTo>
                <a:lnTo>
                  <a:pt x="4849338" y="68262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C01FF70-2FFE-4A99-9E3F-9699B085C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39100" y="1809291"/>
            <a:ext cx="3790670" cy="421457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FA8D7CA-01D6-49EC-955B-6E51F6FB6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DAA6A52-6F71-45C6-A3A3-8F410409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C51F5-C001-4D95-A67C-DE3546DD4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Podsumowanie</a:t>
            </a: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DBD14339-4332-4769-B35F-FDA39761E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298702" y="-1"/>
            <a:ext cx="2158854" cy="107942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4D2F742-54E7-4C62-98C5-F8990E2A0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69144" y="523673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76DD56-124E-424A-869A-5281743F2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624288" y="1584143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2401BDF6-9398-44DA-B3E3-5E3E9D80A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934212" y="4355671"/>
            <a:ext cx="1981336" cy="2736866"/>
          </a:xfrm>
          <a:custGeom>
            <a:avLst/>
            <a:gdLst>
              <a:gd name="connsiteX0" fmla="*/ 0 w 1981336"/>
              <a:gd name="connsiteY0" fmla="*/ 0 h 2736866"/>
              <a:gd name="connsiteX1" fmla="*/ 1981336 w 1981336"/>
              <a:gd name="connsiteY1" fmla="*/ 1981336 h 2736866"/>
              <a:gd name="connsiteX2" fmla="*/ 1225806 w 1981336"/>
              <a:gd name="connsiteY2" fmla="*/ 2736866 h 2736866"/>
              <a:gd name="connsiteX3" fmla="*/ 0 w 1981336"/>
              <a:gd name="connsiteY3" fmla="*/ 2736866 h 2736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1336" h="2736866">
                <a:moveTo>
                  <a:pt x="0" y="0"/>
                </a:moveTo>
                <a:lnTo>
                  <a:pt x="1981336" y="1981336"/>
                </a:lnTo>
                <a:lnTo>
                  <a:pt x="1225806" y="2736866"/>
                </a:lnTo>
                <a:lnTo>
                  <a:pt x="0" y="273686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Isosceles Triangle 78">
            <a:extLst>
              <a:ext uri="{FF2B5EF4-FFF2-40B4-BE49-F238E27FC236}">
                <a16:creationId xmlns:a16="http://schemas.microsoft.com/office/drawing/2014/main" id="{90BDA9F5-1E5C-404B-9A6C-5D5C8E0D1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5436" y="3687690"/>
            <a:ext cx="6325510" cy="317030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73F7B20-765F-43C5-85D5-86943A5651D9}"/>
              </a:ext>
            </a:extLst>
          </p:cNvPr>
          <p:cNvSpPr txBox="1">
            <a:spLocks/>
          </p:cNvSpPr>
          <p:nvPr/>
        </p:nvSpPr>
        <p:spPr>
          <a:xfrm>
            <a:off x="1289304" y="1266614"/>
            <a:ext cx="5769224" cy="3759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20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05E20FB2-9CA9-4E94-85C5-2C244AFAC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3179" y="219752"/>
            <a:ext cx="6340109" cy="17330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l-PL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 ramach pracy dyplomowej został zaprojektowany i zaimplementowany system do zarządzania tłumaczeniami, który spełnił wymagania zarówno funkcjonalne jak i niefunkcjonalne.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F68CBBD7-D8C3-4840-99D4-822ACC0BDBFB}"/>
              </a:ext>
            </a:extLst>
          </p:cNvPr>
          <p:cNvSpPr txBox="1">
            <a:spLocks/>
          </p:cNvSpPr>
          <p:nvPr/>
        </p:nvSpPr>
        <p:spPr>
          <a:xfrm>
            <a:off x="5579514" y="1955971"/>
            <a:ext cx="6092228" cy="1646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pl-PL" sz="2400" dirty="0">
                <a:ea typeface="Calibri" panose="020F0502020204030204" pitchFamily="34" charset="0"/>
                <a:cs typeface="Times New Roman" panose="02020603050405020304" pitchFamily="18" charset="0"/>
              </a:rPr>
              <a:t>Serwis rozwiązuje wyżej wspomniany problem. Takie rozwiązanie w dniu dzisiejszym ma duży potencjał na rynku, a dzięki strukturze może być rozwijany i rozszerzany.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C01D481D-E180-4555-8CBF-A10ABD03A138}"/>
              </a:ext>
            </a:extLst>
          </p:cNvPr>
          <p:cNvSpPr txBox="1">
            <a:spLocks/>
          </p:cNvSpPr>
          <p:nvPr/>
        </p:nvSpPr>
        <p:spPr>
          <a:xfrm>
            <a:off x="5542718" y="3602608"/>
            <a:ext cx="6340109" cy="1324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pl-PL" sz="2400" dirty="0">
                <a:ea typeface="Calibri" panose="020F0502020204030204" pitchFamily="34" charset="0"/>
              </a:rPr>
              <a:t>Kodu danego projektu może być w prosty sposób użyty w celu zaimplementowania aplikacji desktopowej z użyciem platformy Electron</a:t>
            </a:r>
            <a:endParaRPr lang="en-US" sz="2400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509F5136-ACF2-4FCA-B2CB-1D6A779F4D7E}"/>
              </a:ext>
            </a:extLst>
          </p:cNvPr>
          <p:cNvSpPr txBox="1">
            <a:spLocks/>
          </p:cNvSpPr>
          <p:nvPr/>
        </p:nvSpPr>
        <p:spPr>
          <a:xfrm>
            <a:off x="5437200" y="4948464"/>
            <a:ext cx="6445627" cy="15427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pl-PL" sz="2400" dirty="0">
                <a:ea typeface="Calibri" panose="020F0502020204030204" pitchFamily="34" charset="0"/>
              </a:rPr>
              <a:t>W celu zapewnienia większej przepustowości aplikacji serwis do przechowywania i przetwarzania tłumaczeń może być podzielony na wiele instancji.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061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  <p:bldP spid="41" grpId="0"/>
      <p:bldP spid="42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A1877-8A09-4896-B13A-E845B336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848" y="248083"/>
            <a:ext cx="9849751" cy="1349671"/>
          </a:xfrm>
        </p:spPr>
        <p:txBody>
          <a:bodyPr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Cel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pracy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dyplomowej</a:t>
            </a:r>
            <a:endParaRPr lang="en-US" sz="5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92C699-B2E2-4890-940F-7D732C4F9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375" y="2272590"/>
            <a:ext cx="2811828" cy="281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CAEE1-BE6C-4B0D-85F1-BE3279B56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2543" y="2000916"/>
            <a:ext cx="3934778" cy="199004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sz="2000" dirty="0"/>
              <a:t>Celem pracy dyplomowej jest zaprojektowanie oraz implementacja systemu do obsługi klientów restauracji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B1397B-67B8-4B63-B21B-E07F46B0CE9E}"/>
              </a:ext>
            </a:extLst>
          </p:cNvPr>
          <p:cNvSpPr txBox="1">
            <a:spLocks/>
          </p:cNvSpPr>
          <p:nvPr/>
        </p:nvSpPr>
        <p:spPr>
          <a:xfrm>
            <a:off x="1337609" y="3990962"/>
            <a:ext cx="3934779" cy="1463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/>
              <a:t>W wyniku powinien powstać system </a:t>
            </a:r>
            <a:r>
              <a:rPr lang="pl-PL" sz="2000" dirty="0" err="1"/>
              <a:t>krosplatformowy</a:t>
            </a:r>
            <a:r>
              <a:rPr lang="pl-PL" sz="2000" dirty="0"/>
              <a:t> z połączeniem kilku aplikacji minimalizujący zasoby ludzkie w pracy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03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A1877-8A09-4896-B13A-E845B336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3" y="248083"/>
            <a:ext cx="9849751" cy="1349671"/>
          </a:xfrm>
        </p:spPr>
        <p:txBody>
          <a:bodyPr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Wprowadzenie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do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problemu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CAEE1-BE6C-4B0D-85F1-BE3279B56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929" y="1806290"/>
            <a:ext cx="4647390" cy="199644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sz="1800" dirty="0"/>
              <a:t>Obsługa klientów restauracji oraz zarządzanie danymi zamówień jest procesem czasochłonnym ale powszechnym</a:t>
            </a:r>
            <a:endParaRPr lang="en-US" sz="18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D19D3AE-A162-4BC7-9F6C-2BA6F64D6A0D}"/>
              </a:ext>
            </a:extLst>
          </p:cNvPr>
          <p:cNvSpPr txBox="1">
            <a:spLocks/>
          </p:cNvSpPr>
          <p:nvPr/>
        </p:nvSpPr>
        <p:spPr>
          <a:xfrm>
            <a:off x="6444093" y="2560951"/>
            <a:ext cx="4647389" cy="146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800" dirty="0"/>
              <a:t>• Składanie zamówienia </a:t>
            </a:r>
            <a:br>
              <a:rPr lang="pl-PL" sz="1800" dirty="0"/>
            </a:br>
            <a:r>
              <a:rPr lang="pl-PL" sz="1800" dirty="0"/>
              <a:t>• Rezerwacja stolika</a:t>
            </a:r>
            <a:br>
              <a:rPr lang="pl-PL" sz="1800" dirty="0"/>
            </a:br>
            <a:r>
              <a:rPr lang="pl-PL" sz="1800" dirty="0"/>
              <a:t>• Opłata zamówienia </a:t>
            </a:r>
            <a:br>
              <a:rPr lang="pl-PL" sz="1800" dirty="0"/>
            </a:br>
            <a:r>
              <a:rPr lang="pl-PL" sz="1800" dirty="0"/>
              <a:t>• Czat z restauracją</a:t>
            </a:r>
            <a:endParaRPr lang="en-US" sz="18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C018110-51B9-41E4-AF38-EC5DC4EDB48C}"/>
              </a:ext>
            </a:extLst>
          </p:cNvPr>
          <p:cNvSpPr txBox="1">
            <a:spLocks/>
          </p:cNvSpPr>
          <p:nvPr/>
        </p:nvSpPr>
        <p:spPr>
          <a:xfrm>
            <a:off x="6423034" y="4418760"/>
            <a:ext cx="4039153" cy="981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1800" dirty="0"/>
              <a:t>• Zarządzanie danymi zamówień</a:t>
            </a:r>
            <a:br>
              <a:rPr lang="pl-PL" sz="1800" dirty="0"/>
            </a:br>
            <a:r>
              <a:rPr lang="pl-PL" sz="1800" dirty="0"/>
              <a:t>• Wyeksportowanie ich do pliku</a:t>
            </a:r>
            <a:br>
              <a:rPr lang="pl-PL" sz="1800" dirty="0"/>
            </a:br>
            <a:r>
              <a:rPr lang="pl-PL" sz="1800" dirty="0"/>
              <a:t>• Czat oraz zarządzanie menu</a:t>
            </a:r>
            <a:endParaRPr lang="en-US" sz="18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F5226FE-AE91-47E3-B06B-40BB3C898D24}"/>
              </a:ext>
            </a:extLst>
          </p:cNvPr>
          <p:cNvSpPr txBox="1">
            <a:spLocks/>
          </p:cNvSpPr>
          <p:nvPr/>
        </p:nvSpPr>
        <p:spPr>
          <a:xfrm>
            <a:off x="1096926" y="3702055"/>
            <a:ext cx="4490648" cy="2233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1800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Ma na celu założenie bazy do rozwoju systemu w kierunku pełnej automatyzacji oraz robotyzacji w wyniku czego zysk restauracji za pomocą aplikacji będzie maksymalnie wysoki</a:t>
            </a:r>
            <a:endParaRPr lang="en-US" sz="2000" dirty="0">
              <a:cs typeface="Calibri" panose="020F050202020403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B80EE53-0F84-4496-9FD3-C7585EF250A8}"/>
              </a:ext>
            </a:extLst>
          </p:cNvPr>
          <p:cNvSpPr txBox="1">
            <a:spLocks/>
          </p:cNvSpPr>
          <p:nvPr/>
        </p:nvSpPr>
        <p:spPr>
          <a:xfrm>
            <a:off x="6358933" y="1705611"/>
            <a:ext cx="4647389" cy="146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Procesy, które realizowane w tej aplikacji </a:t>
            </a:r>
            <a:br>
              <a:rPr lang="pl-PL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</a:br>
            <a:r>
              <a:rPr lang="pl-PL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dla klientów restauracji: </a:t>
            </a:r>
            <a:endParaRPr lang="en-US" sz="2000" b="1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FCD75E5-E702-4CE1-AF06-B235813354E1}"/>
              </a:ext>
            </a:extLst>
          </p:cNvPr>
          <p:cNvSpPr txBox="1">
            <a:spLocks/>
          </p:cNvSpPr>
          <p:nvPr/>
        </p:nvSpPr>
        <p:spPr>
          <a:xfrm>
            <a:off x="6315721" y="4028221"/>
            <a:ext cx="4647389" cy="667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r>
              <a:rPr lang="pl-PL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unkcjonalności dostępne dla administratorów</a:t>
            </a:r>
            <a:endParaRPr lang="en-US" sz="1200" b="1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DB5265-4CDE-441E-B327-348F6EF3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646" y="1777884"/>
            <a:ext cx="76705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51F5-C001-4D95-A67C-DE3546DD4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Stos technologiczny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694A439-6AEC-4EAB-95ED-13A5B30D9FCE}"/>
              </a:ext>
            </a:extLst>
          </p:cNvPr>
          <p:cNvSpPr txBox="1">
            <a:spLocks/>
          </p:cNvSpPr>
          <p:nvPr/>
        </p:nvSpPr>
        <p:spPr>
          <a:xfrm>
            <a:off x="1172226" y="2359890"/>
            <a:ext cx="9847548" cy="16295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B05F-918C-402D-9093-003BC444F25C}"/>
              </a:ext>
            </a:extLst>
          </p:cNvPr>
          <p:cNvSpPr txBox="1"/>
          <p:nvPr/>
        </p:nvSpPr>
        <p:spPr>
          <a:xfrm>
            <a:off x="1082403" y="2026456"/>
            <a:ext cx="221184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Aplikacja mobilna: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Xamarin</a:t>
            </a: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Mono.Framework</a:t>
            </a: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02FBD0-9207-47F3-99EC-64FD3810F4DE}"/>
              </a:ext>
            </a:extLst>
          </p:cNvPr>
          <p:cNvSpPr txBox="1"/>
          <p:nvPr/>
        </p:nvSpPr>
        <p:spPr>
          <a:xfrm>
            <a:off x="4837353" y="1988462"/>
            <a:ext cx="24649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Aplikacja webowa:</a:t>
            </a: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RxJS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761192-3A29-4266-8564-19367AAC4A70}"/>
              </a:ext>
            </a:extLst>
          </p:cNvPr>
          <p:cNvSpPr txBox="1"/>
          <p:nvPr/>
        </p:nvSpPr>
        <p:spPr>
          <a:xfrm>
            <a:off x="8198196" y="2026456"/>
            <a:ext cx="27838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Serwer: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Cor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3.1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 Core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94C0351-FB2E-4385-B6F8-5C2898724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7162" y="1952833"/>
            <a:ext cx="1270667" cy="1340366"/>
          </a:xfrm>
          <a:prstGeom prst="rect">
            <a:avLst/>
          </a:prstGeom>
        </p:spPr>
      </p:pic>
      <p:pic>
        <p:nvPicPr>
          <p:cNvPr id="13" name="Picture 12" descr="A picture containing text, first-aid kit&#10;&#10;Description automatically generated">
            <a:extLst>
              <a:ext uri="{FF2B5EF4-FFF2-40B4-BE49-F238E27FC236}">
                <a16:creationId xmlns:a16="http://schemas.microsoft.com/office/drawing/2014/main" id="{CA53816F-9B85-4AF1-9880-5D6D81CE7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686" y="3920588"/>
            <a:ext cx="1554892" cy="1554892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64BA0F2-5C70-4737-8184-FBEA8D1D15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91437" y="5438143"/>
            <a:ext cx="1599029" cy="1199272"/>
          </a:xfrm>
          <a:prstGeom prst="rect">
            <a:avLst/>
          </a:prstGeom>
        </p:spPr>
      </p:pic>
      <p:pic>
        <p:nvPicPr>
          <p:cNvPr id="15" name="Picture 10">
            <a:extLst>
              <a:ext uri="{FF2B5EF4-FFF2-40B4-BE49-F238E27FC236}">
                <a16:creationId xmlns:a16="http://schemas.microsoft.com/office/drawing/2014/main" id="{5298113A-BB1E-4B6A-8EDB-1E5034A15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284" y="4567496"/>
            <a:ext cx="1113572" cy="111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8" descr="Learn how to use RxJS in Angular Effectively | malcoded">
            <a:extLst>
              <a:ext uri="{FF2B5EF4-FFF2-40B4-BE49-F238E27FC236}">
                <a16:creationId xmlns:a16="http://schemas.microsoft.com/office/drawing/2014/main" id="{25DC46F3-6879-4896-9B17-28BF1DC633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1" t="16613" r="28528" b="12021"/>
          <a:stretch/>
        </p:blipFill>
        <p:spPr bwMode="auto">
          <a:xfrm>
            <a:off x="5741067" y="3742788"/>
            <a:ext cx="1454555" cy="144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0" descr="Microsoft SQL Server Icon – Free Download, PNG and Vector">
            <a:extLst>
              <a:ext uri="{FF2B5EF4-FFF2-40B4-BE49-F238E27FC236}">
                <a16:creationId xmlns:a16="http://schemas.microsoft.com/office/drawing/2014/main" id="{DD8AC949-73B3-494E-B6A9-49783A897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416" y="1485868"/>
            <a:ext cx="1511450" cy="151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2" descr="C# Logo Download Icon PNG Transparent Background, Free Download #28402 -  FreeIconsPNG">
            <a:extLst>
              <a:ext uri="{FF2B5EF4-FFF2-40B4-BE49-F238E27FC236}">
                <a16:creationId xmlns:a16="http://schemas.microsoft.com/office/drawing/2014/main" id="{8B5DF244-71B8-4958-8E85-9D1E20347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405" y="1406162"/>
            <a:ext cx="1468337" cy="140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4">
            <a:extLst>
              <a:ext uri="{FF2B5EF4-FFF2-40B4-BE49-F238E27FC236}">
                <a16:creationId xmlns:a16="http://schemas.microsoft.com/office/drawing/2014/main" id="{0AB929EF-A10A-40F4-B4D7-13939FBA5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42" y="3679047"/>
            <a:ext cx="1188308" cy="118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6" descr="Encapsulated Collections in Entity Framework Core | Blog">
            <a:extLst>
              <a:ext uri="{FF2B5EF4-FFF2-40B4-BE49-F238E27FC236}">
                <a16:creationId xmlns:a16="http://schemas.microsoft.com/office/drawing/2014/main" id="{D7AB6821-0E43-4ED4-9053-A9D93EDBA8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0" r="16278" b="4046"/>
          <a:stretch/>
        </p:blipFill>
        <p:spPr bwMode="auto">
          <a:xfrm>
            <a:off x="10315329" y="4824346"/>
            <a:ext cx="1244212" cy="109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Xamarin Logo Icon - Download in Flat Style">
            <a:extLst>
              <a:ext uri="{FF2B5EF4-FFF2-40B4-BE49-F238E27FC236}">
                <a16:creationId xmlns:a16="http://schemas.microsoft.com/office/drawing/2014/main" id="{231AFACF-B466-46B8-8440-FA8212E97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211" y="3072508"/>
            <a:ext cx="1148000" cy="11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Logo Re-Design and Swag · Issue #1185 · microsoft/microsoft-ui-xaml · GitHub">
            <a:extLst>
              <a:ext uri="{FF2B5EF4-FFF2-40B4-BE49-F238E27FC236}">
                <a16:creationId xmlns:a16="http://schemas.microsoft.com/office/drawing/2014/main" id="{35FE9706-5DC9-4913-B982-88DAB1088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941" y="5277613"/>
            <a:ext cx="1214627" cy="121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ono (software) - Wikipedia">
            <a:extLst>
              <a:ext uri="{FF2B5EF4-FFF2-40B4-BE49-F238E27FC236}">
                <a16:creationId xmlns:a16="http://schemas.microsoft.com/office/drawing/2014/main" id="{2AE6173D-A523-42D0-BDA2-9397043AD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59" y="5491190"/>
            <a:ext cx="1044164" cy="124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Stripe Logo, history, meaning, symbol, PNG">
            <a:extLst>
              <a:ext uri="{FF2B5EF4-FFF2-40B4-BE49-F238E27FC236}">
                <a16:creationId xmlns:a16="http://schemas.microsoft.com/office/drawing/2014/main" id="{13603554-3BB4-4886-85A9-EF50924A8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315" y="3533651"/>
            <a:ext cx="1407775" cy="79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68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0677D43-DB57-4254-BD60-C0C10917D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155" y="457200"/>
            <a:ext cx="7898845" cy="5909113"/>
          </a:xfrm>
          <a:custGeom>
            <a:avLst/>
            <a:gdLst>
              <a:gd name="connsiteX0" fmla="*/ 3848214 w 7898845"/>
              <a:gd name="connsiteY0" fmla="*/ 0 h 5909113"/>
              <a:gd name="connsiteX1" fmla="*/ 7898845 w 7898845"/>
              <a:gd name="connsiteY1" fmla="*/ 0 h 5909113"/>
              <a:gd name="connsiteX2" fmla="*/ 7898845 w 7898845"/>
              <a:gd name="connsiteY2" fmla="*/ 5907437 h 5909113"/>
              <a:gd name="connsiteX3" fmla="*/ 7778213 w 7898845"/>
              <a:gd name="connsiteY3" fmla="*/ 5907437 h 5909113"/>
              <a:gd name="connsiteX4" fmla="*/ 7778213 w 7898845"/>
              <a:gd name="connsiteY4" fmla="*/ 5909093 h 5909113"/>
              <a:gd name="connsiteX5" fmla="*/ 7485321 w 7898845"/>
              <a:gd name="connsiteY5" fmla="*/ 5909093 h 5909113"/>
              <a:gd name="connsiteX6" fmla="*/ 7485321 w 7898845"/>
              <a:gd name="connsiteY6" fmla="*/ 5909094 h 5909113"/>
              <a:gd name="connsiteX7" fmla="*/ 4228895 w 7898845"/>
              <a:gd name="connsiteY7" fmla="*/ 5909094 h 5909113"/>
              <a:gd name="connsiteX8" fmla="*/ 4228895 w 7898845"/>
              <a:gd name="connsiteY8" fmla="*/ 5909112 h 5909113"/>
              <a:gd name="connsiteX9" fmla="*/ 3936003 w 7898845"/>
              <a:gd name="connsiteY9" fmla="*/ 5909112 h 5909113"/>
              <a:gd name="connsiteX10" fmla="*/ 3936003 w 7898845"/>
              <a:gd name="connsiteY10" fmla="*/ 5909113 h 5909113"/>
              <a:gd name="connsiteX11" fmla="*/ 0 w 7898845"/>
              <a:gd name="connsiteY11" fmla="*/ 5909113 h 5909113"/>
              <a:gd name="connsiteX12" fmla="*/ 2796838 w 7898845"/>
              <a:gd name="connsiteY12" fmla="*/ 1676 h 5909113"/>
              <a:gd name="connsiteX13" fmla="*/ 2916686 w 7898845"/>
              <a:gd name="connsiteY13" fmla="*/ 1676 h 5909113"/>
              <a:gd name="connsiteX14" fmla="*/ 2917470 w 7898845"/>
              <a:gd name="connsiteY14" fmla="*/ 20 h 5909113"/>
              <a:gd name="connsiteX15" fmla="*/ 3210362 w 7898845"/>
              <a:gd name="connsiteY15" fmla="*/ 20 h 5909113"/>
              <a:gd name="connsiteX16" fmla="*/ 3210362 w 7898845"/>
              <a:gd name="connsiteY16" fmla="*/ 19 h 5909113"/>
              <a:gd name="connsiteX17" fmla="*/ 3555322 w 7898845"/>
              <a:gd name="connsiteY17" fmla="*/ 19 h 5909113"/>
              <a:gd name="connsiteX18" fmla="*/ 3555322 w 7898845"/>
              <a:gd name="connsiteY18" fmla="*/ 1 h 5909113"/>
              <a:gd name="connsiteX19" fmla="*/ 3848214 w 7898845"/>
              <a:gd name="connsiteY19" fmla="*/ 1 h 590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898845" h="5909113">
                <a:moveTo>
                  <a:pt x="3848214" y="0"/>
                </a:moveTo>
                <a:lnTo>
                  <a:pt x="7898845" y="0"/>
                </a:lnTo>
                <a:lnTo>
                  <a:pt x="7898845" y="5907437"/>
                </a:lnTo>
                <a:lnTo>
                  <a:pt x="7778213" y="5907437"/>
                </a:lnTo>
                <a:lnTo>
                  <a:pt x="7778213" y="5909093"/>
                </a:lnTo>
                <a:lnTo>
                  <a:pt x="7485321" y="5909093"/>
                </a:lnTo>
                <a:lnTo>
                  <a:pt x="7485321" y="5909094"/>
                </a:lnTo>
                <a:lnTo>
                  <a:pt x="4228895" y="5909094"/>
                </a:lnTo>
                <a:lnTo>
                  <a:pt x="4228895" y="5909112"/>
                </a:lnTo>
                <a:lnTo>
                  <a:pt x="3936003" y="5909112"/>
                </a:lnTo>
                <a:lnTo>
                  <a:pt x="3936003" y="5909113"/>
                </a:lnTo>
                <a:lnTo>
                  <a:pt x="0" y="5909113"/>
                </a:lnTo>
                <a:lnTo>
                  <a:pt x="2796838" y="1676"/>
                </a:lnTo>
                <a:lnTo>
                  <a:pt x="2916686" y="1676"/>
                </a:lnTo>
                <a:lnTo>
                  <a:pt x="2917470" y="20"/>
                </a:lnTo>
                <a:lnTo>
                  <a:pt x="3210362" y="20"/>
                </a:lnTo>
                <a:lnTo>
                  <a:pt x="3210362" y="19"/>
                </a:lnTo>
                <a:lnTo>
                  <a:pt x="3555322" y="19"/>
                </a:lnTo>
                <a:lnTo>
                  <a:pt x="3555322" y="1"/>
                </a:lnTo>
                <a:lnTo>
                  <a:pt x="3848214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0924E5-8F0D-47CB-B59E-155AFCF8C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D4D9D-D1D5-4E01-A2F2-13231167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" y="454062"/>
            <a:ext cx="6291488" cy="1016001"/>
          </a:xfrm>
        </p:spPr>
        <p:txBody>
          <a:bodyPr>
            <a:norm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Wymagania funkcjonalne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D2B52-1500-474D-B58F-85D427BF1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978" y="491687"/>
            <a:ext cx="5057184" cy="1394691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pl-PL" sz="4400" dirty="0">
                <a:latin typeface="+mj-lt"/>
              </a:rPr>
              <a:t>Wymagania niefunkcjonalne</a:t>
            </a:r>
            <a:endParaRPr lang="en-US" sz="4400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1B4AABC-E49A-4FAC-BAE2-D1B8B9D50B9F}"/>
              </a:ext>
            </a:extLst>
          </p:cNvPr>
          <p:cNvSpPr txBox="1">
            <a:spLocks/>
          </p:cNvSpPr>
          <p:nvPr/>
        </p:nvSpPr>
        <p:spPr>
          <a:xfrm>
            <a:off x="106220" y="1191491"/>
            <a:ext cx="5398653" cy="378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l-PL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Rejestracja użytkowników</a:t>
            </a:r>
            <a:endParaRPr lang="en-US" sz="1800" dirty="0">
              <a:solidFill>
                <a:schemeClr val="bg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l-PL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Rezerwacja miejsca</a:t>
            </a:r>
            <a:endParaRPr lang="en-US" sz="1800" dirty="0">
              <a:solidFill>
                <a:schemeClr val="bg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l-PL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Złożenie zamówienia</a:t>
            </a:r>
            <a:endParaRPr lang="en-US" sz="1800" dirty="0">
              <a:solidFill>
                <a:schemeClr val="bg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l-PL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Czat z restauracją</a:t>
            </a:r>
            <a:endParaRPr lang="en-US" sz="1800" dirty="0">
              <a:solidFill>
                <a:schemeClr val="bg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l-PL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Eksportowanie wszystkich dziennych zamówień w postaci pliku .JSON </a:t>
            </a:r>
            <a:endParaRPr lang="en-US" sz="1800" dirty="0">
              <a:solidFill>
                <a:schemeClr val="bg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l-PL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Zmiana uprawień użytkowników</a:t>
            </a:r>
            <a:endParaRPr lang="en-US" sz="1800" dirty="0">
              <a:solidFill>
                <a:schemeClr val="bg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l-PL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Ocena zamówienia</a:t>
            </a:r>
            <a:endParaRPr lang="en-US" sz="1800" dirty="0">
              <a:solidFill>
                <a:schemeClr val="bg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l-PL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Przegląd historii zamówień użytkownika</a:t>
            </a:r>
            <a:endParaRPr lang="en-US" sz="1800" dirty="0">
              <a:solidFill>
                <a:schemeClr val="bg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l-PL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Sortowanie oraz filtrowanie w tym po kaloriach</a:t>
            </a:r>
            <a:endParaRPr lang="en-US" sz="1800" dirty="0">
              <a:solidFill>
                <a:schemeClr val="bg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120FD1E-B6B7-4597-90CA-3E12CD55687F}"/>
              </a:ext>
            </a:extLst>
          </p:cNvPr>
          <p:cNvSpPr txBox="1">
            <a:spLocks/>
          </p:cNvSpPr>
          <p:nvPr/>
        </p:nvSpPr>
        <p:spPr>
          <a:xfrm>
            <a:off x="6394660" y="1177646"/>
            <a:ext cx="5398653" cy="378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l-PL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Konfigurowany </a:t>
            </a:r>
            <a:r>
              <a:rPr lang="pl-PL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l-PL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autoryzacji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l-PL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Haszowanie</a:t>
            </a:r>
            <a:r>
              <a:rPr lang="pl-PL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wrażliwych danych 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l-PL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Ochrona przed XSS oraz SQL iniekcjami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l-PL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System powinien być skalowany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l-PL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Aplikacja powinna być dostępna dla użytkowników Android, iOS, przeglądarek Google Chrome oraz Mozilla </a:t>
            </a:r>
            <a:r>
              <a:rPr lang="pl-PL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  <a:r>
              <a:rPr lang="pl-PL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790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51F5-C001-4D95-A67C-DE3546DD4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Cel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pracy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dyplomowej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73F7B20-765F-43C5-85D5-86943A5651D9}"/>
              </a:ext>
            </a:extLst>
          </p:cNvPr>
          <p:cNvSpPr txBox="1">
            <a:spLocks/>
          </p:cNvSpPr>
          <p:nvPr/>
        </p:nvSpPr>
        <p:spPr>
          <a:xfrm>
            <a:off x="1653363" y="2176272"/>
            <a:ext cx="9367204" cy="4041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400" dirty="0" err="1"/>
              <a:t>C</a:t>
            </a:r>
            <a:r>
              <a:rPr lang="en-US" sz="2400" dirty="0" err="1">
                <a:effectLst/>
              </a:rPr>
              <a:t>elem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którego</a:t>
            </a:r>
            <a:r>
              <a:rPr lang="en-US" sz="2400" dirty="0">
                <a:effectLst/>
              </a:rPr>
              <a:t> jest</a:t>
            </a:r>
            <a:br>
              <a:rPr lang="en-US" sz="2400" dirty="0">
                <a:effectLst/>
              </a:rPr>
            </a:br>
            <a:r>
              <a:rPr lang="en-US" sz="2400" dirty="0">
                <a:effectLst/>
              </a:rPr>
              <a:t>• </a:t>
            </a:r>
            <a:r>
              <a:rPr lang="en-US" sz="2400" dirty="0" err="1">
                <a:effectLst/>
              </a:rPr>
              <a:t>celem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czego</a:t>
            </a:r>
            <a:r>
              <a:rPr lang="en-US" sz="2400" dirty="0">
                <a:effectLst/>
              </a:rPr>
              <a:t> jest </a:t>
            </a:r>
            <a:r>
              <a:rPr lang="en-US" sz="2400" dirty="0" err="1">
                <a:effectLst/>
              </a:rPr>
              <a:t>skrócenie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czasu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oczekiwania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oraz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zamówienia</a:t>
            </a:r>
            <a:br>
              <a:rPr lang="en-US" sz="2400" dirty="0">
                <a:effectLst/>
              </a:rPr>
            </a:br>
            <a:r>
              <a:rPr lang="en-US" sz="2400" dirty="0">
                <a:effectLst/>
              </a:rPr>
              <a:t>• </a:t>
            </a:r>
            <a:r>
              <a:rPr lang="en-US" sz="2400" dirty="0" err="1">
                <a:effectLst/>
              </a:rPr>
              <a:t>zmniejszenie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ilości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pracy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pracowników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obsługujących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klientów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restauracji</a:t>
            </a:r>
            <a:br>
              <a:rPr lang="en-US" sz="2400" dirty="0">
                <a:effectLst/>
              </a:rPr>
            </a:br>
            <a:r>
              <a:rPr lang="en-US" sz="2400" dirty="0">
                <a:effectLst/>
              </a:rPr>
              <a:t>• </a:t>
            </a:r>
            <a:r>
              <a:rPr lang="en-US" sz="2400" dirty="0" err="1">
                <a:effectLst/>
              </a:rPr>
              <a:t>poprzez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przeniesienie</a:t>
            </a:r>
            <a:r>
              <a:rPr lang="en-US" sz="2400" dirty="0">
                <a:effectLst/>
              </a:rPr>
              <a:t> z </a:t>
            </a:r>
            <a:r>
              <a:rPr lang="en-US" sz="2400" dirty="0" err="1">
                <a:effectLst/>
              </a:rPr>
              <a:t>rzeczywistości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takich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funkcjonalności</a:t>
            </a:r>
            <a:r>
              <a:rPr lang="en-US" sz="2400" dirty="0">
                <a:effectLst/>
              </a:rPr>
              <a:t> jak </a:t>
            </a:r>
            <a:r>
              <a:rPr lang="en-US" sz="2400" dirty="0" err="1">
                <a:effectLst/>
              </a:rPr>
              <a:t>składanie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zamówienia</a:t>
            </a:r>
            <a:r>
              <a:rPr lang="en-US" sz="2400" dirty="0">
                <a:effectLst/>
              </a:rPr>
              <a:t>, </a:t>
            </a:r>
            <a:r>
              <a:rPr lang="en-US" sz="2400" dirty="0" err="1">
                <a:effectLst/>
              </a:rPr>
              <a:t>rezerwacja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miejsca</a:t>
            </a:r>
            <a:r>
              <a:rPr lang="en-US" sz="2400" dirty="0">
                <a:effectLst/>
              </a:rPr>
              <a:t> w </a:t>
            </a:r>
            <a:r>
              <a:rPr lang="en-US" sz="2400" dirty="0" err="1">
                <a:effectLst/>
              </a:rPr>
              <a:t>restauracji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oraz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czat</a:t>
            </a:r>
            <a:r>
              <a:rPr lang="en-US" sz="2400" dirty="0">
                <a:effectLst/>
              </a:rPr>
              <a:t> po </a:t>
            </a:r>
            <a:r>
              <a:rPr lang="en-US" sz="2400" dirty="0" err="1">
                <a:effectLst/>
              </a:rPr>
              <a:t>opłacie</a:t>
            </a:r>
            <a:r>
              <a:rPr lang="en-US" sz="2400" dirty="0">
                <a:effectLst/>
              </a:rPr>
              <a:t> do </a:t>
            </a:r>
            <a:r>
              <a:rPr lang="en-US" sz="2400" dirty="0" err="1">
                <a:effectLst/>
              </a:rPr>
              <a:t>aplikacji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mobilnej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webowej</a:t>
            </a:r>
            <a:r>
              <a:rPr lang="en-US" sz="2400" dirty="0">
                <a:effectLst/>
              </a:rPr>
              <a:t>. Ma </a:t>
            </a:r>
            <a:r>
              <a:rPr lang="en-US" sz="2400" dirty="0" err="1">
                <a:effectLst/>
              </a:rPr>
              <a:t>na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celu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założenie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bazy</a:t>
            </a:r>
            <a:r>
              <a:rPr lang="en-US" sz="2400" dirty="0">
                <a:effectLst/>
              </a:rPr>
              <a:t> do </a:t>
            </a:r>
            <a:r>
              <a:rPr lang="en-US" sz="2400" dirty="0" err="1">
                <a:effectLst/>
              </a:rPr>
              <a:t>rozwoju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systemu</a:t>
            </a:r>
            <a:r>
              <a:rPr lang="en-US" sz="2400" dirty="0">
                <a:effectLst/>
              </a:rPr>
              <a:t> w </a:t>
            </a:r>
            <a:r>
              <a:rPr lang="en-US" sz="2400" dirty="0" err="1">
                <a:effectLst/>
              </a:rPr>
              <a:t>kierunku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pełnej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automatyzacji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oraz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robotyzacji</a:t>
            </a:r>
            <a:r>
              <a:rPr lang="en-US" sz="2400" dirty="0">
                <a:effectLst/>
              </a:rPr>
              <a:t> w </a:t>
            </a:r>
            <a:r>
              <a:rPr lang="en-US" sz="2400" dirty="0" err="1">
                <a:effectLst/>
              </a:rPr>
              <a:t>wyniku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czego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zysk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restauracji</a:t>
            </a:r>
            <a:r>
              <a:rPr lang="en-US" sz="2400" dirty="0">
                <a:effectLst/>
              </a:rPr>
              <a:t> za </a:t>
            </a:r>
            <a:r>
              <a:rPr lang="en-US" sz="2400" dirty="0" err="1">
                <a:effectLst/>
              </a:rPr>
              <a:t>pomocą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aplikacji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będzie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maksymalnie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wysoki</a:t>
            </a:r>
            <a:r>
              <a:rPr lang="en-US" sz="2400" dirty="0">
                <a:effectLst/>
              </a:rPr>
              <a:t> a </a:t>
            </a:r>
            <a:r>
              <a:rPr lang="en-US" sz="2400" dirty="0" err="1">
                <a:effectLst/>
              </a:rPr>
              <a:t>zasoby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ludzkie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będą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minimalizowane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7238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474090D-CD95-4B41-BE3D-6596953D3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8F3E811-B104-4DFF-951A-008C860FF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C51F5-C001-4D95-A67C-DE3546DD4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553" y="1435759"/>
            <a:ext cx="4002166" cy="340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Implementacja systemu</a:t>
            </a:r>
            <a:endParaRPr lang="en-US" sz="4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3FF3AEB-6A3F-46EF-A421-661D35DB7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74" y="717911"/>
            <a:ext cx="6815887" cy="54275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2784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8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0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Freeform: Shape 42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C51F5-C001-4D95-A67C-DE3546DD4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rgbClr val="080808"/>
                </a:solidFill>
              </a:rPr>
              <a:t>Aplikacja końcowa</a:t>
            </a:r>
            <a:br>
              <a:rPr lang="en-US" sz="3600">
                <a:solidFill>
                  <a:srgbClr val="080808"/>
                </a:solidFill>
              </a:rPr>
            </a:br>
            <a:r>
              <a:rPr lang="en-US" sz="3600">
                <a:solidFill>
                  <a:srgbClr val="080808"/>
                </a:solidFill>
              </a:rPr>
              <a:t>mobilna</a:t>
            </a:r>
          </a:p>
        </p:txBody>
      </p:sp>
      <p:sp>
        <p:nvSpPr>
          <p:cNvPr id="54" name="Isosceles Triangle 44">
            <a:extLst>
              <a:ext uri="{FF2B5EF4-FFF2-40B4-BE49-F238E27FC236}">
                <a16:creationId xmlns:a16="http://schemas.microsoft.com/office/drawing/2014/main" id="{CB64814D-A361-44E1-8D97-B83E41C8B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0" y="-2"/>
            <a:ext cx="1248189" cy="1248189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52A6879-032A-4946-9CCA-44D38BEDF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96832" y="246646"/>
            <a:ext cx="577231" cy="57723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6AB08D7-F0FB-4965-B730-8B874214C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3049" y="367194"/>
            <a:ext cx="999162" cy="9991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8D9297-49FA-43ED-AC6B-E2F153B3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9187" y="946949"/>
            <a:ext cx="352820" cy="3528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D3EB41F8-8868-4FC3-8553-94FEE5A8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972" y="6102888"/>
            <a:ext cx="1510228" cy="755112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73F7B20-765F-43C5-85D5-86943A5651D9}"/>
              </a:ext>
            </a:extLst>
          </p:cNvPr>
          <p:cNvSpPr txBox="1">
            <a:spLocks/>
          </p:cNvSpPr>
          <p:nvPr/>
        </p:nvSpPr>
        <p:spPr>
          <a:xfrm>
            <a:off x="1289304" y="1266614"/>
            <a:ext cx="5769224" cy="3759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20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5FE1D6C-3DC1-47FB-A035-CAB88DA4B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543" y="333373"/>
            <a:ext cx="2412420" cy="50387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FBE5DC9-B115-4E8D-8D4E-91F44869D2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7" t="1326" b="1663"/>
          <a:stretch/>
        </p:blipFill>
        <p:spPr>
          <a:xfrm>
            <a:off x="6760598" y="1752598"/>
            <a:ext cx="2367906" cy="482615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96164B4-1C9C-44DF-A05B-CBA1EB537D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60"/>
          <a:stretch/>
        </p:blipFill>
        <p:spPr>
          <a:xfrm>
            <a:off x="9824093" y="1769071"/>
            <a:ext cx="2367907" cy="490885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66AF3A1-BEF4-4CEB-9AA6-8F0699EE08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99" r="1292"/>
          <a:stretch/>
        </p:blipFill>
        <p:spPr>
          <a:xfrm>
            <a:off x="8481170" y="333373"/>
            <a:ext cx="2313639" cy="482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91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11">
            <a:extLst>
              <a:ext uri="{FF2B5EF4-FFF2-40B4-BE49-F238E27FC236}">
                <a16:creationId xmlns:a16="http://schemas.microsoft.com/office/drawing/2014/main" id="{5680AF7D-F3E9-4098-845A-48B3971D8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C51F5-C001-4D95-A67C-DE3546DD4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64" y="1355664"/>
            <a:ext cx="402336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Aplikacja</a:t>
            </a:r>
            <a:r>
              <a:rPr lang="en-US" sz="4800" dirty="0"/>
              <a:t> </a:t>
            </a:r>
            <a:r>
              <a:rPr lang="en-US" sz="4800" dirty="0" err="1"/>
              <a:t>końcowa</a:t>
            </a:r>
            <a:br>
              <a:rPr lang="en-US" sz="4800" dirty="0"/>
            </a:br>
            <a:r>
              <a:rPr lang="en-US" sz="4800" dirty="0" err="1"/>
              <a:t>webowa</a:t>
            </a:r>
            <a:r>
              <a:rPr lang="pl-PL" sz="4800" dirty="0"/>
              <a:t> dla klienta</a:t>
            </a:r>
            <a:endParaRPr lang="en-US" sz="48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EA2E5B2-7E46-41D7-993E-1472B65ED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356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9" name="Picture 38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CE5DC2E3-A38A-40C4-BA19-FB3BCE0C6F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05" t="10270" r="21154"/>
          <a:stretch/>
        </p:blipFill>
        <p:spPr bwMode="auto">
          <a:xfrm>
            <a:off x="4491249" y="4218651"/>
            <a:ext cx="3700252" cy="186476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789E161B-D345-4E9F-985D-64933081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464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6793A5-AA61-4B1E-8E52-49E1733D50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70" t="9834" r="12153" b="-2"/>
          <a:stretch/>
        </p:blipFill>
        <p:spPr>
          <a:xfrm>
            <a:off x="8260192" y="4256751"/>
            <a:ext cx="3703159" cy="18647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438098-972D-49C6-B724-7F1E367B69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85" b="-1"/>
          <a:stretch/>
        </p:blipFill>
        <p:spPr>
          <a:xfrm>
            <a:off x="4697866" y="634553"/>
            <a:ext cx="7124651" cy="3280120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73F7B20-765F-43C5-85D5-86943A5651D9}"/>
              </a:ext>
            </a:extLst>
          </p:cNvPr>
          <p:cNvSpPr txBox="1">
            <a:spLocks/>
          </p:cNvSpPr>
          <p:nvPr/>
        </p:nvSpPr>
        <p:spPr>
          <a:xfrm>
            <a:off x="1289304" y="1266614"/>
            <a:ext cx="5769224" cy="3759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571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433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Times New Roman</vt:lpstr>
      <vt:lpstr>Wingdings 3</vt:lpstr>
      <vt:lpstr>Office Theme</vt:lpstr>
      <vt:lpstr>PRACA DYPLOMOWA INŻYNIERSKA </vt:lpstr>
      <vt:lpstr>Cel pracy dyplomowej</vt:lpstr>
      <vt:lpstr>Wprowadzenie do problemu</vt:lpstr>
      <vt:lpstr>Stos technologiczny</vt:lpstr>
      <vt:lpstr>Wymagania funkcjonalne</vt:lpstr>
      <vt:lpstr>Cel pracy dyplomowej</vt:lpstr>
      <vt:lpstr>Implementacja systemu</vt:lpstr>
      <vt:lpstr>Aplikacja końcowa mobilna</vt:lpstr>
      <vt:lpstr>Aplikacja końcowa webowa dla klienta</vt:lpstr>
      <vt:lpstr>Aplikacja końcowa webowa dla administratorów</vt:lpstr>
      <vt:lpstr>Podsumowanie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PRACA DYPLOMOWA INŻYNIERSKA </dc:title>
  <dc:creator>Yurii Shchehliuk</dc:creator>
  <cp:lastModifiedBy>Yurii Shchehliuk</cp:lastModifiedBy>
  <cp:revision>24</cp:revision>
  <dcterms:created xsi:type="dcterms:W3CDTF">2022-05-13T18:20:25Z</dcterms:created>
  <dcterms:modified xsi:type="dcterms:W3CDTF">2022-05-17T10:28:45Z</dcterms:modified>
</cp:coreProperties>
</file>