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3745-0044-4B61-ABB3-2C6E8B4B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4D85-4288-4E7A-A28F-B5B5A5AF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5A21D-8A43-4170-B179-DC724A37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9438A-DAC3-4F9A-A354-E4211198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5C89-B62A-4C6C-8447-14C088A5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6CA4-DED6-476E-A4D4-11C05877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CC9D7-D507-46CD-A980-85377916C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FD7F-15D5-4CBB-BAE7-C36A36AD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95795-1E4B-472D-8E19-CF11DC1C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2DE72-392E-451A-9241-F586B4EA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1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43AEE-4D8C-4039-8967-CD78A44BC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1C5BF-F4EF-4A9E-8B9D-B2577C54A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603F-FAD4-4B6D-88EE-A00E3CF2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C0CDC-DFB9-4DA0-A940-534F560F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B57F-0892-4231-94E9-19C74DF4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3D20-7C92-489F-A3B0-9D4269B5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B345-ED42-4B9A-A0ED-8DF4BB92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CE4D-4C3E-40B3-A71D-E2ED1449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654BD-A4DB-4744-B831-02D3EF33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02E44-70F6-4380-9C2C-C3D680D9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6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64F1-35FC-4622-BF67-C4AE223A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91209-8A50-465B-8C3F-7A0FADCC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DF12A-AEBE-486C-A113-336C6DFE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FE0A-406A-42B9-BA33-D239C8EE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B660-7944-4382-A735-170B1BFC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7490-D96C-47B1-8875-0D70D4A6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9228-E0D1-453D-BCA2-F6D277F89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6BB97-0257-46B7-A379-7A38D527E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3D08E-CFDC-4A93-9E41-37776C3D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0A1EE-2130-47DA-87B6-2CB42006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A9870-F9D3-4895-85F6-031F7213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6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3DC2-5B09-4142-B05F-3B84889A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70423-CEEE-44AD-BA31-6B9AC015F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C088F-E443-4973-A94C-6E8E19AE0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2D8AB-6FB3-4823-938F-44CFD8EF8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DE4D7-5BA3-40EB-B32A-6EBEBFBEA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68EDE-70F5-4EE4-ADCC-B751D517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78D61-E4A7-45AF-8688-C8E87452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46ACD-17A7-4102-A7F2-89EA9F22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1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E470-567B-467C-84C2-AE241168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10116-1A13-43F9-9570-AB0BC848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7C475-1871-4341-8DE3-F490456E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22713-D18E-491D-AB88-2114FACC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1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D8AAC-DA23-4592-8994-C7956A84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BCEAC-54CD-4DA1-914B-ECCEBD86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26746-FEB4-41B6-AE4B-87C9F34B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8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1A45-59F2-479D-A570-152647D8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E20AA-933D-477B-9DDE-C8146EF16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F56FB-6F10-40AF-A4E8-E9CE8F9E0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9AC0A-9206-4080-949E-3A1143EA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D45D9-7ECA-49E0-B1E7-CF8FDF33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DEAC4-FAA8-4960-8ABA-B2165B83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8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2563-B389-45BE-9324-01B7A619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4273B-315B-4F74-9F99-791B627D7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5B7B9-4680-4577-8304-D71603898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93355-4C1A-4090-A5DC-68799DA4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AA37-4AD6-42EE-A9B9-D7C23FE9233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921E4-7E2F-4D23-8221-FD328CDF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E0FB4-0987-43E9-AAC5-38D08D48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A89CB-A6D1-4F92-A7DB-1CEE659D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B739D-8979-41BC-AF6A-B4E234B80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93B03-BD2A-4EFB-9AE8-40E7D6F23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8AA37-4AD6-42EE-A9B9-D7C23FE92331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7128C-FD99-4FB5-8EA4-084B597A0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4ED8-8136-4F8C-9327-90A701215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14EE-DD64-497F-B5FC-D2BF676FC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3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93CBA-CB89-499A-ADD2-B6D0C27E5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5396" y="2900509"/>
            <a:ext cx="4235919" cy="1141851"/>
          </a:xfr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80808"/>
                </a:solidFill>
              </a:rPr>
              <a:t>Yurii-Volodymyr Shchehliuk </a:t>
            </a:r>
            <a:br>
              <a:rPr lang="en-US" sz="2000" dirty="0">
                <a:solidFill>
                  <a:srgbClr val="080808"/>
                </a:solidFill>
              </a:rPr>
            </a:br>
            <a:r>
              <a:rPr lang="en-US" sz="2000" dirty="0">
                <a:solidFill>
                  <a:srgbClr val="080808"/>
                </a:solidFill>
              </a:rPr>
              <a:t>Nr </a:t>
            </a:r>
            <a:r>
              <a:rPr lang="en-US" sz="2000" dirty="0" err="1">
                <a:solidFill>
                  <a:srgbClr val="080808"/>
                </a:solidFill>
              </a:rPr>
              <a:t>albumu</a:t>
            </a:r>
            <a:r>
              <a:rPr lang="en-US" sz="2000" dirty="0">
                <a:solidFill>
                  <a:srgbClr val="080808"/>
                </a:solidFill>
              </a:rPr>
              <a:t> </a:t>
            </a:r>
            <a:r>
              <a:rPr lang="en-US" sz="2000" dirty="0" err="1">
                <a:solidFill>
                  <a:srgbClr val="080808"/>
                </a:solidFill>
              </a:rPr>
              <a:t>studenta</a:t>
            </a:r>
            <a:r>
              <a:rPr lang="en-US" sz="2000" dirty="0">
                <a:solidFill>
                  <a:srgbClr val="080808"/>
                </a:solidFill>
              </a:rPr>
              <a:t> 58913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327DF-2118-4647-BF72-69479E7D1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729" y="1696793"/>
            <a:ext cx="9332556" cy="1051402"/>
          </a:xfrm>
          <a:noFill/>
        </p:spPr>
        <p:txBody>
          <a:bodyPr anchor="ctr">
            <a:normAutofit/>
          </a:bodyPr>
          <a:lstStyle/>
          <a:p>
            <a:r>
              <a:rPr lang="pl-PL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PRACA DYPLOMOWA INŻYNIERSKA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Obraz 1" descr="Text&#10;&#10;Description automatically generated">
            <a:extLst>
              <a:ext uri="{FF2B5EF4-FFF2-40B4-BE49-F238E27FC236}">
                <a16:creationId xmlns:a16="http://schemas.microsoft.com/office/drawing/2014/main" id="{C0DB18B1-7E52-4A14-BBB1-EDE92A3729A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0186" y="12272"/>
            <a:ext cx="5451627" cy="1744519"/>
          </a:xfrm>
          <a:prstGeom prst="rect">
            <a:avLst/>
          </a:prstGeom>
          <a:noFill/>
          <a:effectLst/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331380B3-0BAD-4321-BFC6-443380D6CD6E}"/>
              </a:ext>
            </a:extLst>
          </p:cNvPr>
          <p:cNvSpPr txBox="1">
            <a:spLocks/>
          </p:cNvSpPr>
          <p:nvPr/>
        </p:nvSpPr>
        <p:spPr>
          <a:xfrm>
            <a:off x="1257645" y="4080155"/>
            <a:ext cx="9404723" cy="5687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do obsługi klientów restauracji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2443B96-07DA-4589-92ED-F695D3C538AE}"/>
              </a:ext>
            </a:extLst>
          </p:cNvPr>
          <p:cNvSpPr txBox="1">
            <a:spLocks/>
          </p:cNvSpPr>
          <p:nvPr/>
        </p:nvSpPr>
        <p:spPr>
          <a:xfrm>
            <a:off x="4170126" y="5154922"/>
            <a:ext cx="3851748" cy="44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Promotor: dr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Marek Jaszuk</a:t>
            </a:r>
            <a:endParaRPr lang="pl-PL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6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1877-8A09-4896-B13A-E845B336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pl-PL" sz="5400" dirty="0"/>
              <a:t>Wprowadzenie do problemu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AEE1-BE6C-4B0D-85F1-BE3279B5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403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51F5-C001-4D95-A67C-DE3546DD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pracy</a:t>
            </a:r>
            <a:r>
              <a:rPr lang="en-US" dirty="0"/>
              <a:t> </a:t>
            </a:r>
            <a:r>
              <a:rPr lang="en-US" dirty="0" err="1"/>
              <a:t>dyplomowej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3F7B20-765F-43C5-85D5-86943A5651D9}"/>
              </a:ext>
            </a:extLst>
          </p:cNvPr>
          <p:cNvSpPr txBox="1">
            <a:spLocks/>
          </p:cNvSpPr>
          <p:nvPr/>
        </p:nvSpPr>
        <p:spPr>
          <a:xfrm>
            <a:off x="1173019" y="4608945"/>
            <a:ext cx="9847548" cy="16295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pl-PL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</a:t>
            </a: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którego jest</a:t>
            </a:r>
            <a:b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</a:t>
            </a: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celem czego jest skrócenie czasu oczekiwania oraz zamówienia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</a:t>
            </a: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zmniejszenie ilości pracy pracowników obsługujących klientów restauracji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</a:t>
            </a: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poprzez przeniesienie z rzeczywistości takich funkcjonalności jak składanie zamówienia, rezerwacja miejsca w restauracji oraz czat po opłacie </a:t>
            </a:r>
            <a:r>
              <a:rPr lang="pl-PL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 aplikacji mobilnej i webowej</a:t>
            </a: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Ma na celu założenie bazy do rozwoju systemu w kierunku pełnej automatyzacji oraz robotyzacji w wyniku czego zysk restauracji za pomocą aplikacji będzie maksymalnie wysoki a zasoby ludzkie będą minimalizowane</a:t>
            </a:r>
            <a:endParaRPr lang="en-US" sz="24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694A439-6AEC-4EAB-95ED-13A5B30D9FCE}"/>
              </a:ext>
            </a:extLst>
          </p:cNvPr>
          <p:cNvSpPr txBox="1">
            <a:spLocks/>
          </p:cNvSpPr>
          <p:nvPr/>
        </p:nvSpPr>
        <p:spPr>
          <a:xfrm>
            <a:off x="1172226" y="2359890"/>
            <a:ext cx="9847548" cy="16295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Oprócz tego, robiąc wnioski z powyższych aplikacji, korzystanie z programu powinno być łatwe do przyzwyczajenia się ze strony użytkowania, czyli interfejs musi być intuicyjny, ma sprawnie działać na różnych wersjach i systemach operacyjnych oraz łatwa w wspieraniu i rozwoju ze strony deweloperów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268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03B5D-447C-4DC6-A3B2-EEAD7821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Stos technologiczny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D2FEF-9F15-4E23-87EA-610FD0B0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8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D4D9D-D1D5-4E01-A2F2-13231167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5857379" cy="1016001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Wymagania funkcjonalne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2B52-1500-474D-B58F-85D427BF1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96" y="1893454"/>
            <a:ext cx="4577726" cy="4960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dirty="0"/>
              <a:t>Wymagania niefunkcjonalne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790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51F5-C001-4D95-A67C-DE3546DD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Cel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pracy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dyplomowej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3F7B20-765F-43C5-85D5-86943A5651D9}"/>
              </a:ext>
            </a:extLst>
          </p:cNvPr>
          <p:cNvSpPr txBox="1">
            <a:spLocks/>
          </p:cNvSpPr>
          <p:nvPr/>
        </p:nvSpPr>
        <p:spPr>
          <a:xfrm>
            <a:off x="1653363" y="2176272"/>
            <a:ext cx="9367204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400" dirty="0" err="1"/>
              <a:t>C</a:t>
            </a:r>
            <a:r>
              <a:rPr lang="en-US" sz="2400" dirty="0" err="1">
                <a:effectLst/>
              </a:rPr>
              <a:t>elem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którego</a:t>
            </a:r>
            <a:r>
              <a:rPr lang="en-US" sz="2400" dirty="0">
                <a:effectLst/>
              </a:rPr>
              <a:t> jest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• </a:t>
            </a:r>
            <a:r>
              <a:rPr lang="en-US" sz="2400" dirty="0" err="1">
                <a:effectLst/>
              </a:rPr>
              <a:t>celem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czego</a:t>
            </a:r>
            <a:r>
              <a:rPr lang="en-US" sz="2400" dirty="0">
                <a:effectLst/>
              </a:rPr>
              <a:t> jest </a:t>
            </a:r>
            <a:r>
              <a:rPr lang="en-US" sz="2400" dirty="0" err="1">
                <a:effectLst/>
              </a:rPr>
              <a:t>skrócenie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czasu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oczekiwania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oraz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zamówienia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• </a:t>
            </a:r>
            <a:r>
              <a:rPr lang="en-US" sz="2400" dirty="0" err="1">
                <a:effectLst/>
              </a:rPr>
              <a:t>zmniejszenie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ilości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pracy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pracowników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obsługujących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klientów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restauracji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• </a:t>
            </a:r>
            <a:r>
              <a:rPr lang="en-US" sz="2400" dirty="0" err="1">
                <a:effectLst/>
              </a:rPr>
              <a:t>poprzez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przeniesienie</a:t>
            </a:r>
            <a:r>
              <a:rPr lang="en-US" sz="2400" dirty="0">
                <a:effectLst/>
              </a:rPr>
              <a:t> z </a:t>
            </a:r>
            <a:r>
              <a:rPr lang="en-US" sz="2400" dirty="0" err="1">
                <a:effectLst/>
              </a:rPr>
              <a:t>rzeczywistości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takich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funkcjonalności</a:t>
            </a:r>
            <a:r>
              <a:rPr lang="en-US" sz="2400" dirty="0">
                <a:effectLst/>
              </a:rPr>
              <a:t> jak </a:t>
            </a:r>
            <a:r>
              <a:rPr lang="en-US" sz="2400" dirty="0" err="1">
                <a:effectLst/>
              </a:rPr>
              <a:t>składanie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zamówienia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rezerwacja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miejsca</a:t>
            </a:r>
            <a:r>
              <a:rPr lang="en-US" sz="2400" dirty="0">
                <a:effectLst/>
              </a:rPr>
              <a:t> w </a:t>
            </a:r>
            <a:r>
              <a:rPr lang="en-US" sz="2400" dirty="0" err="1">
                <a:effectLst/>
              </a:rPr>
              <a:t>restauracji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oraz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czat</a:t>
            </a:r>
            <a:r>
              <a:rPr lang="en-US" sz="2400" dirty="0">
                <a:effectLst/>
              </a:rPr>
              <a:t> po </a:t>
            </a:r>
            <a:r>
              <a:rPr lang="en-US" sz="2400" dirty="0" err="1">
                <a:effectLst/>
              </a:rPr>
              <a:t>opłacie</a:t>
            </a:r>
            <a:r>
              <a:rPr lang="en-US" sz="2400" dirty="0">
                <a:effectLst/>
              </a:rPr>
              <a:t> do </a:t>
            </a:r>
            <a:r>
              <a:rPr lang="en-US" sz="2400" dirty="0" err="1">
                <a:effectLst/>
              </a:rPr>
              <a:t>aplikacji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mobilnej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webowej</a:t>
            </a:r>
            <a:r>
              <a:rPr lang="en-US" sz="2400" dirty="0">
                <a:effectLst/>
              </a:rPr>
              <a:t>. Ma </a:t>
            </a:r>
            <a:r>
              <a:rPr lang="en-US" sz="2400" dirty="0" err="1">
                <a:effectLst/>
              </a:rPr>
              <a:t>na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celu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założenie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bazy</a:t>
            </a:r>
            <a:r>
              <a:rPr lang="en-US" sz="2400" dirty="0">
                <a:effectLst/>
              </a:rPr>
              <a:t> do </a:t>
            </a:r>
            <a:r>
              <a:rPr lang="en-US" sz="2400" dirty="0" err="1">
                <a:effectLst/>
              </a:rPr>
              <a:t>rozwoju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systemu</a:t>
            </a:r>
            <a:r>
              <a:rPr lang="en-US" sz="2400" dirty="0">
                <a:effectLst/>
              </a:rPr>
              <a:t> w </a:t>
            </a:r>
            <a:r>
              <a:rPr lang="en-US" sz="2400" dirty="0" err="1">
                <a:effectLst/>
              </a:rPr>
              <a:t>kierunku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pełnej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automatyzacji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oraz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robotyzacji</a:t>
            </a:r>
            <a:r>
              <a:rPr lang="en-US" sz="2400" dirty="0">
                <a:effectLst/>
              </a:rPr>
              <a:t> w </a:t>
            </a:r>
            <a:r>
              <a:rPr lang="en-US" sz="2400" dirty="0" err="1">
                <a:effectLst/>
              </a:rPr>
              <a:t>wyniku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czego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zysk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restauracji</a:t>
            </a:r>
            <a:r>
              <a:rPr lang="en-US" sz="2400" dirty="0">
                <a:effectLst/>
              </a:rPr>
              <a:t> za </a:t>
            </a:r>
            <a:r>
              <a:rPr lang="en-US" sz="2400" dirty="0" err="1">
                <a:effectLst/>
              </a:rPr>
              <a:t>pomocą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aplikacji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będzie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maksymalnie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wysoki</a:t>
            </a:r>
            <a:r>
              <a:rPr lang="en-US" sz="2400" dirty="0">
                <a:effectLst/>
              </a:rPr>
              <a:t> a </a:t>
            </a:r>
            <a:r>
              <a:rPr lang="en-US" sz="2400" dirty="0" err="1">
                <a:effectLst/>
              </a:rPr>
              <a:t>zasoby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ludzkie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będą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minimalizowane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23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C51F5-C001-4D95-A67C-DE3546DD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203" y="1443390"/>
            <a:ext cx="3268216" cy="340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Cel pracy dyplomowej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3F7B20-765F-43C5-85D5-86943A5651D9}"/>
              </a:ext>
            </a:extLst>
          </p:cNvPr>
          <p:cNvSpPr txBox="1">
            <a:spLocks/>
          </p:cNvSpPr>
          <p:nvPr/>
        </p:nvSpPr>
        <p:spPr>
          <a:xfrm>
            <a:off x="1289304" y="1266614"/>
            <a:ext cx="5769224" cy="3759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 err="1"/>
              <a:t>C</a:t>
            </a:r>
            <a:r>
              <a:rPr lang="en-US" sz="2000" dirty="0" err="1">
                <a:effectLst/>
              </a:rPr>
              <a:t>elem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którego</a:t>
            </a:r>
            <a:r>
              <a:rPr lang="en-US" sz="2000" dirty="0">
                <a:effectLst/>
              </a:rPr>
              <a:t> jest</a:t>
            </a:r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• </a:t>
            </a:r>
            <a:r>
              <a:rPr lang="en-US" sz="2000" dirty="0" err="1">
                <a:effectLst/>
              </a:rPr>
              <a:t>celem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czego</a:t>
            </a:r>
            <a:r>
              <a:rPr lang="en-US" sz="2000" dirty="0">
                <a:effectLst/>
              </a:rPr>
              <a:t> jest </a:t>
            </a:r>
            <a:r>
              <a:rPr lang="en-US" sz="2000" dirty="0" err="1">
                <a:effectLst/>
              </a:rPr>
              <a:t>skrócenie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czasu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oczekiwania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oraz</a:t>
            </a:r>
            <a:r>
              <a:rPr lang="en-US" sz="2000" dirty="0">
                <a:effectLst/>
              </a:rPr>
              <a:t> </a:t>
            </a:r>
            <a:r>
              <a:rPr lang="en-US" sz="2000">
                <a:effectLst/>
              </a:rPr>
              <a:t>zamówienia</a:t>
            </a:r>
            <a:br>
              <a:rPr lang="en-US" sz="2000">
                <a:effectLst/>
              </a:rPr>
            </a:br>
            <a:r>
              <a:rPr lang="en-US" sz="2000">
                <a:effectLst/>
              </a:rPr>
              <a:t>• </a:t>
            </a:r>
            <a:r>
              <a:rPr lang="en-US" sz="2000" dirty="0" err="1">
                <a:effectLst/>
              </a:rPr>
              <a:t>zmniejszenie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ilości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pracy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pracowników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obsługujących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klientów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restauracji</a:t>
            </a:r>
            <a:br>
              <a:rPr lang="en-US" sz="2000" dirty="0">
                <a:effectLst/>
              </a:rPr>
            </a:br>
            <a:r>
              <a:rPr lang="en-US" sz="2000" dirty="0">
                <a:effectLst/>
              </a:rPr>
              <a:t>• </a:t>
            </a:r>
            <a:r>
              <a:rPr lang="en-US" sz="2000" dirty="0" err="1">
                <a:effectLst/>
              </a:rPr>
              <a:t>poprzez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przeniesienie</a:t>
            </a:r>
            <a:r>
              <a:rPr lang="en-US" sz="2000" dirty="0">
                <a:effectLst/>
              </a:rPr>
              <a:t> z </a:t>
            </a:r>
            <a:r>
              <a:rPr lang="en-US" sz="2000" dirty="0" err="1">
                <a:effectLst/>
              </a:rPr>
              <a:t>rzeczywistości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takich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funkcjonalności</a:t>
            </a:r>
            <a:r>
              <a:rPr lang="en-US" sz="2000" dirty="0">
                <a:effectLst/>
              </a:rPr>
              <a:t> jak </a:t>
            </a:r>
            <a:r>
              <a:rPr lang="en-US" sz="2000" dirty="0" err="1">
                <a:effectLst/>
              </a:rPr>
              <a:t>składanie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zamówienia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rezerwacja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miejsca</a:t>
            </a:r>
            <a:r>
              <a:rPr lang="en-US" sz="2000" dirty="0">
                <a:effectLst/>
              </a:rPr>
              <a:t> w </a:t>
            </a:r>
            <a:r>
              <a:rPr lang="en-US" sz="2000" dirty="0" err="1">
                <a:effectLst/>
              </a:rPr>
              <a:t>restauracji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oraz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czat</a:t>
            </a:r>
            <a:r>
              <a:rPr lang="en-US" sz="2000" dirty="0">
                <a:effectLst/>
              </a:rPr>
              <a:t> po </a:t>
            </a:r>
            <a:r>
              <a:rPr lang="en-US" sz="2000" dirty="0" err="1">
                <a:effectLst/>
              </a:rPr>
              <a:t>opłacie</a:t>
            </a:r>
            <a:r>
              <a:rPr lang="en-US" sz="2000" dirty="0">
                <a:effectLst/>
              </a:rPr>
              <a:t> do </a:t>
            </a:r>
            <a:r>
              <a:rPr lang="en-US" sz="2000" dirty="0" err="1">
                <a:effectLst/>
              </a:rPr>
              <a:t>aplikacji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mobilnej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webowej</a:t>
            </a:r>
            <a:r>
              <a:rPr lang="en-US" sz="2000" dirty="0">
                <a:effectLst/>
              </a:rPr>
              <a:t>. Ma </a:t>
            </a:r>
            <a:r>
              <a:rPr lang="en-US" sz="2000" dirty="0" err="1">
                <a:effectLst/>
              </a:rPr>
              <a:t>na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celu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założenie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bazy</a:t>
            </a:r>
            <a:r>
              <a:rPr lang="en-US" sz="2000" dirty="0">
                <a:effectLst/>
              </a:rPr>
              <a:t> do </a:t>
            </a:r>
            <a:r>
              <a:rPr lang="en-US" sz="2000" dirty="0" err="1">
                <a:effectLst/>
              </a:rPr>
              <a:t>rozwoju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systemu</a:t>
            </a:r>
            <a:r>
              <a:rPr lang="en-US" sz="2000" dirty="0">
                <a:effectLst/>
              </a:rPr>
              <a:t> w </a:t>
            </a:r>
            <a:r>
              <a:rPr lang="en-US" sz="2000" dirty="0" err="1">
                <a:effectLst/>
              </a:rPr>
              <a:t>kierunku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pełnej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automatyzacji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oraz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robotyzacji</a:t>
            </a:r>
            <a:r>
              <a:rPr lang="en-US" sz="2000" dirty="0">
                <a:effectLst/>
              </a:rPr>
              <a:t> w </a:t>
            </a:r>
            <a:r>
              <a:rPr lang="en-US" sz="2000" dirty="0" err="1">
                <a:effectLst/>
              </a:rPr>
              <a:t>wyniku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czego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zysk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restauracji</a:t>
            </a:r>
            <a:r>
              <a:rPr lang="en-US" sz="2000" dirty="0">
                <a:effectLst/>
              </a:rPr>
              <a:t> za </a:t>
            </a:r>
            <a:r>
              <a:rPr lang="en-US" sz="2000" dirty="0" err="1">
                <a:effectLst/>
              </a:rPr>
              <a:t>pomocą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aplikacji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będzie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maksymalnie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wysoki</a:t>
            </a:r>
            <a:r>
              <a:rPr lang="en-US" sz="2000" dirty="0">
                <a:effectLst/>
              </a:rPr>
              <a:t> a </a:t>
            </a:r>
            <a:r>
              <a:rPr lang="en-US" sz="2000" dirty="0" err="1">
                <a:effectLst/>
              </a:rPr>
              <a:t>zasoby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ludzkie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będą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minimalizowane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278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036E-79C1-47CD-812B-7B3B5341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E1CA-3D2F-4B5B-B383-581E8440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7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320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PRACA DYPLOMOWA INŻYNIERSKA </vt:lpstr>
      <vt:lpstr>Wprowadzenie do problemu</vt:lpstr>
      <vt:lpstr>Cel pracy dyplomowej</vt:lpstr>
      <vt:lpstr>Stos technologiczny</vt:lpstr>
      <vt:lpstr>Wymagania funkcjonalne</vt:lpstr>
      <vt:lpstr>Cel pracy dyplomowej</vt:lpstr>
      <vt:lpstr>Cel pracy dyplomowej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PRACA DYPLOMOWA INŻYNIERSKA </dc:title>
  <dc:creator>Yurii Shchehliuk</dc:creator>
  <cp:lastModifiedBy>Yurii Shchehliuk</cp:lastModifiedBy>
  <cp:revision>2</cp:revision>
  <dcterms:created xsi:type="dcterms:W3CDTF">2022-05-13T18:20:25Z</dcterms:created>
  <dcterms:modified xsi:type="dcterms:W3CDTF">2022-05-13T19:24:52Z</dcterms:modified>
</cp:coreProperties>
</file>