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8" r:id="rId4"/>
    <p:sldId id="257" r:id="rId5"/>
    <p:sldId id="262" r:id="rId6"/>
    <p:sldId id="264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5059" autoAdjust="0"/>
  </p:normalViewPr>
  <p:slideViewPr>
    <p:cSldViewPr snapToGrid="0">
      <p:cViewPr varScale="1">
        <p:scale>
          <a:sx n="79" d="100"/>
          <a:sy n="79" d="100"/>
        </p:scale>
        <p:origin x="28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"/>
    </p:cViewPr>
  </p:sorter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26A8A-5B39-4F30-8554-1D26CB9186B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D516-97B6-4115-827E-AF88038C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D516-97B6-4115-827E-AF88038CD9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745-0044-4B61-ABB3-2C6E8B4B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4D85-4288-4E7A-A28F-B5B5A5AF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A21D-8A43-4170-B179-DC724A37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438A-DAC3-4F9A-A354-E4211198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5C89-B62A-4C6C-8447-14C088A5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6CA4-DED6-476E-A4D4-11C0587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CC9D7-D507-46CD-A980-85377916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FD7F-15D5-4CBB-BAE7-C36A36AD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5795-1E4B-472D-8E19-CF11DC1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DE72-392E-451A-9241-F586B4EA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43AEE-4D8C-4039-8967-CD78A44BC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1C5BF-F4EF-4A9E-8B9D-B2577C54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603F-FAD4-4B6D-88EE-A00E3CF2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0CDC-DFB9-4DA0-A940-534F560F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B57F-0892-4231-94E9-19C74DF4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D20-7C92-489F-A3B0-9D4269B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B345-ED42-4B9A-A0ED-8DF4BB9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CE4D-4C3E-40B3-A71D-E2ED144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54BD-A4DB-4744-B831-02D3EF3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2E44-70F6-4380-9C2C-C3D680D9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4F1-35FC-4622-BF67-C4AE223A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1209-8A50-465B-8C3F-7A0FADCC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F12A-AEBE-486C-A113-336C6DFE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FE0A-406A-42B9-BA33-D239C8EE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B660-7944-4382-A735-170B1BFC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7490-D96C-47B1-8875-0D70D4A6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9228-E0D1-453D-BCA2-F6D277F8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BB97-0257-46B7-A379-7A38D527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D08E-CFDC-4A93-9E41-37776C3D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0A1EE-2130-47DA-87B6-2CB42006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9870-F9D3-4895-85F6-031F7213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3DC2-5B09-4142-B05F-3B84889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0423-CEEE-44AD-BA31-6B9AC015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088F-E443-4973-A94C-6E8E19AE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2D8AB-6FB3-4823-938F-44CFD8EF8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E4D7-5BA3-40EB-B32A-6EBEBFBEA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8EDE-70F5-4EE4-ADCC-B751D517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78D61-E4A7-45AF-8688-C8E8745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46ACD-17A7-4102-A7F2-89EA9F22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E470-567B-467C-84C2-AE241168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10116-1A13-43F9-9570-AB0BC84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7C475-1871-4341-8DE3-F490456E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22713-D18E-491D-AB88-2114FACC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8AAC-DA23-4592-8994-C7956A8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CEAC-54CD-4DA1-914B-ECCEBD86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6746-FEB4-41B6-AE4B-87C9F34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1A45-59F2-479D-A570-152647D8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20AA-933D-477B-9DDE-C8146EF1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56FB-6F10-40AF-A4E8-E9CE8F9E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AC0A-9206-4080-949E-3A1143EA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45D9-7ECA-49E0-B1E7-CF8FDF33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EAC4-FAA8-4960-8ABA-B2165B8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2563-B389-45BE-9324-01B7A619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4273B-315B-4F74-9F99-791B627D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5B7B9-4680-4577-8304-D7160389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3355-4C1A-4090-A5DC-68799DA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21E4-7E2F-4D23-8221-FD328CDF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0FB4-0987-43E9-AAC5-38D08D48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A89CB-A6D1-4F92-A7DB-1CEE659D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739D-8979-41BC-AF6A-B4E234B8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3B03-BD2A-4EFB-9AE8-40E7D6F23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128C-FD99-4FB5-8EA4-084B597A0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ED8-8136-4F8C-9327-90A70121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93CBA-CB89-499A-ADD2-B6D0C27E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396" y="2900509"/>
            <a:ext cx="4235919" cy="114185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80808"/>
                </a:solidFill>
              </a:rPr>
              <a:t>Yurii-Volodymyr Shchehliuk </a:t>
            </a:r>
            <a:br>
              <a:rPr lang="en-US" sz="2000" dirty="0">
                <a:solidFill>
                  <a:srgbClr val="080808"/>
                </a:solidFill>
              </a:rPr>
            </a:br>
            <a:r>
              <a:rPr lang="en-US" sz="2000" dirty="0">
                <a:solidFill>
                  <a:srgbClr val="080808"/>
                </a:solidFill>
              </a:rPr>
              <a:t>Nr </a:t>
            </a:r>
            <a:r>
              <a:rPr lang="en-US" sz="2000" dirty="0" err="1">
                <a:solidFill>
                  <a:srgbClr val="080808"/>
                </a:solidFill>
              </a:rPr>
              <a:t>albumu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studenta</a:t>
            </a:r>
            <a:r>
              <a:rPr lang="en-US" sz="2000" dirty="0">
                <a:solidFill>
                  <a:srgbClr val="080808"/>
                </a:solidFill>
              </a:rPr>
              <a:t> 58913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27DF-2118-4647-BF72-69479E7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29" y="1696793"/>
            <a:ext cx="9332556" cy="1051402"/>
          </a:xfrm>
          <a:noFill/>
        </p:spPr>
        <p:txBody>
          <a:bodyPr anchor="ctr">
            <a:normAutofit/>
          </a:bodyPr>
          <a:lstStyle/>
          <a:p>
            <a:r>
              <a:rPr lang="pl-P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PRACA DYPLOMOWA INŻYNIERSKA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Obraz 1" descr="Text&#10;&#10;Description automatically generated">
            <a:extLst>
              <a:ext uri="{FF2B5EF4-FFF2-40B4-BE49-F238E27FC236}">
                <a16:creationId xmlns:a16="http://schemas.microsoft.com/office/drawing/2014/main" id="{C0DB18B1-7E52-4A14-BBB1-EDE92A3729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186" y="12272"/>
            <a:ext cx="5451627" cy="1744519"/>
          </a:xfrm>
          <a:prstGeom prst="rect">
            <a:avLst/>
          </a:prstGeom>
          <a:noFill/>
          <a:effectLst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31380B3-0BAD-4321-BFC6-443380D6CD6E}"/>
              </a:ext>
            </a:extLst>
          </p:cNvPr>
          <p:cNvSpPr txBox="1">
            <a:spLocks/>
          </p:cNvSpPr>
          <p:nvPr/>
        </p:nvSpPr>
        <p:spPr>
          <a:xfrm>
            <a:off x="1257645" y="4080155"/>
            <a:ext cx="9404723" cy="56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do obsługi klientów restauracji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2443B96-07DA-4589-92ED-F695D3C538AE}"/>
              </a:ext>
            </a:extLst>
          </p:cNvPr>
          <p:cNvSpPr txBox="1">
            <a:spLocks/>
          </p:cNvSpPr>
          <p:nvPr/>
        </p:nvSpPr>
        <p:spPr>
          <a:xfrm>
            <a:off x="4170126" y="5154922"/>
            <a:ext cx="3851748" cy="44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Promotor: dr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Marek Jaszuk</a:t>
            </a:r>
            <a:endParaRPr lang="pl-PL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6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Podsumowanie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Isosceles Triangle 78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5E20FB2-9CA9-4E94-85C5-2C244AFA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205" y="817702"/>
            <a:ext cx="6340109" cy="1733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 ramach pracy dyplomowej został zaprojektowany i zaimplementowany system do obsługi klientów restauracji , który spełnił wymagania zarówno funkcjonalne jak i niefunkcjonalne.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68CBBD7-D8C3-4840-99D4-822ACC0BDBFB}"/>
              </a:ext>
            </a:extLst>
          </p:cNvPr>
          <p:cNvSpPr txBox="1">
            <a:spLocks/>
          </p:cNvSpPr>
          <p:nvPr/>
        </p:nvSpPr>
        <p:spPr>
          <a:xfrm>
            <a:off x="5594540" y="2553921"/>
            <a:ext cx="6092228" cy="1646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l-PL" sz="2400" dirty="0">
                <a:ea typeface="Calibri" panose="020F0502020204030204" pitchFamily="34" charset="0"/>
                <a:cs typeface="Times New Roman" panose="02020603050405020304" pitchFamily="18" charset="0"/>
              </a:rPr>
              <a:t>System rozwiązuje wyżej wspomniane problemy. Takie rozwiązanie w dniu dzisiejszym ma duży potencjał na rynku, a dzięki swojej strukturze jest łatwo rozwijany i rozszerzany.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1D481D-E180-4555-8CBF-A10ABD03A138}"/>
              </a:ext>
            </a:extLst>
          </p:cNvPr>
          <p:cNvSpPr txBox="1">
            <a:spLocks/>
          </p:cNvSpPr>
          <p:nvPr/>
        </p:nvSpPr>
        <p:spPr>
          <a:xfrm>
            <a:off x="5557744" y="4200557"/>
            <a:ext cx="6340109" cy="195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ea typeface="Calibri" panose="020F0502020204030204" pitchFamily="34" charset="0"/>
              </a:rPr>
              <a:t>Program może być rozwijany w kierunku pełnej automatyzacji oraz robotyzacji w wyniku czego zysk restauracji za pomocą aplikacji będzie maksymalnie wysoki a zasoby ludzkie będą minimalizowane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6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build="allAtOnce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1877-8A09-4896-B13A-E845B336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248083"/>
            <a:ext cx="9849751" cy="1349671"/>
          </a:xfrm>
        </p:spPr>
        <p:txBody>
          <a:bodyPr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pracy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dyplomowej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2C699-B2E2-4890-940F-7D732C4F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75" y="2272590"/>
            <a:ext cx="2811828" cy="2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EE1-BE6C-4B0D-85F1-BE3279B5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43" y="2000916"/>
            <a:ext cx="3934778" cy="19900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Celem pracy dyplomowej jest zaprojektowanie oraz implementacja systemu do obsługi klientów restauracji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B1397B-67B8-4B63-B21B-E07F46B0CE9E}"/>
              </a:ext>
            </a:extLst>
          </p:cNvPr>
          <p:cNvSpPr txBox="1">
            <a:spLocks/>
          </p:cNvSpPr>
          <p:nvPr/>
        </p:nvSpPr>
        <p:spPr>
          <a:xfrm>
            <a:off x="1337609" y="3990962"/>
            <a:ext cx="3934779" cy="1463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/>
              <a:t>W wyniku powinien powstać system </a:t>
            </a:r>
            <a:r>
              <a:rPr lang="pl-PL" sz="2000" dirty="0" err="1"/>
              <a:t>krosplatformowy</a:t>
            </a:r>
            <a:r>
              <a:rPr lang="pl-PL" sz="2000" dirty="0"/>
              <a:t> z połączeniem kilku aplikacji automatyzujący procesy biznesowy oraz minimalizujący zasoby ludzkie w pracy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1877-8A09-4896-B13A-E845B336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248083"/>
            <a:ext cx="9849751" cy="1349671"/>
          </a:xfrm>
        </p:spPr>
        <p:txBody>
          <a:bodyPr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Wprowadzenie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problemu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EE1-BE6C-4B0D-85F1-BE3279B5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29" y="1806290"/>
            <a:ext cx="4647390" cy="19964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1800" dirty="0"/>
              <a:t>Obsługa klientów restauracji oraz zarządzanie danymi zamówień jest procesem czasochłonnym ale powszechnym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9D3AE-A162-4BC7-9F6C-2BA6F64D6A0D}"/>
              </a:ext>
            </a:extLst>
          </p:cNvPr>
          <p:cNvSpPr txBox="1">
            <a:spLocks/>
          </p:cNvSpPr>
          <p:nvPr/>
        </p:nvSpPr>
        <p:spPr>
          <a:xfrm>
            <a:off x="6444093" y="2560951"/>
            <a:ext cx="4647389" cy="146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dirty="0"/>
              <a:t>• Składanie zamówienia</a:t>
            </a:r>
            <a:br>
              <a:rPr lang="pl-PL" sz="1800" dirty="0"/>
            </a:br>
            <a:r>
              <a:rPr lang="pl-PL" sz="1800" dirty="0"/>
              <a:t>• Rezerwacja stolika</a:t>
            </a:r>
            <a:br>
              <a:rPr lang="pl-PL" sz="1800" dirty="0"/>
            </a:br>
            <a:r>
              <a:rPr lang="pl-PL" sz="1800" dirty="0"/>
              <a:t>• Opłata </a:t>
            </a:r>
            <a:r>
              <a:rPr lang="en-US" sz="1800" dirty="0" err="1"/>
              <a:t>oraz</a:t>
            </a:r>
            <a:r>
              <a:rPr lang="en-US" sz="1800" dirty="0"/>
              <a:t> </a:t>
            </a:r>
            <a:r>
              <a:rPr lang="en-US" sz="1800" dirty="0" err="1"/>
              <a:t>ocena</a:t>
            </a:r>
            <a:r>
              <a:rPr lang="en-US" sz="1800" dirty="0"/>
              <a:t> </a:t>
            </a:r>
            <a:r>
              <a:rPr lang="pl-PL" sz="1800" dirty="0"/>
              <a:t>zamówienia</a:t>
            </a:r>
            <a:br>
              <a:rPr lang="pl-PL" sz="1800" dirty="0"/>
            </a:br>
            <a:r>
              <a:rPr lang="pl-PL" sz="1800" dirty="0"/>
              <a:t>• Czat z restauracją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018110-51B9-41E4-AF38-EC5DC4EDB48C}"/>
              </a:ext>
            </a:extLst>
          </p:cNvPr>
          <p:cNvSpPr txBox="1">
            <a:spLocks/>
          </p:cNvSpPr>
          <p:nvPr/>
        </p:nvSpPr>
        <p:spPr>
          <a:xfrm>
            <a:off x="6441950" y="4500831"/>
            <a:ext cx="4039153" cy="98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dirty="0"/>
              <a:t>• Zarządzanie danymi zamówień</a:t>
            </a:r>
            <a:br>
              <a:rPr lang="pl-PL" sz="1800" dirty="0"/>
            </a:br>
            <a:r>
              <a:rPr lang="pl-PL" sz="1800" dirty="0"/>
              <a:t>• Wyeksportowanie ich do pliku</a:t>
            </a:r>
            <a:br>
              <a:rPr lang="pl-PL" sz="1800" dirty="0"/>
            </a:br>
            <a:r>
              <a:rPr lang="pl-PL" sz="1800" dirty="0"/>
              <a:t>• Zarządzanie menu</a:t>
            </a:r>
            <a:r>
              <a:rPr lang="en-US" sz="1800" dirty="0"/>
              <a:t> </a:t>
            </a:r>
            <a:r>
              <a:rPr lang="en-US" sz="1800" dirty="0" err="1"/>
              <a:t>oraz</a:t>
            </a:r>
            <a:r>
              <a:rPr lang="en-US" sz="1800" dirty="0"/>
              <a:t> u</a:t>
            </a:r>
            <a:r>
              <a:rPr lang="pl-PL" sz="1800" dirty="0" err="1"/>
              <a:t>żytkownikami</a:t>
            </a:r>
            <a:br>
              <a:rPr lang="pl-PL" sz="1800" dirty="0"/>
            </a:br>
            <a:r>
              <a:rPr lang="pl-PL" sz="1800" dirty="0"/>
              <a:t>• Czat z klientami</a:t>
            </a:r>
            <a:endParaRPr lang="en-US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5226FE-AE91-47E3-B06B-40BB3C898D24}"/>
              </a:ext>
            </a:extLst>
          </p:cNvPr>
          <p:cNvSpPr txBox="1">
            <a:spLocks/>
          </p:cNvSpPr>
          <p:nvPr/>
        </p:nvSpPr>
        <p:spPr>
          <a:xfrm>
            <a:off x="1096926" y="3702055"/>
            <a:ext cx="4490648" cy="223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18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Ma na celu założenie bazy do rozwoju systemu w kierunku pełnej automatyzacji oraz robotyzacji w wyniku czego zysk restauracji za pomocą aplikacji będzie maksymalnie wysoki</a:t>
            </a: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80EE53-0F84-4496-9FD3-C7585EF250A8}"/>
              </a:ext>
            </a:extLst>
          </p:cNvPr>
          <p:cNvSpPr txBox="1">
            <a:spLocks/>
          </p:cNvSpPr>
          <p:nvPr/>
        </p:nvSpPr>
        <p:spPr>
          <a:xfrm>
            <a:off x="6358933" y="1705611"/>
            <a:ext cx="4647389" cy="146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Procesy, które realizowane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 </a:t>
            </a: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aplikacji </a:t>
            </a:r>
            <a:b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dla klientów restauracji: </a:t>
            </a:r>
            <a:endParaRPr lang="en-US" sz="20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CD75E5-E702-4CE1-AF06-B235813354E1}"/>
              </a:ext>
            </a:extLst>
          </p:cNvPr>
          <p:cNvSpPr txBox="1">
            <a:spLocks/>
          </p:cNvSpPr>
          <p:nvPr/>
        </p:nvSpPr>
        <p:spPr>
          <a:xfrm>
            <a:off x="6315721" y="4028221"/>
            <a:ext cx="4647389" cy="66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unkcjonalności dostępne dla administratorów</a:t>
            </a:r>
            <a:endParaRPr lang="en-US" sz="1200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B5265-4CDE-441E-B327-348F6EF3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46" y="1777884"/>
            <a:ext cx="76705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3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Stos technologiczny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4A439-6AEC-4EAB-95ED-13A5B30D9FCE}"/>
              </a:ext>
            </a:extLst>
          </p:cNvPr>
          <p:cNvSpPr txBox="1">
            <a:spLocks/>
          </p:cNvSpPr>
          <p:nvPr/>
        </p:nvSpPr>
        <p:spPr>
          <a:xfrm>
            <a:off x="1172226" y="2359890"/>
            <a:ext cx="9847548" cy="1629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B05F-918C-402D-9093-003BC444F25C}"/>
              </a:ext>
            </a:extLst>
          </p:cNvPr>
          <p:cNvSpPr txBox="1"/>
          <p:nvPr/>
        </p:nvSpPr>
        <p:spPr>
          <a:xfrm>
            <a:off x="1082403" y="2026456"/>
            <a:ext cx="22118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mobilna: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Mono.Framework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2FBD0-9207-47F3-99EC-64FD3810F4DE}"/>
              </a:ext>
            </a:extLst>
          </p:cNvPr>
          <p:cNvSpPr txBox="1"/>
          <p:nvPr/>
        </p:nvSpPr>
        <p:spPr>
          <a:xfrm>
            <a:off x="4837353" y="1988462"/>
            <a:ext cx="24649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webowa: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61192-3A29-4266-8564-19367AAC4A70}"/>
              </a:ext>
            </a:extLst>
          </p:cNvPr>
          <p:cNvSpPr txBox="1"/>
          <p:nvPr/>
        </p:nvSpPr>
        <p:spPr>
          <a:xfrm>
            <a:off x="8198196" y="2026456"/>
            <a:ext cx="27838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Cor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3.1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94C0351-FB2E-4385-B6F8-5C289872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162" y="1952833"/>
            <a:ext cx="1270667" cy="1340366"/>
          </a:xfrm>
          <a:prstGeom prst="rect">
            <a:avLst/>
          </a:prstGeom>
        </p:spPr>
      </p:pic>
      <p:pic>
        <p:nvPicPr>
          <p:cNvPr id="13" name="Picture 1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CA53816F-9B85-4AF1-9880-5D6D81CE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2" y="3467140"/>
            <a:ext cx="1554892" cy="155489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4BA0F2-5C70-4737-8184-FBEA8D1D1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6182" y="4824072"/>
            <a:ext cx="1599029" cy="1199272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5298113A-BB1E-4B6A-8EDB-1E5034A1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78" y="5438078"/>
            <a:ext cx="1113572" cy="11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Learn how to use RxJS in Angular Effectively | malcoded">
            <a:extLst>
              <a:ext uri="{FF2B5EF4-FFF2-40B4-BE49-F238E27FC236}">
                <a16:creationId xmlns:a16="http://schemas.microsoft.com/office/drawing/2014/main" id="{25DC46F3-6879-4896-9B17-28BF1DC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1" t="16613" r="28528" b="12021"/>
          <a:stretch/>
        </p:blipFill>
        <p:spPr bwMode="auto">
          <a:xfrm>
            <a:off x="7487666" y="4505122"/>
            <a:ext cx="1454555" cy="144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Microsoft SQL Server Icon – Free Download, PNG and Vector">
            <a:extLst>
              <a:ext uri="{FF2B5EF4-FFF2-40B4-BE49-F238E27FC236}">
                <a16:creationId xmlns:a16="http://schemas.microsoft.com/office/drawing/2014/main" id="{DD8AC949-73B3-494E-B6A9-49783A89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385283"/>
            <a:ext cx="1620768" cy="16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C# Logo Download Icon PNG Transparent Background, Free Download #28402 -  FreeIconsPNG">
            <a:extLst>
              <a:ext uri="{FF2B5EF4-FFF2-40B4-BE49-F238E27FC236}">
                <a16:creationId xmlns:a16="http://schemas.microsoft.com/office/drawing/2014/main" id="{8B5DF244-71B8-4958-8E85-9D1E2034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05" y="1406162"/>
            <a:ext cx="1468337" cy="140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0AB929EF-A10A-40F4-B4D7-13939FBA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49" y="3395263"/>
            <a:ext cx="1188308" cy="11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Encapsulated Collections in Entity Framework Core | Blog">
            <a:extLst>
              <a:ext uri="{FF2B5EF4-FFF2-40B4-BE49-F238E27FC236}">
                <a16:creationId xmlns:a16="http://schemas.microsoft.com/office/drawing/2014/main" id="{D7AB6821-0E43-4ED4-9053-A9D93EDBA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r="16278" b="4046"/>
          <a:stretch/>
        </p:blipFill>
        <p:spPr bwMode="auto">
          <a:xfrm>
            <a:off x="9281116" y="3977821"/>
            <a:ext cx="1244212" cy="10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Xamarin Logo Icon - Download in Flat Style">
            <a:extLst>
              <a:ext uri="{FF2B5EF4-FFF2-40B4-BE49-F238E27FC236}">
                <a16:creationId xmlns:a16="http://schemas.microsoft.com/office/drawing/2014/main" id="{231AFACF-B466-46B8-8440-FA8212E9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11" y="3072508"/>
            <a:ext cx="1148000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ogo Re-Design and Swag · Issue #1185 · microsoft/microsoft-ui-xaml · GitHub">
            <a:extLst>
              <a:ext uri="{FF2B5EF4-FFF2-40B4-BE49-F238E27FC236}">
                <a16:creationId xmlns:a16="http://schemas.microsoft.com/office/drawing/2014/main" id="{35FE9706-5DC9-4913-B982-88DAB10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72" y="3667506"/>
            <a:ext cx="1214627" cy="1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no (software) - Wikipedia">
            <a:extLst>
              <a:ext uri="{FF2B5EF4-FFF2-40B4-BE49-F238E27FC236}">
                <a16:creationId xmlns:a16="http://schemas.microsoft.com/office/drawing/2014/main" id="{2AE6173D-A523-42D0-BDA2-9397043AD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4" y="4993012"/>
            <a:ext cx="1044164" cy="12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tripe Logo, history, meaning, symbol, PNG">
            <a:extLst>
              <a:ext uri="{FF2B5EF4-FFF2-40B4-BE49-F238E27FC236}">
                <a16:creationId xmlns:a16="http://schemas.microsoft.com/office/drawing/2014/main" id="{13603554-3BB4-4886-85A9-EF50924A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76" y="5446295"/>
            <a:ext cx="1859459" cy="10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D4D9D-D1D5-4E01-A2F2-1323116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" y="454062"/>
            <a:ext cx="6291488" cy="1016001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Wymagania funkcjonalne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2B52-1500-474D-B58F-85D427BF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78" y="491687"/>
            <a:ext cx="5057184" cy="139469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l-PL" sz="4400" dirty="0">
                <a:latin typeface="+mj-lt"/>
              </a:rPr>
              <a:t>Wymagania niefunkcjonalne</a:t>
            </a:r>
            <a:endParaRPr lang="en-US" sz="44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B4AABC-E49A-4FAC-BAE2-D1B8B9D50B9F}"/>
              </a:ext>
            </a:extLst>
          </p:cNvPr>
          <p:cNvSpPr txBox="1">
            <a:spLocks/>
          </p:cNvSpPr>
          <p:nvPr/>
        </p:nvSpPr>
        <p:spPr>
          <a:xfrm>
            <a:off x="106220" y="1191491"/>
            <a:ext cx="5398653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Rejestracja użytkowników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Rezerwacja miejsca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Złożenie zamówienia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Czat z restauracją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Eksportowanie wszystkich dziennych zamówień w postaci pliku .JSON 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Zmiana uprawień użytkowników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Ocena zamówienia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Przegląd historii zamówień użytkownika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Sortowanie oraz filtrowanie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20FD1E-B6B7-4597-90CA-3E12CD55687F}"/>
              </a:ext>
            </a:extLst>
          </p:cNvPr>
          <p:cNvSpPr txBox="1">
            <a:spLocks/>
          </p:cNvSpPr>
          <p:nvPr/>
        </p:nvSpPr>
        <p:spPr>
          <a:xfrm>
            <a:off x="6394660" y="1177646"/>
            <a:ext cx="5398653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Konfigurowany </a:t>
            </a:r>
            <a:r>
              <a:rPr lang="pl-P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autoryzacji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Haszowanie</a:t>
            </a: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wrażliwych danych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Ochrona przed XSS oraz SQL iniekcjami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System powinien być skalowany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Aplikacja powinna być dostępna dla użytkowników Android, iOS, przeglądarek Google Chrome oraz Mozilla </a:t>
            </a:r>
            <a:r>
              <a:rPr lang="pl-P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90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553" y="1435759"/>
            <a:ext cx="4002166" cy="340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Implementacja systemu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3FF3AEB-6A3F-46EF-A421-661D35DB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4" y="717911"/>
            <a:ext cx="6815887" cy="5427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7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94" y="2746449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600" dirty="0">
                <a:solidFill>
                  <a:srgbClr val="080808"/>
                </a:solidFill>
              </a:rPr>
              <a:t>M</a:t>
            </a:r>
            <a:r>
              <a:rPr lang="en-US" sz="3600" dirty="0" err="1">
                <a:solidFill>
                  <a:srgbClr val="080808"/>
                </a:solidFill>
              </a:rPr>
              <a:t>obilna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pl-PL" sz="3600" dirty="0">
                <a:solidFill>
                  <a:srgbClr val="080808"/>
                </a:solidFill>
              </a:rPr>
              <a:t>a</a:t>
            </a:r>
            <a:r>
              <a:rPr lang="en-US" sz="3600" dirty="0" err="1">
                <a:solidFill>
                  <a:srgbClr val="080808"/>
                </a:solidFill>
              </a:rPr>
              <a:t>plikacja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końcowa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54" name="Isosceles Triangle 44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5FE1D6C-3DC1-47FB-A035-CAB88DA4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543" y="333373"/>
            <a:ext cx="2412420" cy="50387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BE5DC9-B115-4E8D-8D4E-91F44869D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7" t="1326" b="1663"/>
          <a:stretch/>
        </p:blipFill>
        <p:spPr>
          <a:xfrm>
            <a:off x="6760598" y="1752598"/>
            <a:ext cx="2367906" cy="48261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6AF3A1-BEF4-4CEB-9AA6-8F0699EE0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9" r="1292"/>
          <a:stretch/>
        </p:blipFill>
        <p:spPr>
          <a:xfrm>
            <a:off x="8481170" y="333373"/>
            <a:ext cx="2313639" cy="48261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6164B4-1C9C-44DF-A05B-CBA1EB537D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60"/>
          <a:stretch/>
        </p:blipFill>
        <p:spPr>
          <a:xfrm>
            <a:off x="9824093" y="1769071"/>
            <a:ext cx="2367907" cy="49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1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64" y="1355664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800" dirty="0"/>
              <a:t>We</a:t>
            </a:r>
            <a:r>
              <a:rPr lang="en-US" sz="4800" dirty="0" err="1"/>
              <a:t>bowa</a:t>
            </a:r>
            <a:r>
              <a:rPr lang="en-US" sz="4800" dirty="0"/>
              <a:t> </a:t>
            </a:r>
            <a:r>
              <a:rPr lang="pl-PL" sz="4800" dirty="0"/>
              <a:t>a</a:t>
            </a:r>
            <a:r>
              <a:rPr lang="en-US" sz="4800" dirty="0" err="1"/>
              <a:t>plikacja</a:t>
            </a:r>
            <a:r>
              <a:rPr lang="en-US" sz="4800" dirty="0"/>
              <a:t> </a:t>
            </a:r>
            <a:r>
              <a:rPr lang="en-US" sz="4800" dirty="0" err="1"/>
              <a:t>końcowa</a:t>
            </a:r>
            <a:br>
              <a:rPr lang="en-US" sz="4800" dirty="0"/>
            </a:br>
            <a:r>
              <a:rPr lang="pl-PL" sz="4800" dirty="0"/>
              <a:t>dla klienta</a:t>
            </a:r>
            <a:endParaRPr lang="en-US" sz="48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38098-972D-49C6-B724-7F1E367B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5" b="-1"/>
          <a:stretch/>
        </p:blipFill>
        <p:spPr>
          <a:xfrm>
            <a:off x="4697866" y="634553"/>
            <a:ext cx="7124651" cy="328012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pic>
        <p:nvPicPr>
          <p:cNvPr id="39" name="Picture 3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E5DC2E3-A38A-40C4-BA19-FB3BCE0C6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05" t="10270" r="21154"/>
          <a:stretch/>
        </p:blipFill>
        <p:spPr bwMode="auto">
          <a:xfrm>
            <a:off x="4150300" y="326278"/>
            <a:ext cx="7672217" cy="386646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793A5-AA61-4B1E-8E52-49E1733D5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9834" r="12153" b="-2"/>
          <a:stretch/>
        </p:blipFill>
        <p:spPr>
          <a:xfrm>
            <a:off x="4198732" y="423280"/>
            <a:ext cx="7273796" cy="3662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84909-C881-4BC1-92CA-D5AD8E5D6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922" y="527890"/>
            <a:ext cx="8839635" cy="3115956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063A0C-7EED-4B82-86AB-4C08E0700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269" y="472129"/>
            <a:ext cx="7867259" cy="39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4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18 -0.00486 L -0.51184 0.461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83" y="2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088 L -0.13438 0.4673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2291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0.15755 0.4613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230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1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Aplikacja</a:t>
            </a:r>
            <a:r>
              <a:rPr lang="en-US" sz="4800" dirty="0"/>
              <a:t> </a:t>
            </a:r>
            <a:r>
              <a:rPr lang="en-US" sz="4800" dirty="0" err="1"/>
              <a:t>końcowa</a:t>
            </a:r>
            <a:br>
              <a:rPr lang="en-US" sz="4800" dirty="0"/>
            </a:br>
            <a:r>
              <a:rPr lang="en-US" sz="4800" dirty="0" err="1"/>
              <a:t>webowa</a:t>
            </a:r>
            <a:r>
              <a:rPr lang="pl-PL" sz="4800" dirty="0"/>
              <a:t> dla administratorów</a:t>
            </a:r>
            <a:endParaRPr lang="en-US" sz="48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7D8E57-EAD5-4B70-AEDB-A4B652DE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42" y="575403"/>
            <a:ext cx="7431998" cy="3732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06B5D-C5B9-4110-AC92-BDB4FBF5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86" y="771988"/>
            <a:ext cx="7365510" cy="3014743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88DE4F-8254-4C45-8737-9724A40A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698" y="717123"/>
            <a:ext cx="7733302" cy="3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45195 0.449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22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418 0.475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375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355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Wingdings 3</vt:lpstr>
      <vt:lpstr>Office Theme</vt:lpstr>
      <vt:lpstr>PRACA DYPLOMOWA INŻYNIERSKA </vt:lpstr>
      <vt:lpstr>Cel pracy dyplomowej</vt:lpstr>
      <vt:lpstr>Wprowadzenie do problemu</vt:lpstr>
      <vt:lpstr>Stos technologiczny</vt:lpstr>
      <vt:lpstr>Wymagania funkcjonalne</vt:lpstr>
      <vt:lpstr>Implementacja systemu</vt:lpstr>
      <vt:lpstr>Mobilna aplikacja końcowa </vt:lpstr>
      <vt:lpstr>Webowa aplikacja końcowa dla klienta</vt:lpstr>
      <vt:lpstr>Aplikacja końcowa webowa dla administratorów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 </dc:title>
  <dc:creator>Yurii Shchehliuk</dc:creator>
  <cp:lastModifiedBy>Yurii Shchehliuk</cp:lastModifiedBy>
  <cp:revision>47</cp:revision>
  <dcterms:created xsi:type="dcterms:W3CDTF">2022-05-13T18:20:25Z</dcterms:created>
  <dcterms:modified xsi:type="dcterms:W3CDTF">2022-05-17T19:22:15Z</dcterms:modified>
</cp:coreProperties>
</file>