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1"/>
  </p:sldMasterIdLst>
  <p:notesMasterIdLst>
    <p:notesMasterId r:id="rId12"/>
  </p:notesMasterIdLst>
  <p:sldIdLst>
    <p:sldId id="318" r:id="rId2"/>
    <p:sldId id="257" r:id="rId3"/>
    <p:sldId id="346" r:id="rId4"/>
    <p:sldId id="320" r:id="rId5"/>
    <p:sldId id="336" r:id="rId6"/>
    <p:sldId id="337" r:id="rId7"/>
    <p:sldId id="321" r:id="rId8"/>
    <p:sldId id="347" r:id="rId9"/>
    <p:sldId id="339" r:id="rId10"/>
    <p:sldId id="279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24" autoAdjust="0"/>
  </p:normalViewPr>
  <p:slideViewPr>
    <p:cSldViewPr>
      <p:cViewPr varScale="1">
        <p:scale>
          <a:sx n="87" d="100"/>
          <a:sy n="87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DFEE-23C6-4F62-9BBF-A60B7EFD2BF0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90D0-EC35-4D29-BC3D-925142E0402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8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9671B7-D0B1-47F3-AD11-FC4EA3066966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8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B7DD-2384-4745-814B-1E7F850A8FB4}" type="datetime1">
              <a:rPr lang="uk-UA" smtClean="0"/>
              <a:t>08.06.2025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6718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B7DD-2384-4745-814B-1E7F850A8FB4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172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B7DD-2384-4745-814B-1E7F850A8FB4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625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B7DD-2384-4745-814B-1E7F850A8FB4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7367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B7DD-2384-4745-814B-1E7F850A8FB4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15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B7DD-2384-4745-814B-1E7F850A8FB4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591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FC41-C1C7-4F04-8BF9-BCE4C4A50817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22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1787-5E43-4D8D-BEDF-5B662C8F4BBA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CC8-F96D-4F75-A654-6BBA2B066874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26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147-8DC5-4062-A10C-5C716B80970F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7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4B65-E51D-4EBA-86F6-3F1192427EBA}" type="datetime1">
              <a:rPr lang="uk-UA" smtClean="0"/>
              <a:t>08.06.2025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865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3176-91E6-4435-826C-6C2635C6F888}" type="datetime1">
              <a:rPr lang="uk-UA" smtClean="0"/>
              <a:t>08.06.2025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D05E-A15B-47F5-B58C-667272C3334C}" type="datetime1">
              <a:rPr lang="uk-UA" smtClean="0"/>
              <a:t>08.06.2025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C876-E3E9-4F6D-90AF-DCD0A31D92A7}" type="datetime1">
              <a:rPr lang="uk-UA" smtClean="0"/>
              <a:t>08.06.2025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7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B30-E101-4B9D-B273-7267435D9DF5}" type="datetime1">
              <a:rPr lang="uk-UA" smtClean="0"/>
              <a:t>08.06.2025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148F-AE40-474C-9174-11FB993BC92A}" type="datetime1">
              <a:rPr lang="uk-UA" smtClean="0"/>
              <a:t>08.06.2025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6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12B7DD-2384-4745-814B-1E7F850A8FB4}" type="datetime1">
              <a:rPr lang="uk-UA" smtClean="0"/>
              <a:t>08.06.2025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443C94-EB38-483B-B1E5-A34B522EB3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468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764704"/>
            <a:ext cx="10441160" cy="496855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Чернівецький національний університет імені Юрія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Федьковича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ННІФТКН</a:t>
            </a: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Іпатій Ю.І.</a:t>
            </a: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br>
              <a:rPr lang="ru-RU" sz="2800" b="1" dirty="0"/>
            </a:br>
            <a:r>
              <a:rPr lang="ru-RU" sz="2800" b="1" dirty="0" err="1"/>
              <a:t>Застосунок</a:t>
            </a:r>
            <a:r>
              <a:rPr lang="ru-RU" sz="2800" b="1" dirty="0"/>
              <a:t> для </a:t>
            </a:r>
            <a:r>
              <a:rPr lang="ru-RU" sz="2800" b="1" dirty="0" err="1"/>
              <a:t>планування</a:t>
            </a:r>
            <a:r>
              <a:rPr lang="ru-RU" sz="2800" b="1" dirty="0"/>
              <a:t> бюджету з </a:t>
            </a:r>
            <a:r>
              <a:rPr lang="ru-RU" sz="2800" b="1" dirty="0" err="1"/>
              <a:t>прогнозуванням</a:t>
            </a:r>
            <a:r>
              <a:rPr lang="ru-RU" sz="2800" b="1" dirty="0"/>
              <a:t> </a:t>
            </a:r>
            <a:r>
              <a:rPr lang="ru-RU" sz="2800" b="1" dirty="0" err="1"/>
              <a:t>витрат</a:t>
            </a:r>
            <a:br>
              <a:rPr lang="uk-UA" sz="5400" dirty="0">
                <a:latin typeface="Times New Roman" pitchFamily="18" charset="0"/>
                <a:cs typeface="Times New Roman" pitchFamily="18" charset="0"/>
              </a:rPr>
            </a:br>
            <a:endParaRPr lang="uk-UA" sz="5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Курсовий проект</a:t>
            </a:r>
            <a:br>
              <a:rPr lang="uk-UA" sz="5400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пеціальність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122 – Комп’ютерні науки</a:t>
            </a:r>
          </a:p>
          <a:p>
            <a:pPr marL="0" indent="0" algn="ctr">
              <a:buNone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Освітньо-професійна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програма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Інтелектуальний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комп'ютерних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інформаційних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системах"</a:t>
            </a: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r>
              <a:rPr lang="uk-UA" dirty="0">
                <a:latin typeface="Times New Roman" pitchFamily="18" charset="0"/>
                <a:cs typeface="Times New Roman" pitchFamily="18" charset="0"/>
              </a:rPr>
              <a:t>Науковий керівник: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_____________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892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2500306"/>
            <a:ext cx="7772400" cy="385525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5000" dirty="0"/>
              <a:t>Дякую за увагу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10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576" y="411452"/>
            <a:ext cx="7772400" cy="914400"/>
          </a:xfrm>
        </p:spPr>
        <p:txBody>
          <a:bodyPr/>
          <a:lstStyle/>
          <a:p>
            <a:r>
              <a:rPr lang="uk-UA" dirty="0"/>
              <a:t>Актуальність теми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17204" y="1340768"/>
            <a:ext cx="10297144" cy="5124269"/>
          </a:xfrm>
        </p:spPr>
        <p:txBody>
          <a:bodyPr>
            <a:noAutofit/>
          </a:bodyPr>
          <a:lstStyle/>
          <a:p>
            <a:pPr lvl="0"/>
            <a:endParaRPr lang="uk-UA" dirty="0"/>
          </a:p>
          <a:p>
            <a:pPr lvl="0"/>
            <a:r>
              <a:rPr lang="uk-UA" dirty="0"/>
              <a:t>Актуальність базується на таких моментах</a:t>
            </a:r>
          </a:p>
          <a:p>
            <a:pPr lvl="0"/>
            <a:r>
              <a:rPr lang="uk-UA" dirty="0"/>
              <a:t>Зростання економічної нестабільності.</a:t>
            </a:r>
          </a:p>
          <a:p>
            <a:pPr lvl="0"/>
            <a:r>
              <a:rPr lang="uk-UA" dirty="0"/>
              <a:t>Потреба у зручних інструментах для контролю фінансів.</a:t>
            </a:r>
          </a:p>
          <a:p>
            <a:pPr lvl="0"/>
            <a:r>
              <a:rPr lang="uk-UA" dirty="0"/>
              <a:t>Відсутність аналогів з функцією прогнозування витрат.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2</a:t>
            </a:fld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A18CB2-0C4E-4ED9-BF9F-3631DC72B4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4364439"/>
            <a:ext cx="46958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1664" y="978924"/>
            <a:ext cx="9601196" cy="646668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Технології розробки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2564904"/>
            <a:ext cx="6254130" cy="20305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3</a:t>
            </a:fld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C0798-95DB-46B4-952E-F5091E92E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5649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6665" y="556418"/>
            <a:ext cx="8435280" cy="1504429"/>
          </a:xfrm>
        </p:spPr>
        <p:txBody>
          <a:bodyPr>
            <a:normAutofit/>
          </a:bodyPr>
          <a:lstStyle/>
          <a:p>
            <a:r>
              <a:rPr lang="uk-UA" dirty="0"/>
              <a:t>Мета роботи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4</a:t>
            </a:fld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78236-9849-46B8-A209-131C3BF39F4A}"/>
              </a:ext>
            </a:extLst>
          </p:cNvPr>
          <p:cNvSpPr txBox="1"/>
          <p:nvPr/>
        </p:nvSpPr>
        <p:spPr>
          <a:xfrm>
            <a:off x="1343472" y="2036398"/>
            <a:ext cx="7560840" cy="239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tabLst/>
              <a:defRPr/>
            </a:pPr>
            <a:r>
              <a:rPr lang="uk-UA" sz="2400" b="0" i="0" dirty="0">
                <a:solidFill>
                  <a:srgbClr val="404040"/>
                </a:solidFill>
                <a:effectLst/>
                <a:latin typeface="quote-cjk-patch"/>
              </a:rPr>
              <a:t>Розробити </a:t>
            </a:r>
            <a:r>
              <a:rPr lang="uk-UA" sz="2400" b="0" i="0" dirty="0" err="1">
                <a:solidFill>
                  <a:srgbClr val="404040"/>
                </a:solidFill>
                <a:effectLst/>
                <a:latin typeface="quote-cjk-patch"/>
              </a:rPr>
              <a:t>кросплатформний</a:t>
            </a:r>
            <a:r>
              <a:rPr lang="uk-UA" sz="2400" b="0" i="0" dirty="0">
                <a:solidFill>
                  <a:srgbClr val="404040"/>
                </a:solidFill>
                <a:effectLst/>
                <a:latin typeface="quote-cjk-patch"/>
              </a:rPr>
              <a:t> застосунок для: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Обліку доходів та витрат.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Аналізу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фінансової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поведінки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Прогнозування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майбутніх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витрат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на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основі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історичних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даних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.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7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1052736"/>
            <a:ext cx="6624736" cy="1102575"/>
          </a:xfrm>
        </p:spPr>
        <p:txBody>
          <a:bodyPr>
            <a:normAutofit/>
          </a:bodyPr>
          <a:lstStyle/>
          <a:p>
            <a:pPr algn="l"/>
            <a:r>
              <a:rPr lang="uk-UA" b="0" i="0" dirty="0">
                <a:solidFill>
                  <a:srgbClr val="404040"/>
                </a:solidFill>
                <a:effectLst/>
                <a:latin typeface="quote-cjk-patch"/>
              </a:rPr>
              <a:t>Основні функції застосунку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5</a:t>
            </a:fld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901552" y="2462748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Облік</a:t>
            </a:r>
            <a:r>
              <a:rPr lang="ru-RU" sz="2400" dirty="0"/>
              <a:t> </a:t>
            </a:r>
            <a:r>
              <a:rPr lang="ru-RU" sz="2400" dirty="0" err="1"/>
              <a:t>транзакцій</a:t>
            </a:r>
            <a:r>
              <a:rPr lang="ru-RU" sz="2400" dirty="0"/>
              <a:t>:</a:t>
            </a:r>
          </a:p>
          <a:p>
            <a:r>
              <a:rPr lang="ru-RU" sz="2400" dirty="0"/>
              <a:t>•	</a:t>
            </a:r>
            <a:r>
              <a:rPr lang="ru-RU" sz="2400" dirty="0" err="1"/>
              <a:t>Додавання</a:t>
            </a:r>
            <a:r>
              <a:rPr lang="ru-RU" sz="2400" dirty="0"/>
              <a:t>, </a:t>
            </a:r>
            <a:r>
              <a:rPr lang="ru-RU" sz="2400" dirty="0" err="1"/>
              <a:t>редагування</a:t>
            </a:r>
            <a:r>
              <a:rPr lang="ru-RU" sz="2400" dirty="0"/>
              <a:t>, </a:t>
            </a:r>
            <a:r>
              <a:rPr lang="ru-RU" sz="2400" dirty="0" err="1"/>
              <a:t>видалення</a:t>
            </a:r>
            <a:r>
              <a:rPr lang="ru-RU" sz="2400" dirty="0"/>
              <a:t> </a:t>
            </a:r>
            <a:r>
              <a:rPr lang="ru-RU" sz="2400" dirty="0" err="1"/>
              <a:t>записів</a:t>
            </a:r>
            <a:r>
              <a:rPr lang="ru-RU" sz="2400" dirty="0"/>
              <a:t>.</a:t>
            </a:r>
          </a:p>
          <a:p>
            <a:r>
              <a:rPr lang="ru-RU" sz="2400" dirty="0"/>
              <a:t>•	</a:t>
            </a:r>
            <a:r>
              <a:rPr lang="ru-RU" sz="2400" dirty="0" err="1"/>
              <a:t>Категорії</a:t>
            </a:r>
            <a:r>
              <a:rPr lang="ru-RU" sz="2400" dirty="0"/>
              <a:t> </a:t>
            </a:r>
            <a:r>
              <a:rPr lang="ru-RU" sz="2400" dirty="0" err="1"/>
              <a:t>доходів</a:t>
            </a:r>
            <a:r>
              <a:rPr lang="ru-RU" sz="2400" dirty="0"/>
              <a:t>/</a:t>
            </a:r>
            <a:r>
              <a:rPr lang="ru-RU" sz="2400" dirty="0" err="1"/>
              <a:t>витрат</a:t>
            </a:r>
            <a:r>
              <a:rPr lang="ru-RU" sz="2400" dirty="0"/>
              <a:t>.</a:t>
            </a:r>
          </a:p>
          <a:p>
            <a:r>
              <a:rPr lang="ru-RU" sz="2400" dirty="0"/>
              <a:t>•	</a:t>
            </a:r>
            <a:r>
              <a:rPr lang="ru-RU" sz="2400" dirty="0" err="1"/>
              <a:t>Візуалізація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endParaRPr lang="ru-RU" sz="2400" dirty="0"/>
          </a:p>
          <a:p>
            <a:r>
              <a:rPr lang="ru-RU" sz="2400" dirty="0"/>
              <a:t>•	</a:t>
            </a:r>
            <a:r>
              <a:rPr lang="ru-RU" sz="2400" dirty="0" err="1"/>
              <a:t>Прогнозування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182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759673"/>
            <a:ext cx="7344816" cy="1728192"/>
          </a:xfrm>
        </p:spPr>
        <p:txBody>
          <a:bodyPr>
            <a:noAutofit/>
          </a:bodyPr>
          <a:lstStyle/>
          <a:p>
            <a:r>
              <a:rPr lang="uk-UA" sz="4000" b="1" dirty="0"/>
              <a:t>Архітектура застосунку</a:t>
            </a:r>
            <a:endParaRPr lang="ru-RU" sz="4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6</a:t>
            </a:fld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32700-43A9-400C-865E-D4FCEC7F17C8}"/>
              </a:ext>
            </a:extLst>
          </p:cNvPr>
          <p:cNvSpPr txBox="1"/>
          <p:nvPr/>
        </p:nvSpPr>
        <p:spPr>
          <a:xfrm>
            <a:off x="1343472" y="2636912"/>
            <a:ext cx="66967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404040"/>
                </a:solidFill>
                <a:effectLst/>
              </a:rPr>
              <a:t>Інтерфейс користувача:</a:t>
            </a:r>
            <a:r>
              <a:rPr lang="uk-UA" sz="2400" b="0" i="0" dirty="0">
                <a:solidFill>
                  <a:srgbClr val="404040"/>
                </a:solidFill>
                <a:effectLst/>
              </a:rPr>
              <a:t> Форми введення, графіки.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404040"/>
                </a:solidFill>
                <a:effectLst/>
              </a:rPr>
              <a:t>Обробка даних:</a:t>
            </a:r>
            <a:r>
              <a:rPr lang="uk-UA" sz="2400" b="0" i="0" dirty="0">
                <a:solidFill>
                  <a:srgbClr val="404040"/>
                </a:solidFill>
                <a:effectLst/>
              </a:rPr>
              <a:t> </a:t>
            </a:r>
            <a:r>
              <a:rPr lang="uk-UA" sz="2400" b="0" i="0" dirty="0" err="1">
                <a:solidFill>
                  <a:srgbClr val="404040"/>
                </a:solidFill>
                <a:effectLst/>
              </a:rPr>
              <a:t>Валідація</a:t>
            </a:r>
            <a:r>
              <a:rPr lang="uk-UA" sz="2400" b="0" i="0" dirty="0">
                <a:solidFill>
                  <a:srgbClr val="404040"/>
                </a:solidFill>
                <a:effectLst/>
              </a:rPr>
              <a:t>, збереження у </a:t>
            </a:r>
            <a:r>
              <a:rPr lang="de-DE" sz="2400" b="0" i="0" dirty="0" err="1">
                <a:solidFill>
                  <a:srgbClr val="404040"/>
                </a:solidFill>
                <a:effectLst/>
              </a:rPr>
              <a:t>LocalStorage</a:t>
            </a:r>
            <a:r>
              <a:rPr lang="de-DE" sz="24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404040"/>
                </a:solidFill>
                <a:effectLst/>
              </a:rPr>
              <a:t>Модуль прогнозування:</a:t>
            </a:r>
            <a:r>
              <a:rPr lang="uk-UA" sz="2400" b="0" i="0" dirty="0">
                <a:solidFill>
                  <a:srgbClr val="404040"/>
                </a:solidFill>
                <a:effectLst/>
              </a:rPr>
              <a:t> Аналіз історичних даних.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29456E-3086-4AC8-B16C-38A33CF269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946" y="604524"/>
            <a:ext cx="2471288" cy="5879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496" y="1268760"/>
            <a:ext cx="8892480" cy="785068"/>
          </a:xfrm>
        </p:spPr>
        <p:txBody>
          <a:bodyPr>
            <a:normAutofit/>
          </a:bodyPr>
          <a:lstStyle/>
          <a:p>
            <a:r>
              <a:rPr lang="uk-UA" dirty="0"/>
              <a:t>Можливості застосунку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7</a:t>
            </a:fld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E49D8-E5E6-4E1D-99E8-3A1D66CE7761}"/>
              </a:ext>
            </a:extLst>
          </p:cNvPr>
          <p:cNvSpPr txBox="1"/>
          <p:nvPr/>
        </p:nvSpPr>
        <p:spPr>
          <a:xfrm>
            <a:off x="1343472" y="2276872"/>
            <a:ext cx="99371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ru-RU" sz="2400" i="0" dirty="0">
              <a:solidFill>
                <a:srgbClr val="404040"/>
              </a:solidFill>
              <a:effectLst/>
            </a:endParaRPr>
          </a:p>
          <a:p>
            <a:pPr algn="l"/>
            <a:r>
              <a:rPr lang="ru-RU" sz="2400" i="0" dirty="0">
                <a:solidFill>
                  <a:srgbClr val="404040"/>
                </a:solidFill>
                <a:effectLst/>
              </a:rPr>
              <a:t>Форма </a:t>
            </a:r>
            <a:r>
              <a:rPr lang="ru-RU" sz="2400" i="0" dirty="0" err="1">
                <a:solidFill>
                  <a:srgbClr val="404040"/>
                </a:solidFill>
                <a:effectLst/>
              </a:rPr>
              <a:t>введення</a:t>
            </a:r>
            <a:r>
              <a:rPr lang="ru-RU" sz="2400" i="0" dirty="0">
                <a:solidFill>
                  <a:srgbClr val="404040"/>
                </a:solidFill>
                <a:effectLst/>
              </a:rPr>
              <a:t> </a:t>
            </a:r>
            <a:r>
              <a:rPr lang="ru-RU" sz="2400" i="0" dirty="0" err="1">
                <a:solidFill>
                  <a:srgbClr val="404040"/>
                </a:solidFill>
                <a:effectLst/>
              </a:rPr>
              <a:t>доходів</a:t>
            </a:r>
            <a:r>
              <a:rPr lang="ru-RU" sz="2400" i="0" dirty="0">
                <a:solidFill>
                  <a:srgbClr val="404040"/>
                </a:solidFill>
                <a:effectLst/>
              </a:rPr>
              <a:t>:				Форма </a:t>
            </a:r>
            <a:r>
              <a:rPr lang="ru-RU" sz="2400" i="0" dirty="0" err="1">
                <a:solidFill>
                  <a:srgbClr val="404040"/>
                </a:solidFill>
                <a:effectLst/>
              </a:rPr>
              <a:t>введення</a:t>
            </a:r>
            <a:r>
              <a:rPr lang="ru-RU" sz="2400" i="0" dirty="0">
                <a:solidFill>
                  <a:srgbClr val="404040"/>
                </a:solidFill>
                <a:effectLst/>
              </a:rPr>
              <a:t> </a:t>
            </a:r>
            <a:r>
              <a:rPr lang="ru-RU" sz="2400" i="0" dirty="0" err="1">
                <a:solidFill>
                  <a:srgbClr val="404040"/>
                </a:solidFill>
                <a:effectLst/>
              </a:rPr>
              <a:t>витрат</a:t>
            </a:r>
            <a:r>
              <a:rPr lang="ru-RU" sz="2400" i="0" dirty="0">
                <a:solidFill>
                  <a:srgbClr val="404040"/>
                </a:solidFill>
                <a:effectLst/>
              </a:rPr>
              <a:t>:</a:t>
            </a:r>
            <a:br>
              <a:rPr lang="ru-RU" sz="2400" i="0" dirty="0">
                <a:solidFill>
                  <a:srgbClr val="404040"/>
                </a:solidFill>
                <a:effectLst/>
              </a:rPr>
            </a:br>
            <a:endParaRPr lang="ru-RU" sz="2400" i="0" dirty="0">
              <a:solidFill>
                <a:srgbClr val="404040"/>
              </a:solidFill>
              <a:effectLst/>
            </a:endParaRPr>
          </a:p>
          <a:p>
            <a:pPr algn="l"/>
            <a:r>
              <a:rPr lang="ru-RU" sz="2400" i="0" dirty="0">
                <a:solidFill>
                  <a:srgbClr val="404040"/>
                </a:solidFill>
                <a:effectLst/>
              </a:rPr>
              <a:t>				</a:t>
            </a:r>
          </a:p>
          <a:p>
            <a:pPr algn="l"/>
            <a:endParaRPr lang="ru-RU" sz="2400" dirty="0">
              <a:solidFill>
                <a:srgbClr val="404040"/>
              </a:solidFill>
            </a:endParaRPr>
          </a:p>
          <a:p>
            <a:pPr algn="l"/>
            <a:endParaRPr lang="ru-RU" sz="2400" i="0" dirty="0">
              <a:solidFill>
                <a:srgbClr val="404040"/>
              </a:solidFill>
              <a:effectLst/>
            </a:endParaRPr>
          </a:p>
          <a:p>
            <a:pPr algn="l"/>
            <a:endParaRPr lang="ru-RU" sz="2400" dirty="0">
              <a:solidFill>
                <a:srgbClr val="404040"/>
              </a:solidFill>
            </a:endParaRPr>
          </a:p>
          <a:p>
            <a:pPr algn="l"/>
            <a:r>
              <a:rPr lang="ru-RU" sz="2400" i="0" dirty="0" err="1">
                <a:solidFill>
                  <a:srgbClr val="404040"/>
                </a:solidFill>
                <a:effectLst/>
              </a:rPr>
              <a:t>Вибір</a:t>
            </a:r>
            <a:r>
              <a:rPr lang="ru-RU" sz="2400" i="0" dirty="0">
                <a:solidFill>
                  <a:srgbClr val="404040"/>
                </a:solidFill>
                <a:effectLst/>
              </a:rPr>
              <a:t> </a:t>
            </a:r>
            <a:r>
              <a:rPr lang="ru-RU" sz="2400" i="0" dirty="0" err="1">
                <a:solidFill>
                  <a:srgbClr val="404040"/>
                </a:solidFill>
                <a:effectLst/>
              </a:rPr>
              <a:t>категорій</a:t>
            </a:r>
            <a:r>
              <a:rPr lang="ru-RU" sz="2400" i="0" dirty="0">
                <a:solidFill>
                  <a:srgbClr val="404040"/>
                </a:solidFill>
                <a:effectLst/>
              </a:rPr>
              <a:t>:</a:t>
            </a:r>
            <a:br>
              <a:rPr lang="ru-RU" sz="2400" i="0" dirty="0">
                <a:solidFill>
                  <a:srgbClr val="404040"/>
                </a:solidFill>
                <a:effectLst/>
              </a:rPr>
            </a:br>
            <a:endParaRPr lang="ru-RU" sz="2400" i="0" dirty="0">
              <a:solidFill>
                <a:srgbClr val="404040"/>
              </a:solidFill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63B252-BD5A-4EC8-B70D-7F57C26E9A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18" y="3032768"/>
            <a:ext cx="4038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86E8EF-484F-4195-9A3B-88E2A2623D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82" y="3108968"/>
            <a:ext cx="36957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73E97-5721-40AF-8BD8-75A5BCBD12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537545"/>
            <a:ext cx="923925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60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6848" y="620688"/>
            <a:ext cx="9601196" cy="862692"/>
          </a:xfrm>
        </p:spPr>
        <p:txBody>
          <a:bodyPr/>
          <a:lstStyle/>
          <a:p>
            <a:r>
              <a:rPr lang="uk-UA" dirty="0"/>
              <a:t>Інтерфейс  застосунку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8</a:t>
            </a:fld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95D6B1-D494-42D7-8C05-2E18148979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698238"/>
            <a:ext cx="6696744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62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Висновки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196752"/>
            <a:ext cx="1051316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	В межах цієї курсової роботи було успішно реалізовано програмний додаток для планування бюджету з функціональністю прогнозування витрат. Створений продукт поєднує простоту інтерфейсу з потужними інструментами фінансового аналізу, що дає змогу користувачам ефективно керувати власними доходами та витратами.</a:t>
            </a:r>
          </a:p>
          <a:p>
            <a:pPr marL="0" indent="0">
              <a:buNone/>
            </a:pPr>
            <a:r>
              <a:rPr lang="uk-UA" dirty="0"/>
              <a:t>	У процесі дослідження було здійснено аналіз предметної області, визначено основні функціональні потреби до сучасних систем бюджетування, а також розглянуто наявні програмні аналоги. Це дозволило сформувати обґрунтовані вимоги до структури й </a:t>
            </a:r>
            <a:r>
              <a:rPr lang="uk-UA"/>
              <a:t>функціональності застосунку.</a:t>
            </a:r>
            <a:endParaRPr lang="uk-UA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C94-EB38-483B-B1E5-A34B522EB35B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08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946</TotalTime>
  <Words>275</Words>
  <Application>Microsoft Office PowerPoint</Application>
  <PresentationFormat>Широкий екран</PresentationFormat>
  <Paragraphs>51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quote-cjk-patch</vt:lpstr>
      <vt:lpstr>Times New Roman</vt:lpstr>
      <vt:lpstr>Натуральные материалы</vt:lpstr>
      <vt:lpstr>Презентація PowerPoint</vt:lpstr>
      <vt:lpstr>Актуальність теми</vt:lpstr>
      <vt:lpstr>Технології розробки</vt:lpstr>
      <vt:lpstr>Мета роботи</vt:lpstr>
      <vt:lpstr>Основні функції застосунку</vt:lpstr>
      <vt:lpstr>Архітектура застосунку</vt:lpstr>
      <vt:lpstr>Можливості застосунку</vt:lpstr>
      <vt:lpstr>Інтерфейс  застосунку</vt:lpstr>
      <vt:lpstr>Висновки</vt:lpstr>
      <vt:lpstr>Презентація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MC</dc:creator>
  <cp:lastModifiedBy>Андрій Іпатій</cp:lastModifiedBy>
  <cp:revision>85</cp:revision>
  <dcterms:created xsi:type="dcterms:W3CDTF">2014-05-19T18:33:58Z</dcterms:created>
  <dcterms:modified xsi:type="dcterms:W3CDTF">2025-06-08T20:56:00Z</dcterms:modified>
</cp:coreProperties>
</file>