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  <p:sldId id="294" r:id="rId11"/>
    <p:sldId id="295" r:id="rId12"/>
    <p:sldId id="296" r:id="rId13"/>
    <p:sldId id="297" r:id="rId14"/>
    <p:sldId id="28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D4840-C4ED-4057-9F47-1FA7A4FA071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DD9A35-5E6E-4512-B465-04F81DE3618F}">
      <dgm:prSet/>
      <dgm:spPr/>
      <dgm:t>
        <a:bodyPr/>
        <a:lstStyle/>
        <a:p>
          <a:r>
            <a:rPr lang="en-US"/>
            <a:t>Change frontend design to new version</a:t>
          </a:r>
        </a:p>
      </dgm:t>
    </dgm:pt>
    <dgm:pt modelId="{1ADAE9E5-D6B4-45CD-8C0A-2110E42FB4AE}" type="parTrans" cxnId="{1F44EEC9-9A01-42D0-9B0C-A75DA45BBF1C}">
      <dgm:prSet/>
      <dgm:spPr/>
      <dgm:t>
        <a:bodyPr/>
        <a:lstStyle/>
        <a:p>
          <a:endParaRPr lang="en-US"/>
        </a:p>
      </dgm:t>
    </dgm:pt>
    <dgm:pt modelId="{6F90D954-59A6-45CF-87B6-8E4BB33D47CD}" type="sibTrans" cxnId="{1F44EEC9-9A01-42D0-9B0C-A75DA45BBF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542540-89B4-4CD2-BF4F-892CC9F97389}">
      <dgm:prSet/>
      <dgm:spPr/>
      <dgm:t>
        <a:bodyPr/>
        <a:lstStyle/>
        <a:p>
          <a:r>
            <a:rPr lang="en-US" dirty="0"/>
            <a:t>Use Local LLM</a:t>
          </a:r>
        </a:p>
      </dgm:t>
    </dgm:pt>
    <dgm:pt modelId="{1757E2EA-3FE2-44CE-B401-8E6EEDDE3CF3}" type="parTrans" cxnId="{748485C0-C747-439D-847E-F92CE82FE66E}">
      <dgm:prSet/>
      <dgm:spPr/>
      <dgm:t>
        <a:bodyPr/>
        <a:lstStyle/>
        <a:p>
          <a:endParaRPr lang="en-US"/>
        </a:p>
      </dgm:t>
    </dgm:pt>
    <dgm:pt modelId="{A35B218E-478C-4AAE-A49F-CA5B79B7EC30}" type="sibTrans" cxnId="{748485C0-C747-439D-847E-F92CE82FE66E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31BE2F93-8E63-4553-812F-A2CACAC63901}">
      <dgm:prSet/>
      <dgm:spPr/>
      <dgm:t>
        <a:bodyPr/>
        <a:lstStyle/>
        <a:p>
          <a:r>
            <a:rPr lang="en-GB" dirty="0"/>
            <a:t>Integrate Multimodal AI Capabilities</a:t>
          </a:r>
          <a:endParaRPr lang="en-US" dirty="0"/>
        </a:p>
      </dgm:t>
    </dgm:pt>
    <dgm:pt modelId="{2D3564C0-98E4-48F1-A9EC-31E0A2913D61}" type="parTrans" cxnId="{91D40681-61AF-4980-9482-964F65D5F028}">
      <dgm:prSet/>
      <dgm:spPr/>
      <dgm:t>
        <a:bodyPr/>
        <a:lstStyle/>
        <a:p>
          <a:endParaRPr lang="en-US"/>
        </a:p>
      </dgm:t>
    </dgm:pt>
    <dgm:pt modelId="{86CCC75D-4ED7-44C6-8A53-97DA24959A61}" type="sibTrans" cxnId="{91D40681-61AF-4980-9482-964F65D5F028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18C33DC1-2B97-764D-9F4A-C65FB8386CA6}" type="pres">
      <dgm:prSet presAssocID="{8C4D4840-C4ED-4057-9F47-1FA7A4FA071B}" presName="Name0" presStyleCnt="0">
        <dgm:presLayoutVars>
          <dgm:animLvl val="lvl"/>
          <dgm:resizeHandles val="exact"/>
        </dgm:presLayoutVars>
      </dgm:prSet>
      <dgm:spPr/>
    </dgm:pt>
    <dgm:pt modelId="{AA40DCCA-FE6A-9542-B357-ABBEF902B3BE}" type="pres">
      <dgm:prSet presAssocID="{76DD9A35-5E6E-4512-B465-04F81DE3618F}" presName="compositeNode" presStyleCnt="0">
        <dgm:presLayoutVars>
          <dgm:bulletEnabled val="1"/>
        </dgm:presLayoutVars>
      </dgm:prSet>
      <dgm:spPr/>
    </dgm:pt>
    <dgm:pt modelId="{59769DCE-0623-A34E-91F2-CEB700ABD3C7}" type="pres">
      <dgm:prSet presAssocID="{76DD9A35-5E6E-4512-B465-04F81DE3618F}" presName="bgRect" presStyleLbl="bgAccFollowNode1" presStyleIdx="0" presStyleCnt="3"/>
      <dgm:spPr/>
    </dgm:pt>
    <dgm:pt modelId="{2F5696C2-D9BF-874D-88BF-C0BF698588CF}" type="pres">
      <dgm:prSet presAssocID="{6F90D954-59A6-45CF-87B6-8E4BB33D47C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9F4669B-0D1C-A743-B6EB-9122CB6DC365}" type="pres">
      <dgm:prSet presAssocID="{76DD9A35-5E6E-4512-B465-04F81DE3618F}" presName="bottomLine" presStyleLbl="alignNode1" presStyleIdx="1" presStyleCnt="6">
        <dgm:presLayoutVars/>
      </dgm:prSet>
      <dgm:spPr/>
    </dgm:pt>
    <dgm:pt modelId="{9807A5CE-F709-894E-AA55-40EE4A2BF982}" type="pres">
      <dgm:prSet presAssocID="{76DD9A35-5E6E-4512-B465-04F81DE3618F}" presName="nodeText" presStyleLbl="bgAccFollowNode1" presStyleIdx="0" presStyleCnt="3">
        <dgm:presLayoutVars>
          <dgm:bulletEnabled val="1"/>
        </dgm:presLayoutVars>
      </dgm:prSet>
      <dgm:spPr/>
    </dgm:pt>
    <dgm:pt modelId="{4983A8BF-E465-EF4B-B910-6C2EFB6F1698}" type="pres">
      <dgm:prSet presAssocID="{6F90D954-59A6-45CF-87B6-8E4BB33D47CD}" presName="sibTrans" presStyleCnt="0"/>
      <dgm:spPr/>
    </dgm:pt>
    <dgm:pt modelId="{3EA90846-4232-7F4E-A969-060C9612F14B}" type="pres">
      <dgm:prSet presAssocID="{D6542540-89B4-4CD2-BF4F-892CC9F97389}" presName="compositeNode" presStyleCnt="0">
        <dgm:presLayoutVars>
          <dgm:bulletEnabled val="1"/>
        </dgm:presLayoutVars>
      </dgm:prSet>
      <dgm:spPr/>
    </dgm:pt>
    <dgm:pt modelId="{82BDAC87-2000-A847-B26B-A37D86D49570}" type="pres">
      <dgm:prSet presAssocID="{D6542540-89B4-4CD2-BF4F-892CC9F97389}" presName="bgRect" presStyleLbl="bgAccFollowNode1" presStyleIdx="1" presStyleCnt="3"/>
      <dgm:spPr/>
    </dgm:pt>
    <dgm:pt modelId="{A8BB9D72-9F52-9446-867E-2F0DDF91C0BE}" type="pres">
      <dgm:prSet presAssocID="{A35B218E-478C-4AAE-A49F-CA5B79B7EC3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6AFA615-24EB-FA4F-9300-3F6B354D0106}" type="pres">
      <dgm:prSet presAssocID="{D6542540-89B4-4CD2-BF4F-892CC9F97389}" presName="bottomLine" presStyleLbl="alignNode1" presStyleIdx="3" presStyleCnt="6">
        <dgm:presLayoutVars/>
      </dgm:prSet>
      <dgm:spPr/>
    </dgm:pt>
    <dgm:pt modelId="{BAEC19D5-4898-F343-81F0-ADE6B8EF7587}" type="pres">
      <dgm:prSet presAssocID="{D6542540-89B4-4CD2-BF4F-892CC9F97389}" presName="nodeText" presStyleLbl="bgAccFollowNode1" presStyleIdx="1" presStyleCnt="3">
        <dgm:presLayoutVars>
          <dgm:bulletEnabled val="1"/>
        </dgm:presLayoutVars>
      </dgm:prSet>
      <dgm:spPr/>
    </dgm:pt>
    <dgm:pt modelId="{FD6190CE-597A-7E4D-B1BB-8190E5942C0D}" type="pres">
      <dgm:prSet presAssocID="{A35B218E-478C-4AAE-A49F-CA5B79B7EC30}" presName="sibTrans" presStyleCnt="0"/>
      <dgm:spPr/>
    </dgm:pt>
    <dgm:pt modelId="{07A57D2A-6498-6E49-9CC3-AD18623C229E}" type="pres">
      <dgm:prSet presAssocID="{31BE2F93-8E63-4553-812F-A2CACAC63901}" presName="compositeNode" presStyleCnt="0">
        <dgm:presLayoutVars>
          <dgm:bulletEnabled val="1"/>
        </dgm:presLayoutVars>
      </dgm:prSet>
      <dgm:spPr/>
    </dgm:pt>
    <dgm:pt modelId="{68F9A2CC-C8C0-814B-B3E3-0DD5AB3BCFD8}" type="pres">
      <dgm:prSet presAssocID="{31BE2F93-8E63-4553-812F-A2CACAC63901}" presName="bgRect" presStyleLbl="bgAccFollowNode1" presStyleIdx="2" presStyleCnt="3"/>
      <dgm:spPr/>
    </dgm:pt>
    <dgm:pt modelId="{ED0B8C54-4AEA-1140-A0EC-31133735DA52}" type="pres">
      <dgm:prSet presAssocID="{86CCC75D-4ED7-44C6-8A53-97DA24959A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57A920D-5B61-164E-AE8C-76B07D253C48}" type="pres">
      <dgm:prSet presAssocID="{31BE2F93-8E63-4553-812F-A2CACAC63901}" presName="bottomLine" presStyleLbl="alignNode1" presStyleIdx="5" presStyleCnt="6">
        <dgm:presLayoutVars/>
      </dgm:prSet>
      <dgm:spPr/>
    </dgm:pt>
    <dgm:pt modelId="{2B1D9C6A-5A3A-1D40-BB38-CAF37E1E5022}" type="pres">
      <dgm:prSet presAssocID="{31BE2F93-8E63-4553-812F-A2CACAC6390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F4E205D-FBC2-8D4F-8DB8-41A7E2FA13C8}" type="presOf" srcId="{D6542540-89B4-4CD2-BF4F-892CC9F97389}" destId="{BAEC19D5-4898-F343-81F0-ADE6B8EF7587}" srcOrd="1" destOrd="0" presId="urn:microsoft.com/office/officeart/2016/7/layout/BasicLinearProcessNumbered"/>
    <dgm:cxn modelId="{62321D43-A422-EA4A-9803-E21563926BD0}" type="presOf" srcId="{8C4D4840-C4ED-4057-9F47-1FA7A4FA071B}" destId="{18C33DC1-2B97-764D-9F4A-C65FB8386CA6}" srcOrd="0" destOrd="0" presId="urn:microsoft.com/office/officeart/2016/7/layout/BasicLinearProcessNumbered"/>
    <dgm:cxn modelId="{B74F7569-CB3E-FE43-ACFA-D0B511379C7F}" type="presOf" srcId="{31BE2F93-8E63-4553-812F-A2CACAC63901}" destId="{68F9A2CC-C8C0-814B-B3E3-0DD5AB3BCFD8}" srcOrd="0" destOrd="0" presId="urn:microsoft.com/office/officeart/2016/7/layout/BasicLinearProcessNumbered"/>
    <dgm:cxn modelId="{95244152-4C7C-5547-B69B-7340214E3676}" type="presOf" srcId="{A35B218E-478C-4AAE-A49F-CA5B79B7EC30}" destId="{A8BB9D72-9F52-9446-867E-2F0DDF91C0BE}" srcOrd="0" destOrd="0" presId="urn:microsoft.com/office/officeart/2016/7/layout/BasicLinearProcessNumbered"/>
    <dgm:cxn modelId="{00DCF876-F56F-3342-83A0-B5D971FBDCB0}" type="presOf" srcId="{76DD9A35-5E6E-4512-B465-04F81DE3618F}" destId="{9807A5CE-F709-894E-AA55-40EE4A2BF982}" srcOrd="1" destOrd="0" presId="urn:microsoft.com/office/officeart/2016/7/layout/BasicLinearProcessNumbered"/>
    <dgm:cxn modelId="{91D40681-61AF-4980-9482-964F65D5F028}" srcId="{8C4D4840-C4ED-4057-9F47-1FA7A4FA071B}" destId="{31BE2F93-8E63-4553-812F-A2CACAC63901}" srcOrd="2" destOrd="0" parTransId="{2D3564C0-98E4-48F1-A9EC-31E0A2913D61}" sibTransId="{86CCC75D-4ED7-44C6-8A53-97DA24959A61}"/>
    <dgm:cxn modelId="{A8C650A7-9DBD-2E47-B158-3448EB0078EA}" type="presOf" srcId="{D6542540-89B4-4CD2-BF4F-892CC9F97389}" destId="{82BDAC87-2000-A847-B26B-A37D86D49570}" srcOrd="0" destOrd="0" presId="urn:microsoft.com/office/officeart/2016/7/layout/BasicLinearProcessNumbered"/>
    <dgm:cxn modelId="{3B4CEFAC-B38D-464C-9BA9-EDD7858F8289}" type="presOf" srcId="{76DD9A35-5E6E-4512-B465-04F81DE3618F}" destId="{59769DCE-0623-A34E-91F2-CEB700ABD3C7}" srcOrd="0" destOrd="0" presId="urn:microsoft.com/office/officeart/2016/7/layout/BasicLinearProcessNumbered"/>
    <dgm:cxn modelId="{748485C0-C747-439D-847E-F92CE82FE66E}" srcId="{8C4D4840-C4ED-4057-9F47-1FA7A4FA071B}" destId="{D6542540-89B4-4CD2-BF4F-892CC9F97389}" srcOrd="1" destOrd="0" parTransId="{1757E2EA-3FE2-44CE-B401-8E6EEDDE3CF3}" sibTransId="{A35B218E-478C-4AAE-A49F-CA5B79B7EC30}"/>
    <dgm:cxn modelId="{1F44EEC9-9A01-42D0-9B0C-A75DA45BBF1C}" srcId="{8C4D4840-C4ED-4057-9F47-1FA7A4FA071B}" destId="{76DD9A35-5E6E-4512-B465-04F81DE3618F}" srcOrd="0" destOrd="0" parTransId="{1ADAE9E5-D6B4-45CD-8C0A-2110E42FB4AE}" sibTransId="{6F90D954-59A6-45CF-87B6-8E4BB33D47CD}"/>
    <dgm:cxn modelId="{83DE1DD2-8EC8-5742-A785-2C1359936BE6}" type="presOf" srcId="{86CCC75D-4ED7-44C6-8A53-97DA24959A61}" destId="{ED0B8C54-4AEA-1140-A0EC-31133735DA52}" srcOrd="0" destOrd="0" presId="urn:microsoft.com/office/officeart/2016/7/layout/BasicLinearProcessNumbered"/>
    <dgm:cxn modelId="{501C65FB-A44E-1F45-9209-99EAAD5F4288}" type="presOf" srcId="{31BE2F93-8E63-4553-812F-A2CACAC63901}" destId="{2B1D9C6A-5A3A-1D40-BB38-CAF37E1E5022}" srcOrd="1" destOrd="0" presId="urn:microsoft.com/office/officeart/2016/7/layout/BasicLinearProcessNumbered"/>
    <dgm:cxn modelId="{89DD8EFF-8EB6-E945-AFF6-924753F05246}" type="presOf" srcId="{6F90D954-59A6-45CF-87B6-8E4BB33D47CD}" destId="{2F5696C2-D9BF-874D-88BF-C0BF698588CF}" srcOrd="0" destOrd="0" presId="urn:microsoft.com/office/officeart/2016/7/layout/BasicLinearProcessNumbered"/>
    <dgm:cxn modelId="{76FB97BE-C5AD-9C4E-8377-78D10E6EA838}" type="presParOf" srcId="{18C33DC1-2B97-764D-9F4A-C65FB8386CA6}" destId="{AA40DCCA-FE6A-9542-B357-ABBEF902B3BE}" srcOrd="0" destOrd="0" presId="urn:microsoft.com/office/officeart/2016/7/layout/BasicLinearProcessNumbered"/>
    <dgm:cxn modelId="{897EBB2E-7126-F94E-8F0C-3D10321D196C}" type="presParOf" srcId="{AA40DCCA-FE6A-9542-B357-ABBEF902B3BE}" destId="{59769DCE-0623-A34E-91F2-CEB700ABD3C7}" srcOrd="0" destOrd="0" presId="urn:microsoft.com/office/officeart/2016/7/layout/BasicLinearProcessNumbered"/>
    <dgm:cxn modelId="{FEF51181-90CF-0F4E-B262-AD32728CCD8E}" type="presParOf" srcId="{AA40DCCA-FE6A-9542-B357-ABBEF902B3BE}" destId="{2F5696C2-D9BF-874D-88BF-C0BF698588CF}" srcOrd="1" destOrd="0" presId="urn:microsoft.com/office/officeart/2016/7/layout/BasicLinearProcessNumbered"/>
    <dgm:cxn modelId="{9C33BA1C-D872-DB4B-83CD-638387621004}" type="presParOf" srcId="{AA40DCCA-FE6A-9542-B357-ABBEF902B3BE}" destId="{B9F4669B-0D1C-A743-B6EB-9122CB6DC365}" srcOrd="2" destOrd="0" presId="urn:microsoft.com/office/officeart/2016/7/layout/BasicLinearProcessNumbered"/>
    <dgm:cxn modelId="{37630C7B-80CA-604C-B8F9-55826234315C}" type="presParOf" srcId="{AA40DCCA-FE6A-9542-B357-ABBEF902B3BE}" destId="{9807A5CE-F709-894E-AA55-40EE4A2BF982}" srcOrd="3" destOrd="0" presId="urn:microsoft.com/office/officeart/2016/7/layout/BasicLinearProcessNumbered"/>
    <dgm:cxn modelId="{03A11E25-7F63-DC46-BDA5-A952BC55EBE9}" type="presParOf" srcId="{18C33DC1-2B97-764D-9F4A-C65FB8386CA6}" destId="{4983A8BF-E465-EF4B-B910-6C2EFB6F1698}" srcOrd="1" destOrd="0" presId="urn:microsoft.com/office/officeart/2016/7/layout/BasicLinearProcessNumbered"/>
    <dgm:cxn modelId="{3405F1E6-7B9B-3744-B8FA-A28367E85AFE}" type="presParOf" srcId="{18C33DC1-2B97-764D-9F4A-C65FB8386CA6}" destId="{3EA90846-4232-7F4E-A969-060C9612F14B}" srcOrd="2" destOrd="0" presId="urn:microsoft.com/office/officeart/2016/7/layout/BasicLinearProcessNumbered"/>
    <dgm:cxn modelId="{BE980ABC-78B3-0E41-B8CD-680965FD0D7E}" type="presParOf" srcId="{3EA90846-4232-7F4E-A969-060C9612F14B}" destId="{82BDAC87-2000-A847-B26B-A37D86D49570}" srcOrd="0" destOrd="0" presId="urn:microsoft.com/office/officeart/2016/7/layout/BasicLinearProcessNumbered"/>
    <dgm:cxn modelId="{2DA1D8FC-C27B-FC43-AD0F-C9F9F2EC597D}" type="presParOf" srcId="{3EA90846-4232-7F4E-A969-060C9612F14B}" destId="{A8BB9D72-9F52-9446-867E-2F0DDF91C0BE}" srcOrd="1" destOrd="0" presId="urn:microsoft.com/office/officeart/2016/7/layout/BasicLinearProcessNumbered"/>
    <dgm:cxn modelId="{E659825A-BCBE-454C-82D5-54723B0BC5FA}" type="presParOf" srcId="{3EA90846-4232-7F4E-A969-060C9612F14B}" destId="{76AFA615-24EB-FA4F-9300-3F6B354D0106}" srcOrd="2" destOrd="0" presId="urn:microsoft.com/office/officeart/2016/7/layout/BasicLinearProcessNumbered"/>
    <dgm:cxn modelId="{A2EBC74C-0AF8-9945-9FB6-94B28EBB05B0}" type="presParOf" srcId="{3EA90846-4232-7F4E-A969-060C9612F14B}" destId="{BAEC19D5-4898-F343-81F0-ADE6B8EF7587}" srcOrd="3" destOrd="0" presId="urn:microsoft.com/office/officeart/2016/7/layout/BasicLinearProcessNumbered"/>
    <dgm:cxn modelId="{BF206A31-B3DC-B74A-B094-CE7887CF982B}" type="presParOf" srcId="{18C33DC1-2B97-764D-9F4A-C65FB8386CA6}" destId="{FD6190CE-597A-7E4D-B1BB-8190E5942C0D}" srcOrd="3" destOrd="0" presId="urn:microsoft.com/office/officeart/2016/7/layout/BasicLinearProcessNumbered"/>
    <dgm:cxn modelId="{54EA7F10-5363-304A-8904-657401318E3E}" type="presParOf" srcId="{18C33DC1-2B97-764D-9F4A-C65FB8386CA6}" destId="{07A57D2A-6498-6E49-9CC3-AD18623C229E}" srcOrd="4" destOrd="0" presId="urn:microsoft.com/office/officeart/2016/7/layout/BasicLinearProcessNumbered"/>
    <dgm:cxn modelId="{1BBBB8A9-9612-2A46-9707-9A0806C46803}" type="presParOf" srcId="{07A57D2A-6498-6E49-9CC3-AD18623C229E}" destId="{68F9A2CC-C8C0-814B-B3E3-0DD5AB3BCFD8}" srcOrd="0" destOrd="0" presId="urn:microsoft.com/office/officeart/2016/7/layout/BasicLinearProcessNumbered"/>
    <dgm:cxn modelId="{C027361E-863A-DE42-9242-CCAE0A6276F1}" type="presParOf" srcId="{07A57D2A-6498-6E49-9CC3-AD18623C229E}" destId="{ED0B8C54-4AEA-1140-A0EC-31133735DA52}" srcOrd="1" destOrd="0" presId="urn:microsoft.com/office/officeart/2016/7/layout/BasicLinearProcessNumbered"/>
    <dgm:cxn modelId="{72C6EB72-29C3-7D4B-A4F2-F04D27E84EA8}" type="presParOf" srcId="{07A57D2A-6498-6E49-9CC3-AD18623C229E}" destId="{657A920D-5B61-164E-AE8C-76B07D253C48}" srcOrd="2" destOrd="0" presId="urn:microsoft.com/office/officeart/2016/7/layout/BasicLinearProcessNumbered"/>
    <dgm:cxn modelId="{A8541C28-9256-8E4A-98A0-975BDB50E4FE}" type="presParOf" srcId="{07A57D2A-6498-6E49-9CC3-AD18623C229E}" destId="{2B1D9C6A-5A3A-1D40-BB38-CAF37E1E502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69DCE-0623-A34E-91F2-CEB700ABD3C7}">
      <dsp:nvSpPr>
        <dsp:cNvPr id="0" name=""/>
        <dsp:cNvSpPr/>
      </dsp:nvSpPr>
      <dsp:spPr>
        <a:xfrm>
          <a:off x="0" y="1163856"/>
          <a:ext cx="1223623" cy="17130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98" tIns="330200" rIns="953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Change frontend design to new version</a:t>
          </a:r>
        </a:p>
      </dsp:txBody>
      <dsp:txXfrm>
        <a:off x="0" y="1814824"/>
        <a:ext cx="1223623" cy="1027843"/>
      </dsp:txXfrm>
    </dsp:sp>
    <dsp:sp modelId="{2F5696C2-D9BF-874D-88BF-C0BF698588CF}">
      <dsp:nvSpPr>
        <dsp:cNvPr id="0" name=""/>
        <dsp:cNvSpPr/>
      </dsp:nvSpPr>
      <dsp:spPr>
        <a:xfrm>
          <a:off x="354850" y="1335164"/>
          <a:ext cx="513921" cy="5139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67" tIns="12700" rIns="40067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30112" y="1410426"/>
        <a:ext cx="363397" cy="363397"/>
      </dsp:txXfrm>
    </dsp:sp>
    <dsp:sp modelId="{B9F4669B-0D1C-A743-B6EB-9122CB6DC365}">
      <dsp:nvSpPr>
        <dsp:cNvPr id="0" name=""/>
        <dsp:cNvSpPr/>
      </dsp:nvSpPr>
      <dsp:spPr>
        <a:xfrm>
          <a:off x="0" y="2876857"/>
          <a:ext cx="122362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DAC87-2000-A847-B26B-A37D86D49570}">
      <dsp:nvSpPr>
        <dsp:cNvPr id="0" name=""/>
        <dsp:cNvSpPr/>
      </dsp:nvSpPr>
      <dsp:spPr>
        <a:xfrm>
          <a:off x="1345985" y="1163856"/>
          <a:ext cx="1223623" cy="17130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98" tIns="330200" rIns="953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Local LLM</a:t>
          </a:r>
        </a:p>
      </dsp:txBody>
      <dsp:txXfrm>
        <a:off x="1345985" y="1814824"/>
        <a:ext cx="1223623" cy="1027843"/>
      </dsp:txXfrm>
    </dsp:sp>
    <dsp:sp modelId="{A8BB9D72-9F52-9446-867E-2F0DDF91C0BE}">
      <dsp:nvSpPr>
        <dsp:cNvPr id="0" name=""/>
        <dsp:cNvSpPr/>
      </dsp:nvSpPr>
      <dsp:spPr>
        <a:xfrm>
          <a:off x="1700836" y="1335164"/>
          <a:ext cx="513921" cy="5139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67" tIns="12700" rIns="40067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1776098" y="1410426"/>
        <a:ext cx="363397" cy="363397"/>
      </dsp:txXfrm>
    </dsp:sp>
    <dsp:sp modelId="{76AFA615-24EB-FA4F-9300-3F6B354D0106}">
      <dsp:nvSpPr>
        <dsp:cNvPr id="0" name=""/>
        <dsp:cNvSpPr/>
      </dsp:nvSpPr>
      <dsp:spPr>
        <a:xfrm>
          <a:off x="1345985" y="2876857"/>
          <a:ext cx="122362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A2CC-C8C0-814B-B3E3-0DD5AB3BCFD8}">
      <dsp:nvSpPr>
        <dsp:cNvPr id="0" name=""/>
        <dsp:cNvSpPr/>
      </dsp:nvSpPr>
      <dsp:spPr>
        <a:xfrm>
          <a:off x="2691970" y="1163856"/>
          <a:ext cx="1223623" cy="17130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98" tIns="330200" rIns="953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Integrate Multimodal AI Capabilities</a:t>
          </a:r>
          <a:endParaRPr lang="en-US" sz="1100" kern="1200" dirty="0"/>
        </a:p>
      </dsp:txBody>
      <dsp:txXfrm>
        <a:off x="2691970" y="1814824"/>
        <a:ext cx="1223623" cy="1027843"/>
      </dsp:txXfrm>
    </dsp:sp>
    <dsp:sp modelId="{ED0B8C54-4AEA-1140-A0EC-31133735DA52}">
      <dsp:nvSpPr>
        <dsp:cNvPr id="0" name=""/>
        <dsp:cNvSpPr/>
      </dsp:nvSpPr>
      <dsp:spPr>
        <a:xfrm>
          <a:off x="3046821" y="1335164"/>
          <a:ext cx="513921" cy="5139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67" tIns="12700" rIns="40067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122083" y="1410426"/>
        <a:ext cx="363397" cy="363397"/>
      </dsp:txXfrm>
    </dsp:sp>
    <dsp:sp modelId="{657A920D-5B61-164E-AE8C-76B07D253C48}">
      <dsp:nvSpPr>
        <dsp:cNvPr id="0" name=""/>
        <dsp:cNvSpPr/>
      </dsp:nvSpPr>
      <dsp:spPr>
        <a:xfrm>
          <a:off x="2691970" y="2876857"/>
          <a:ext cx="122362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ai tutor, paywalls, bad </a:t>
            </a:r>
            <a:r>
              <a:rPr lang="en-US" dirty="0" err="1"/>
              <a:t>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6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40% increase in productivity by reducing fragmentation. (Rubenstein, 2001)</a:t>
            </a:r>
          </a:p>
          <a:p>
            <a:r>
              <a:rPr lang="en-US" dirty="0"/>
              <a:t>Don’t need to go to 10 different websites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7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6758978" TargetMode="External"/><Relationship Id="rId3" Type="http://schemas.openxmlformats.org/officeDocument/2006/relationships/hyperlink" Target="https://www.postgresql.org/docs/" TargetMode="External"/><Relationship Id="rId7" Type="http://schemas.openxmlformats.org/officeDocument/2006/relationships/hyperlink" Target="https://www.researchgate.net/publication/11827832_Executive_Control_of_Cognitive_Processes_in_Task_Switching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fdeterminationtheory.org/SDT/documents/2000_DeciRyan_PIWhatWhy.pdf" TargetMode="External"/><Relationship Id="rId5" Type="http://schemas.openxmlformats.org/officeDocument/2006/relationships/hyperlink" Target="https://hea.ie/statistics/data-for-download-and-visualisations/access-our-data/Access%20our%20Data%20-%20Students/" TargetMode="External"/><Relationship Id="rId10" Type="http://schemas.openxmlformats.org/officeDocument/2006/relationships/hyperlink" Target="https://thedecisionlab.com/reference-guide/design/nielsens-heuristics" TargetMode="External"/><Relationship Id="rId4" Type="http://schemas.openxmlformats.org/officeDocument/2006/relationships/hyperlink" Target="https://www.oecd.org/content/dam/oecd/en/publications/reports/2023/12/oecd-digital-education-outlook-2023_c827b81a/c74f03de-en.pdf" TargetMode="External"/><Relationship Id="rId9" Type="http://schemas.openxmlformats.org/officeDocument/2006/relationships/hyperlink" Target="https://www.researchgate.net/publication/299561597_Intelligence_Unleashed_An_argument_for_AI_in_Educ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r>
              <a:rPr dirty="0"/>
              <a:t> </a:t>
            </a:r>
            <a:r>
              <a:rPr lang="en-GB" sz="3600" b="0" dirty="0"/>
              <a:t>(Group 3)</a:t>
            </a:r>
            <a:br>
              <a:rPr lang="en-GB" dirty="0"/>
            </a:br>
            <a:r>
              <a:rPr dirty="0"/>
              <a:t> </a:t>
            </a:r>
            <a:r>
              <a:rPr lang="en-US" sz="2400" dirty="0"/>
              <a:t>Interim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4322095"/>
            <a:ext cx="7773308" cy="707886"/>
          </a:xfrm>
        </p:spPr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-1" y="6146951"/>
            <a:ext cx="6645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Rumaysa Babulkhair – D24125711</a:t>
            </a:r>
          </a:p>
          <a:p>
            <a:r>
              <a:rPr lang="en-US" sz="1000" dirty="0"/>
              <a:t>Anika Mayesha – D24125187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E45D0-CF95-535E-72A2-219ECA5A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09" y="5425938"/>
            <a:ext cx="1957591" cy="14288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A0B04-639D-BD6F-82C1-B4ACCE5A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541C-3E86-91DA-FCC1-B2C833E6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Architecture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23320-A7A4-E363-0700-4F34F94C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55" y="1712666"/>
            <a:ext cx="6039744" cy="49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89D9-90AA-C615-41E8-7EAD67F5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A70-B518-10FB-3507-A1B55FAC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Defining and Measuring Success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10AE08-8E5A-91FD-B45D-EE802B003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80406"/>
              </p:ext>
            </p:extLst>
          </p:nvPr>
        </p:nvGraphicFramePr>
        <p:xfrm>
          <a:off x="571740" y="2396067"/>
          <a:ext cx="7992533" cy="368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882">
                  <a:extLst>
                    <a:ext uri="{9D8B030D-6E8A-4147-A177-3AD203B41FA5}">
                      <a16:colId xmlns:a16="http://schemas.microsoft.com/office/drawing/2014/main" val="380136818"/>
                    </a:ext>
                  </a:extLst>
                </a:gridCol>
                <a:gridCol w="2663882">
                  <a:extLst>
                    <a:ext uri="{9D8B030D-6E8A-4147-A177-3AD203B41FA5}">
                      <a16:colId xmlns:a16="http://schemas.microsoft.com/office/drawing/2014/main" val="798612921"/>
                    </a:ext>
                  </a:extLst>
                </a:gridCol>
                <a:gridCol w="2664769">
                  <a:extLst>
                    <a:ext uri="{9D8B030D-6E8A-4147-A177-3AD203B41FA5}">
                      <a16:colId xmlns:a16="http://schemas.microsoft.com/office/drawing/2014/main" val="1310854205"/>
                    </a:ext>
                  </a:extLst>
                </a:gridCol>
              </a:tblGrid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Criterion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Desired Metric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Evaluation Method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770724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Summary Accuracy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≥ 80% relevant content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Semantic comparator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127182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 Usability (SUS)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≥ 80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survey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898855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Task Completion Rate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≥ 90% 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Cognitive walkthrough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25191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Average Task Time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&lt; 2 minutes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 logs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258753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Motivation factor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+20% increase reported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Questionnaire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733719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Learning Improvement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≥ 15% quiz score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Controlled study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0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73D3A-9C74-9FC1-BD4A-C2F816C6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0F6F-41E4-4307-E9D3-96CDFF98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934"/>
            <a:ext cx="7765321" cy="1326321"/>
          </a:xfrm>
        </p:spPr>
        <p:txBody>
          <a:bodyPr/>
          <a:lstStyle/>
          <a:p>
            <a:r>
              <a:rPr lang="en-US" dirty="0"/>
              <a:t>AI Coverage &amp; 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891A-BB9B-EC52-2136-930EA1F9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5" y="1343255"/>
            <a:ext cx="3243187" cy="2305878"/>
          </a:xfrm>
        </p:spPr>
        <p:txBody>
          <a:bodyPr>
            <a:normAutofit/>
          </a:bodyPr>
          <a:lstStyle/>
          <a:p>
            <a:r>
              <a:rPr lang="en-US" sz="3600" dirty="0"/>
              <a:t>LLM APIs Comparison</a:t>
            </a:r>
          </a:p>
          <a:p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35EC8-2493-A23D-AE3F-1AB2D6EE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34" y="1499658"/>
            <a:ext cx="4876800" cy="4857750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80580AAC-2086-2B18-F59B-883EE9C71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891953"/>
              </p:ext>
            </p:extLst>
          </p:nvPr>
        </p:nvGraphicFramePr>
        <p:xfrm>
          <a:off x="0" y="3208586"/>
          <a:ext cx="3915594" cy="404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61A40C9-BE53-FE32-FE8E-3AFC86DEB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9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D22F4-0C79-E41E-D668-0B7B83B4D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4C27-41AD-7363-486E-FE60A851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Expected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FF87-2BD4-3BBF-EFE8-53296E9F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Development will continue as features arise</a:t>
            </a:r>
          </a:p>
          <a:p>
            <a:r>
              <a:rPr lang="en-GB" dirty="0"/>
              <a:t>UI will continue to improve</a:t>
            </a:r>
          </a:p>
          <a:p>
            <a:r>
              <a:rPr lang="en-GB" dirty="0"/>
              <a:t>System backend can be improved to reduce latency</a:t>
            </a:r>
          </a:p>
          <a:p>
            <a:r>
              <a:rPr lang="en-GB" dirty="0"/>
              <a:t>Cornell method to be integrated</a:t>
            </a:r>
          </a:p>
          <a:p>
            <a:r>
              <a:rPr lang="en-GB" dirty="0"/>
              <a:t>Evaluation cycles</a:t>
            </a:r>
          </a:p>
          <a:p>
            <a:endParaRPr lang="en-GB" dirty="0"/>
          </a:p>
          <a:p>
            <a:r>
              <a:rPr lang="en-GB" dirty="0"/>
              <a:t>AI Study Buddy should serve as a centralised service, outshining competition</a:t>
            </a:r>
          </a:p>
        </p:txBody>
      </p:sp>
    </p:spTree>
    <p:extLst>
      <p:ext uri="{BB962C8B-B14F-4D97-AF65-F5344CB8AC3E}">
        <p14:creationId xmlns:p14="http://schemas.microsoft.com/office/powerpoint/2010/main" val="406606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5BBC-DDEC-093D-978B-7F605105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EC9-A2A6-18A1-574D-2CAC3CA2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BB8A3-9C6A-0D67-5901-65D3D75B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3"/>
            <a:ext cx="7866226" cy="4152335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i="1" dirty="0">
                <a:effectLst/>
              </a:rPr>
              <a:t>Python (2025): Retrieved from: </a:t>
            </a:r>
            <a:r>
              <a:rPr lang="en-US" i="1" u="sng" dirty="0">
                <a:effectLst/>
                <a:hlinkClick r:id="rId2"/>
              </a:rPr>
              <a:t>https://docs.python.org/3/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PostgreSQL (2025): Retrieved from: </a:t>
            </a:r>
            <a:r>
              <a:rPr lang="en-US" i="1" u="sng" dirty="0">
                <a:effectLst/>
                <a:hlinkClick r:id="rId3"/>
              </a:rPr>
              <a:t>https://www.postgresql.org/docs/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OECD. Digital Education Outlook (2023): Towards an Effective Digital Education Ecosystem. Retrieved from: </a:t>
            </a:r>
            <a:r>
              <a:rPr lang="en-US" i="1" u="sng" dirty="0">
                <a:effectLst/>
                <a:hlinkClick r:id="rId4"/>
              </a:rPr>
              <a:t>https://www.oecd.org/content/dam/oecd/en/publications/reports/2023/12/oecd-digital-education-outlook-2023_c827b81a/c74f03de-en.pdf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HEA. Higher Education Authority (2025): Student data. Retrieved from: </a:t>
            </a:r>
            <a:r>
              <a:rPr lang="en-US" i="1" u="sng" dirty="0">
                <a:effectLst/>
                <a:hlinkClick r:id="rId5"/>
              </a:rPr>
              <a:t>https://hea.ie/statistics/data-for-download-and-visualisations/access-our-data/Access%20our%20Data%20-%20Students/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Deci, E.L, &amp; Ryan, R.M. (2000): The “What” and “Why” of Goal Pursuits: Human Needs and the Self-Determination of Behavior. Retrieved from: </a:t>
            </a:r>
            <a:r>
              <a:rPr lang="en-US" i="1" u="sng" dirty="0">
                <a:effectLst/>
                <a:hlinkClick r:id="rId6"/>
              </a:rPr>
              <a:t>https://selfdeterminationtheory.org/SDT/documents/2000_DeciRyan_PIWhatWhy.pdf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Rubinstein, J. S, Meyer, D.E., &amp; Evans, J.E. (2001): Executive Control of Cognitive Processes in Task Switching. Retrieved from: </a:t>
            </a:r>
            <a:r>
              <a:rPr lang="en-US" i="1" u="sng" dirty="0">
                <a:effectLst/>
                <a:hlinkClick r:id="rId7"/>
              </a:rPr>
              <a:t>https://www.researchgate.net/publication/11827832_Executive_Control_of_Cognitive_Processes_in_Task_Switching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Hamari, Juho., </a:t>
            </a:r>
            <a:r>
              <a:rPr lang="en-US" i="1" dirty="0" err="1">
                <a:effectLst/>
              </a:rPr>
              <a:t>Kolvisto</a:t>
            </a:r>
            <a:r>
              <a:rPr lang="en-US" i="1" dirty="0">
                <a:effectLst/>
              </a:rPr>
              <a:t>, J., Sarsa, H. (2014): Does Gamification Work? Retrieved from: </a:t>
            </a:r>
            <a:r>
              <a:rPr lang="en-US" i="1" u="sng" dirty="0">
                <a:effectLst/>
                <a:hlinkClick r:id="rId8"/>
              </a:rPr>
              <a:t>https://ieeexplore.ieee.org/document/6758978</a:t>
            </a:r>
            <a:endParaRPr lang="en-GB" dirty="0">
              <a:effectLst/>
            </a:endParaRPr>
          </a:p>
          <a:p>
            <a:pPr lvl="0"/>
            <a:r>
              <a:rPr lang="en-US" i="1" dirty="0" err="1">
                <a:effectLst/>
              </a:rPr>
              <a:t>Luckin</a:t>
            </a:r>
            <a:r>
              <a:rPr lang="en-US" i="1" dirty="0">
                <a:effectLst/>
              </a:rPr>
              <a:t>, Rose., Holmes, W. (2016): An Argument for AI in Education. Retrieved from: </a:t>
            </a:r>
            <a:r>
              <a:rPr lang="en-US" i="1" u="sng" dirty="0">
                <a:effectLst/>
                <a:hlinkClick r:id="rId9"/>
              </a:rPr>
              <a:t>https://www.researchgate.net/publication/299561597_Intelligence_Unleashed_An_argument_for_AI_in_Education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Nielsen, Jakob. (1994): Nielsen’s Heuristics. Retrieved from: </a:t>
            </a:r>
            <a:r>
              <a:rPr lang="en-US" i="1" u="sng" dirty="0">
                <a:effectLst/>
                <a:hlinkClick r:id="rId10"/>
              </a:rPr>
              <a:t>https://thedecisionlab.com/reference-guide/design/nielsens-heuristics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ABA-8DFB-D210-6DC5-59BF8229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 Study Buddy?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2952-7CD4-97E3-5757-1F2C890F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day web app for third-level students improving studying habits</a:t>
            </a:r>
          </a:p>
          <a:p>
            <a:endParaRPr lang="en-US" dirty="0"/>
          </a:p>
          <a:p>
            <a:r>
              <a:rPr lang="en-GB" dirty="0"/>
              <a:t>Utilises AI to assist with numerous features</a:t>
            </a:r>
          </a:p>
          <a:p>
            <a:pPr marL="0" indent="0">
              <a:buNone/>
            </a:pPr>
            <a:r>
              <a:rPr lang="en-GB" sz="1800" dirty="0"/>
              <a:t>     (Automated tutoring,  content summarisation, intelligent feedback)</a:t>
            </a:r>
          </a:p>
        </p:txBody>
      </p:sp>
    </p:spTree>
    <p:extLst>
      <p:ext uri="{BB962C8B-B14F-4D97-AF65-F5344CB8AC3E}">
        <p14:creationId xmlns:p14="http://schemas.microsoft.com/office/powerpoint/2010/main" val="28273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CD36-6702-3D08-C667-49F4C2CF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C060-59FA-8182-8105-E98BA1B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Competitors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63217-0C17-19B9-D6CF-E2725909D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54573"/>
              </p:ext>
            </p:extLst>
          </p:nvPr>
        </p:nvGraphicFramePr>
        <p:xfrm>
          <a:off x="1060158" y="2091268"/>
          <a:ext cx="7023683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0968">
                  <a:extLst>
                    <a:ext uri="{9D8B030D-6E8A-4147-A177-3AD203B41FA5}">
                      <a16:colId xmlns:a16="http://schemas.microsoft.com/office/drawing/2014/main" val="513802928"/>
                    </a:ext>
                  </a:extLst>
                </a:gridCol>
                <a:gridCol w="2340968">
                  <a:extLst>
                    <a:ext uri="{9D8B030D-6E8A-4147-A177-3AD203B41FA5}">
                      <a16:colId xmlns:a16="http://schemas.microsoft.com/office/drawing/2014/main" val="591761811"/>
                    </a:ext>
                  </a:extLst>
                </a:gridCol>
                <a:gridCol w="2341747">
                  <a:extLst>
                    <a:ext uri="{9D8B030D-6E8A-4147-A177-3AD203B41FA5}">
                      <a16:colId xmlns:a16="http://schemas.microsoft.com/office/drawing/2014/main" val="2836641986"/>
                    </a:ext>
                  </a:extLst>
                </a:gridCol>
              </a:tblGrid>
              <a:tr h="521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Existing System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Primary Features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Limitation vs Study Buddy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52350"/>
                  </a:ext>
                </a:extLst>
              </a:tr>
              <a:tr h="1063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Quizlet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Flashcards, Study guides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Likely the greatest competitor, but withhold a lot of their content behind a paywall. 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087460"/>
                  </a:ext>
                </a:extLst>
              </a:tr>
              <a:tr h="521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Gizmo.ai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Flashcards, gamified system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Lacks notetaking, &amp; quiz generation.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0612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Coral.ai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Summaries, quizzes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Paywall, no mock assessments or gamification.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719897"/>
                  </a:ext>
                </a:extLst>
              </a:tr>
              <a:tr h="1063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Pomofocus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Productivity and focus tracking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Is an isolated service which contributes to the typical fragmented services.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2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2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8BD65-8585-66E4-C0E4-29700705D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9350-98E1-0D18-4E97-5B15B76D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Shortfalls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AAB7-0795-E903-B8FE-02BEDABB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623562"/>
            <a:ext cx="7765322" cy="672536"/>
          </a:xfrm>
        </p:spPr>
        <p:txBody>
          <a:bodyPr/>
          <a:lstStyle/>
          <a:p>
            <a:pPr algn="ctr"/>
            <a:r>
              <a:rPr lang="en-US" dirty="0"/>
              <a:t>Some top results are lacking in UI &amp; Features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D1DDF-40F8-F2F5-0043-A4E2A802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9" y="2181807"/>
            <a:ext cx="8391475" cy="2494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8BD1E-51C7-C5A4-B5C4-05F09C42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0" y="2178103"/>
            <a:ext cx="8315011" cy="249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5411E-0F31-F814-58FB-DCB774D1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238" y="2105606"/>
            <a:ext cx="6917533" cy="45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1783A-1BD8-61C1-2A81-2993B06A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F58B-4834-F4E0-DCC5-9095625E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Better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5430-EDAC-BCA1-796D-63ADB9CF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</a:t>
            </a:r>
          </a:p>
          <a:p>
            <a:r>
              <a:rPr lang="en-GB" dirty="0"/>
              <a:t>Centralisation of features to avoid fragmentation</a:t>
            </a:r>
          </a:p>
          <a:p>
            <a:r>
              <a:rPr lang="en-GB" dirty="0"/>
              <a:t>Interfacing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A602-759A-C185-5199-FB90D318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93" y="1572255"/>
            <a:ext cx="9144000" cy="5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8338-50E7-53F7-3BA3-7DD13C845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9CF6-BC68-2C1F-FEA6-19AF9114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Scenario: Target Users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718E-D391-2DD6-3A49-C8917E85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university students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72E1B-E3C7-A62A-CE29-332F7A19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84" y="2740249"/>
            <a:ext cx="7468446" cy="4117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63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0F63-907A-48E1-B364-6F43D760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12FB-BBF2-C222-71B1-D2A187E9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Problems Solved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0255-B5F8-2C3E-B913-34C4416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940719"/>
            <a:ext cx="7765322" cy="3695136"/>
          </a:xfrm>
        </p:spPr>
        <p:txBody>
          <a:bodyPr/>
          <a:lstStyle/>
          <a:p>
            <a:r>
              <a:rPr lang="en-US" dirty="0"/>
              <a:t>Fragmented Ecosystem: Centralised App</a:t>
            </a:r>
          </a:p>
          <a:p>
            <a:endParaRPr lang="en-US" dirty="0"/>
          </a:p>
          <a:p>
            <a:r>
              <a:rPr lang="en-US" dirty="0"/>
              <a:t>Low Motivation: Gamified achievements / Streaks</a:t>
            </a:r>
          </a:p>
          <a:p>
            <a:endParaRPr lang="en-US" dirty="0"/>
          </a:p>
          <a:p>
            <a:r>
              <a:rPr lang="en-GB" dirty="0"/>
              <a:t>Adaptive Feedback: AI gap detection</a:t>
            </a:r>
          </a:p>
          <a:p>
            <a:endParaRPr lang="en-GB" dirty="0"/>
          </a:p>
          <a:p>
            <a:r>
              <a:rPr lang="en-GB" dirty="0"/>
              <a:t>Accessibility: OCR and various other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38776-2250-F6B7-323C-DC81C1DA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2443197"/>
            <a:ext cx="6248400" cy="44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102-E3FA-650F-1F61-D8366BA61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4DAE-FB31-8BAC-DD4B-FFD12FF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30201"/>
            <a:ext cx="7765321" cy="1326321"/>
          </a:xfrm>
        </p:spPr>
        <p:txBody>
          <a:bodyPr/>
          <a:lstStyle/>
          <a:p>
            <a:r>
              <a:rPr lang="en-US" dirty="0"/>
              <a:t>System Overview</a:t>
            </a:r>
            <a:endParaRPr lang="en-GB" dirty="0"/>
          </a:p>
        </p:txBody>
      </p:sp>
      <p:pic>
        <p:nvPicPr>
          <p:cNvPr id="8" name="Content Placeholder 4" descr="A diagram of a learning cycle&#10;&#10;AI-generated content may be incorrect.">
            <a:extLst>
              <a:ext uri="{FF2B5EF4-FFF2-40B4-BE49-F238E27FC236}">
                <a16:creationId xmlns:a16="http://schemas.microsoft.com/office/drawing/2014/main" id="{6421BE02-FABB-9AF6-44AB-019925E6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15" y="1453408"/>
            <a:ext cx="6328769" cy="51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9EE9F-B087-EBDF-4756-5672D454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FCD0-ACC3-0B6F-7B28-1FFD0BE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EB4A-9432-2525-7054-43CB2AFF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Multimodal Data Handling </a:t>
            </a:r>
            <a:r>
              <a:rPr lang="en-US" dirty="0"/>
              <a:t>– Processing varied inputs</a:t>
            </a:r>
          </a:p>
          <a:p>
            <a:r>
              <a:rPr lang="en-US" b="1" dirty="0"/>
              <a:t>Context Retention </a:t>
            </a:r>
            <a:r>
              <a:rPr lang="en-US" dirty="0"/>
              <a:t>- Retaining user notes and quiz data</a:t>
            </a:r>
          </a:p>
          <a:p>
            <a:r>
              <a:rPr lang="en-GB" b="1" dirty="0"/>
              <a:t>Latency &amp; Scalability – </a:t>
            </a:r>
            <a:r>
              <a:rPr lang="en-GB" dirty="0"/>
              <a:t>Reponses must be swift</a:t>
            </a:r>
          </a:p>
          <a:p>
            <a:r>
              <a:rPr lang="en-GB" b="1" dirty="0"/>
              <a:t>Data management – </a:t>
            </a:r>
            <a:r>
              <a:rPr lang="en-GB" dirty="0"/>
              <a:t>GDPR compliancy</a:t>
            </a:r>
          </a:p>
        </p:txBody>
      </p:sp>
    </p:spTree>
    <p:extLst>
      <p:ext uri="{BB962C8B-B14F-4D97-AF65-F5344CB8AC3E}">
        <p14:creationId xmlns:p14="http://schemas.microsoft.com/office/powerpoint/2010/main" val="108487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743</TotalTime>
  <Words>747</Words>
  <Application>Microsoft Office PowerPoint</Application>
  <PresentationFormat>On-screen Show (4:3)</PresentationFormat>
  <Paragraphs>105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Times New Roman</vt:lpstr>
      <vt:lpstr>Damask</vt:lpstr>
      <vt:lpstr>AI Study Buddy  (Group 3)  Interim Presentation</vt:lpstr>
      <vt:lpstr>What is AI Study Buddy?</vt:lpstr>
      <vt:lpstr>Primary Competitors</vt:lpstr>
      <vt:lpstr>Competitor Shortfalls</vt:lpstr>
      <vt:lpstr>What we do Better</vt:lpstr>
      <vt:lpstr>User Scenario: Target Users</vt:lpstr>
      <vt:lpstr>User Problems Solved</vt:lpstr>
      <vt:lpstr>System Overview</vt:lpstr>
      <vt:lpstr>Technical Problem</vt:lpstr>
      <vt:lpstr>How it works: Architecture</vt:lpstr>
      <vt:lpstr>Evaluation: Defining and Measuring Success</vt:lpstr>
      <vt:lpstr>AI Coverage &amp; Future work</vt:lpstr>
      <vt:lpstr>Conclusion and Expected Outcomes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LP</dc:creator>
  <cp:keywords/>
  <dc:description>generated using python-pptx</dc:description>
  <cp:lastModifiedBy>Mr Nugget</cp:lastModifiedBy>
  <cp:revision>44</cp:revision>
  <dcterms:created xsi:type="dcterms:W3CDTF">2013-01-27T09:14:16Z</dcterms:created>
  <dcterms:modified xsi:type="dcterms:W3CDTF">2025-10-23T16:43:24Z</dcterms:modified>
  <cp:category/>
</cp:coreProperties>
</file>