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handoutMasterIdLst>
    <p:handoutMasterId r:id="rId44"/>
  </p:handoutMasterIdLst>
  <p:sldIdLst>
    <p:sldId id="256" r:id="rId2"/>
    <p:sldId id="259" r:id="rId3"/>
    <p:sldId id="301" r:id="rId4"/>
    <p:sldId id="260" r:id="rId5"/>
    <p:sldId id="316" r:id="rId6"/>
    <p:sldId id="261" r:id="rId7"/>
    <p:sldId id="262" r:id="rId8"/>
    <p:sldId id="264" r:id="rId9"/>
    <p:sldId id="265" r:id="rId10"/>
    <p:sldId id="266" r:id="rId11"/>
    <p:sldId id="296" r:id="rId12"/>
    <p:sldId id="312" r:id="rId13"/>
    <p:sldId id="267" r:id="rId14"/>
    <p:sldId id="293" r:id="rId15"/>
    <p:sldId id="294" r:id="rId16"/>
    <p:sldId id="302" r:id="rId17"/>
    <p:sldId id="303" r:id="rId18"/>
    <p:sldId id="268" r:id="rId19"/>
    <p:sldId id="304" r:id="rId20"/>
    <p:sldId id="269" r:id="rId21"/>
    <p:sldId id="274" r:id="rId22"/>
    <p:sldId id="275" r:id="rId23"/>
    <p:sldId id="307" r:id="rId24"/>
    <p:sldId id="276" r:id="rId25"/>
    <p:sldId id="277" r:id="rId26"/>
    <p:sldId id="278" r:id="rId27"/>
    <p:sldId id="280" r:id="rId28"/>
    <p:sldId id="281" r:id="rId29"/>
    <p:sldId id="282" r:id="rId30"/>
    <p:sldId id="283" r:id="rId31"/>
    <p:sldId id="284" r:id="rId32"/>
    <p:sldId id="285" r:id="rId33"/>
    <p:sldId id="286" r:id="rId34"/>
    <p:sldId id="305" r:id="rId35"/>
    <p:sldId id="292" r:id="rId36"/>
    <p:sldId id="272" r:id="rId37"/>
    <p:sldId id="317" r:id="rId38"/>
    <p:sldId id="416" r:id="rId39"/>
    <p:sldId id="313" r:id="rId40"/>
    <p:sldId id="314" r:id="rId41"/>
    <p:sldId id="315"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7C6E9-AE91-7E4F-B467-45041E400E2D}" v="3" dt="2025-09-18T08:48:51.038"/>
    <p1510:client id="{DBA14409-416A-2794-A061-9332C98AC142}" v="7" dt="2025-09-18T09:48:57.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7"/>
    <p:restoredTop sz="93913"/>
  </p:normalViewPr>
  <p:slideViewPr>
    <p:cSldViewPr snapToGrid="0">
      <p:cViewPr varScale="1">
        <p:scale>
          <a:sx n="112" d="100"/>
          <a:sy n="112" d="100"/>
        </p:scale>
        <p:origin x="1600" y="19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Curley" userId="fcc617c4-69e4-45e1-ae93-2f0a924d0903" providerId="ADAL" clId="{78AA076D-F2ED-5F8D-A5C9-3E20566FF773}"/>
    <pc:docChg chg="custSel delSld modSld">
      <pc:chgData name="Andrea Curley" userId="fcc617c4-69e4-45e1-ae93-2f0a924d0903" providerId="ADAL" clId="{78AA076D-F2ED-5F8D-A5C9-3E20566FF773}" dt="2025-09-18T08:49:20.295" v="10" actId="20577"/>
      <pc:docMkLst>
        <pc:docMk/>
      </pc:docMkLst>
      <pc:sldChg chg="addSp delSp modSp mod">
        <pc:chgData name="Andrea Curley" userId="fcc617c4-69e4-45e1-ae93-2f0a924d0903" providerId="ADAL" clId="{78AA076D-F2ED-5F8D-A5C9-3E20566FF773}" dt="2025-09-18T08:44:09.645" v="3" actId="962"/>
        <pc:sldMkLst>
          <pc:docMk/>
          <pc:sldMk cId="0" sldId="262"/>
        </pc:sldMkLst>
        <pc:picChg chg="add mod">
          <ac:chgData name="Andrea Curley" userId="fcc617c4-69e4-45e1-ae93-2f0a924d0903" providerId="ADAL" clId="{78AA076D-F2ED-5F8D-A5C9-3E20566FF773}" dt="2025-09-18T08:44:09.645" v="3" actId="962"/>
          <ac:picMkLst>
            <pc:docMk/>
            <pc:sldMk cId="0" sldId="262"/>
            <ac:picMk id="3" creationId="{D328E438-42D4-76A1-241E-3AA256AE3137}"/>
          </ac:picMkLst>
        </pc:picChg>
        <pc:picChg chg="del">
          <ac:chgData name="Andrea Curley" userId="fcc617c4-69e4-45e1-ae93-2f0a924d0903" providerId="ADAL" clId="{78AA076D-F2ED-5F8D-A5C9-3E20566FF773}" dt="2025-09-18T08:43:35.477" v="0" actId="478"/>
          <ac:picMkLst>
            <pc:docMk/>
            <pc:sldMk cId="0" sldId="262"/>
            <ac:picMk id="4" creationId="{921E8C1F-B1D5-2811-C288-B6BEF60CBB9B}"/>
          </ac:picMkLst>
        </pc:picChg>
      </pc:sldChg>
      <pc:sldChg chg="del">
        <pc:chgData name="Andrea Curley" userId="fcc617c4-69e4-45e1-ae93-2f0a924d0903" providerId="ADAL" clId="{78AA076D-F2ED-5F8D-A5C9-3E20566FF773}" dt="2025-09-18T08:44:35.107" v="4" actId="2696"/>
        <pc:sldMkLst>
          <pc:docMk/>
          <pc:sldMk cId="823343867" sldId="308"/>
        </pc:sldMkLst>
      </pc:sldChg>
      <pc:sldChg chg="modSp mod">
        <pc:chgData name="Andrea Curley" userId="fcc617c4-69e4-45e1-ae93-2f0a924d0903" providerId="ADAL" clId="{78AA076D-F2ED-5F8D-A5C9-3E20566FF773}" dt="2025-09-18T08:45:22.397" v="5" actId="20577"/>
        <pc:sldMkLst>
          <pc:docMk/>
          <pc:sldMk cId="1648084939" sldId="317"/>
        </pc:sldMkLst>
        <pc:spChg chg="mod">
          <ac:chgData name="Andrea Curley" userId="fcc617c4-69e4-45e1-ae93-2f0a924d0903" providerId="ADAL" clId="{78AA076D-F2ED-5F8D-A5C9-3E20566FF773}" dt="2025-09-18T08:45:22.397" v="5" actId="20577"/>
          <ac:spMkLst>
            <pc:docMk/>
            <pc:sldMk cId="1648084939" sldId="317"/>
            <ac:spMk id="3" creationId="{00000000-0000-0000-0000-000000000000}"/>
          </ac:spMkLst>
        </pc:spChg>
      </pc:sldChg>
      <pc:sldChg chg="modSp mod">
        <pc:chgData name="Andrea Curley" userId="fcc617c4-69e4-45e1-ae93-2f0a924d0903" providerId="ADAL" clId="{78AA076D-F2ED-5F8D-A5C9-3E20566FF773}" dt="2025-09-18T08:49:20.295" v="10" actId="20577"/>
        <pc:sldMkLst>
          <pc:docMk/>
          <pc:sldMk cId="4178449612" sldId="416"/>
        </pc:sldMkLst>
        <pc:spChg chg="mod">
          <ac:chgData name="Andrea Curley" userId="fcc617c4-69e4-45e1-ae93-2f0a924d0903" providerId="ADAL" clId="{78AA076D-F2ED-5F8D-A5C9-3E20566FF773}" dt="2025-09-18T08:49:20.295" v="10" actId="20577"/>
          <ac:spMkLst>
            <pc:docMk/>
            <pc:sldMk cId="4178449612" sldId="416"/>
            <ac:spMk id="65538" creationId="{3F7F5FD2-1574-7E43-AA9D-E263F05AF596}"/>
          </ac:spMkLst>
        </pc:spChg>
      </pc:sldChg>
    </pc:docChg>
  </pc:docChgLst>
  <pc:docChgLst>
    <pc:chgData name="Andrea Curley" userId="fcc617c4-69e4-45e1-ae93-2f0a924d0903" providerId="ADAL" clId="{BF177E85-9126-1241-A982-E678DA0E9A91}"/>
    <pc:docChg chg="modSld">
      <pc:chgData name="Andrea Curley" userId="fcc617c4-69e4-45e1-ae93-2f0a924d0903" providerId="ADAL" clId="{BF177E85-9126-1241-A982-E678DA0E9A91}" dt="2024-09-20T08:22:52.492" v="8" actId="20577"/>
      <pc:docMkLst>
        <pc:docMk/>
      </pc:docMkLst>
      <pc:sldChg chg="modSp mod">
        <pc:chgData name="Andrea Curley" userId="fcc617c4-69e4-45e1-ae93-2f0a924d0903" providerId="ADAL" clId="{BF177E85-9126-1241-A982-E678DA0E9A91}" dt="2024-09-20T08:22:52.492" v="8" actId="20577"/>
        <pc:sldMkLst>
          <pc:docMk/>
          <pc:sldMk cId="1648084939" sldId="317"/>
        </pc:sldMkLst>
      </pc:sldChg>
    </pc:docChg>
  </pc:docChgLst>
  <pc:docChgLst>
    <pc:chgData name="Brendan Tierney" userId="S::brendan.tierney@tudublin.ie::5d034d27-16f0-486e-ba31-50905d2beb4b" providerId="AD" clId="Web-{DBA14409-416A-2794-A061-9332C98AC142}"/>
    <pc:docChg chg="modSld">
      <pc:chgData name="Brendan Tierney" userId="S::brendan.tierney@tudublin.ie::5d034d27-16f0-486e-ba31-50905d2beb4b" providerId="AD" clId="Web-{DBA14409-416A-2794-A061-9332C98AC142}" dt="2025-09-18T09:48:57.133" v="5" actId="14100"/>
      <pc:docMkLst>
        <pc:docMk/>
      </pc:docMkLst>
      <pc:sldChg chg="modSp">
        <pc:chgData name="Brendan Tierney" userId="S::brendan.tierney@tudublin.ie::5d034d27-16f0-486e-ba31-50905d2beb4b" providerId="AD" clId="Web-{DBA14409-416A-2794-A061-9332C98AC142}" dt="2025-09-18T09:46:23.334" v="1" actId="20577"/>
        <pc:sldMkLst>
          <pc:docMk/>
          <pc:sldMk cId="0" sldId="260"/>
        </pc:sldMkLst>
        <pc:spChg chg="mod">
          <ac:chgData name="Brendan Tierney" userId="S::brendan.tierney@tudublin.ie::5d034d27-16f0-486e-ba31-50905d2beb4b" providerId="AD" clId="Web-{DBA14409-416A-2794-A061-9332C98AC142}" dt="2025-09-18T09:46:23.334" v="1" actId="20577"/>
          <ac:spMkLst>
            <pc:docMk/>
            <pc:sldMk cId="0" sldId="260"/>
            <ac:spMk id="115" creationId="{00000000-0000-0000-0000-000000000000}"/>
          </ac:spMkLst>
        </pc:spChg>
      </pc:sldChg>
      <pc:sldChg chg="modSp">
        <pc:chgData name="Brendan Tierney" userId="S::brendan.tierney@tudublin.ie::5d034d27-16f0-486e-ba31-50905d2beb4b" providerId="AD" clId="Web-{DBA14409-416A-2794-A061-9332C98AC142}" dt="2025-09-18T09:48:57.133" v="5" actId="14100"/>
        <pc:sldMkLst>
          <pc:docMk/>
          <pc:sldMk cId="823916046" sldId="307"/>
        </pc:sldMkLst>
        <pc:spChg chg="mod">
          <ac:chgData name="Brendan Tierney" userId="S::brendan.tierney@tudublin.ie::5d034d27-16f0-486e-ba31-50905d2beb4b" providerId="AD" clId="Web-{DBA14409-416A-2794-A061-9332C98AC142}" dt="2025-09-18T09:48:57.133" v="5" actId="14100"/>
          <ac:spMkLst>
            <pc:docMk/>
            <pc:sldMk cId="823916046" sldId="30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A4856B-C859-824F-B934-CCA518E2AE88}" type="datetimeFigureOut">
              <a:rPr lang="en-US" smtClean="0"/>
              <a:t>9/18/2025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DCC92-C3A0-C249-A8F0-FDB886B829A1}" type="slidenum">
              <a:rPr lang="en-US" smtClean="0"/>
              <a:t>‹#›</a:t>
            </a:fld>
            <a:endParaRPr lang="en-US"/>
          </a:p>
        </p:txBody>
      </p:sp>
    </p:spTree>
    <p:extLst>
      <p:ext uri="{BB962C8B-B14F-4D97-AF65-F5344CB8AC3E}">
        <p14:creationId xmlns:p14="http://schemas.microsoft.com/office/powerpoint/2010/main" val="844880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27427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4592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769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835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138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1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836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0168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8538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467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42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83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103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47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71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94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698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2956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708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andrea.f.curley@tudublin.ie"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brendan.tierney@tudublin.ie" TargetMode="External"/><Relationship Id="rId4" Type="http://schemas.openxmlformats.org/officeDocument/2006/relationships/hyperlink" Target="mailto:damian.x.gordon@tudublin.ie" TargetMode="Externa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dublin.ie/media/website/explore/about-the-university/academic-affairs/assessment-/TU-Dublin-Assessment-Regulations-for-Taught-Programmes-(Published-August-2025).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54006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dirty="0"/>
              <a:t>MSc Team Project</a:t>
            </a:r>
            <a:br>
              <a:rPr lang="en-US" b="1" dirty="0"/>
            </a:br>
            <a:r>
              <a:rPr lang="en-US" b="1" dirty="0"/>
              <a:t>An introduction</a:t>
            </a:r>
            <a:endParaRPr b="1" dirty="0"/>
          </a:p>
        </p:txBody>
      </p:sp>
      <p:pic>
        <p:nvPicPr>
          <p:cNvPr id="85" name="Google Shape;85;p13" descr="Screen Shot 2019-03-10 at 22.20.06.png"/>
          <p:cNvPicPr preferRelativeResize="0"/>
          <p:nvPr/>
        </p:nvPicPr>
        <p:blipFill rotWithShape="1">
          <a:blip r:embed="rId3">
            <a:alphaModFix/>
          </a:blip>
          <a:srcRect/>
          <a:stretch/>
        </p:blipFill>
        <p:spPr>
          <a:xfrm>
            <a:off x="5689600" y="0"/>
            <a:ext cx="3454400" cy="222250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Assessment</a:t>
            </a:r>
            <a:endParaRPr b="1"/>
          </a:p>
        </p:txBody>
      </p:sp>
      <p:sp>
        <p:nvSpPr>
          <p:cNvPr id="195" name="Google Shape;19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dirty="0"/>
              <a:t>Each group member </a:t>
            </a:r>
            <a:r>
              <a:rPr lang="en-US" sz="2800" b="1" dirty="0"/>
              <a:t>inherits</a:t>
            </a:r>
            <a:r>
              <a:rPr lang="en-US" sz="2800" dirty="0"/>
              <a:t> the overall Team Assessment mark. </a:t>
            </a:r>
            <a:endParaRPr sz="2800" dirty="0"/>
          </a:p>
          <a:p>
            <a:pPr marL="342900" lvl="0" indent="-342900" algn="l" rtl="0">
              <a:spcBef>
                <a:spcPts val="1160"/>
              </a:spcBef>
              <a:spcAft>
                <a:spcPts val="0"/>
              </a:spcAft>
              <a:buClr>
                <a:schemeClr val="dk1"/>
              </a:buClr>
              <a:buSzPts val="2800"/>
              <a:buChar char="•"/>
            </a:pPr>
            <a:r>
              <a:rPr lang="en-US" sz="2800" dirty="0"/>
              <a:t>This mark is then </a:t>
            </a:r>
            <a:r>
              <a:rPr lang="en-US" sz="2800" b="1" dirty="0"/>
              <a:t>influenced</a:t>
            </a:r>
            <a:r>
              <a:rPr lang="en-US" sz="2800" dirty="0"/>
              <a:t> by their Individual Assessment. </a:t>
            </a:r>
          </a:p>
          <a:p>
            <a:pPr marL="0" lvl="0" indent="0" algn="l" rtl="0">
              <a:spcBef>
                <a:spcPts val="1160"/>
              </a:spcBef>
              <a:spcAft>
                <a:spcPts val="0"/>
              </a:spcAft>
              <a:buClr>
                <a:schemeClr val="dk1"/>
              </a:buClr>
              <a:buSzPts val="2800"/>
              <a:buNone/>
            </a:pPr>
            <a:endParaRPr sz="2800" dirty="0"/>
          </a:p>
          <a:p>
            <a:pPr marL="342900" lvl="0" indent="-342900" algn="l" rtl="0">
              <a:spcBef>
                <a:spcPts val="1160"/>
              </a:spcBef>
              <a:spcAft>
                <a:spcPts val="0"/>
              </a:spcAft>
              <a:buClr>
                <a:schemeClr val="dk1"/>
              </a:buClr>
              <a:buSzPts val="2800"/>
              <a:buChar char="•"/>
            </a:pPr>
            <a:r>
              <a:rPr lang="en-US" sz="2800" dirty="0"/>
              <a:t>An individual’s mark will be scaled in accordance with their individual contribution in cases where team members show significant discrepancy in contribution across the module. </a:t>
            </a:r>
            <a:endParaRPr sz="2800" dirty="0"/>
          </a:p>
          <a:p>
            <a:pPr marL="457200" lvl="1" indent="0" algn="l" rtl="0">
              <a:spcBef>
                <a:spcPts val="1160"/>
              </a:spcBef>
              <a:spcAft>
                <a:spcPts val="0"/>
              </a:spcAft>
              <a:buClr>
                <a:schemeClr val="dk1"/>
              </a:buClr>
              <a:buSzPts val="2800"/>
              <a:buNone/>
            </a:pPr>
            <a:endParaRPr dirty="0"/>
          </a:p>
          <a:p>
            <a:pPr marL="0" lvl="0" indent="0" algn="l" rtl="0">
              <a:spcBef>
                <a:spcPts val="1160"/>
              </a:spcBef>
              <a:spcAft>
                <a:spcPts val="0"/>
              </a:spcAft>
              <a:buClr>
                <a:schemeClr val="dk1"/>
              </a:buClr>
              <a:buSzPts val="2800"/>
              <a:buNone/>
            </a:pPr>
            <a:endParaRPr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Assessment</a:t>
            </a:r>
            <a:endParaRPr b="1"/>
          </a:p>
        </p:txBody>
      </p:sp>
      <p:sp>
        <p:nvSpPr>
          <p:cNvPr id="189" name="Google Shape;18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indent="0" algn="ctr">
              <a:spcBef>
                <a:spcPts val="0"/>
              </a:spcBef>
              <a:buSzPts val="3200"/>
              <a:buNone/>
            </a:pPr>
            <a:r>
              <a:rPr lang="en-US" b="1" dirty="0"/>
              <a:t>Team assessment (80%)</a:t>
            </a:r>
          </a:p>
          <a:p>
            <a:pPr marL="0" lvl="0" indent="0" algn="ctr" rtl="0">
              <a:spcBef>
                <a:spcPts val="0"/>
              </a:spcBef>
              <a:spcAft>
                <a:spcPts val="0"/>
              </a:spcAft>
              <a:buClr>
                <a:schemeClr val="dk1"/>
              </a:buClr>
              <a:buSzPts val="3200"/>
              <a:buNone/>
            </a:pPr>
            <a:r>
              <a:rPr lang="en-US" b="1" dirty="0"/>
              <a:t> </a:t>
            </a:r>
            <a:r>
              <a:rPr lang="en-US" sz="2400" b="1" i="1" dirty="0"/>
              <a:t>(influenced by individual contribution)</a:t>
            </a:r>
            <a:r>
              <a:rPr lang="en-US" b="1" dirty="0"/>
              <a:t> </a:t>
            </a:r>
          </a:p>
          <a:p>
            <a:pPr marL="0" lvl="0" indent="0" algn="ctr" rtl="0">
              <a:spcBef>
                <a:spcPts val="0"/>
              </a:spcBef>
              <a:spcAft>
                <a:spcPts val="0"/>
              </a:spcAft>
              <a:buClr>
                <a:schemeClr val="dk1"/>
              </a:buClr>
              <a:buSzPts val="3200"/>
              <a:buNone/>
            </a:pPr>
            <a:r>
              <a:rPr lang="en-US" b="1" dirty="0"/>
              <a:t>		</a:t>
            </a:r>
          </a:p>
          <a:p>
            <a:pPr marL="0" lvl="0" indent="0" algn="ctr" rtl="0">
              <a:spcBef>
                <a:spcPts val="0"/>
              </a:spcBef>
              <a:spcAft>
                <a:spcPts val="0"/>
              </a:spcAft>
              <a:buClr>
                <a:schemeClr val="dk1"/>
              </a:buClr>
              <a:buSzPts val="3200"/>
              <a:buNone/>
            </a:pPr>
            <a:r>
              <a:rPr lang="en-US" b="1" dirty="0"/>
              <a:t>+ </a:t>
            </a:r>
          </a:p>
          <a:p>
            <a:pPr marL="0" lvl="0" indent="0" algn="ctr" rtl="0">
              <a:spcBef>
                <a:spcPts val="0"/>
              </a:spcBef>
              <a:spcAft>
                <a:spcPts val="0"/>
              </a:spcAft>
              <a:buClr>
                <a:schemeClr val="dk1"/>
              </a:buClr>
              <a:buSzPts val="3200"/>
              <a:buNone/>
            </a:pPr>
            <a:endParaRPr lang="en-US" b="1" dirty="0"/>
          </a:p>
          <a:p>
            <a:pPr marL="0" lvl="0" indent="0" algn="ctr" rtl="0">
              <a:spcBef>
                <a:spcPts val="0"/>
              </a:spcBef>
              <a:spcAft>
                <a:spcPts val="0"/>
              </a:spcAft>
              <a:buClr>
                <a:schemeClr val="dk1"/>
              </a:buClr>
              <a:buSzPts val="3200"/>
              <a:buNone/>
            </a:pPr>
            <a:r>
              <a:rPr lang="en-US" b="1" dirty="0"/>
              <a:t>Individual assessment(20%)</a:t>
            </a:r>
            <a:endParaRPr dirty="0"/>
          </a:p>
          <a:p>
            <a:pPr marL="457200" lvl="1" indent="0" algn="l" rtl="0">
              <a:spcBef>
                <a:spcPts val="560"/>
              </a:spcBef>
              <a:spcAft>
                <a:spcPts val="0"/>
              </a:spcAft>
              <a:buClr>
                <a:schemeClr val="dk1"/>
              </a:buClr>
              <a:buSzPts val="2800"/>
              <a:buNone/>
            </a:pPr>
            <a:endParaRPr dirty="0"/>
          </a:p>
          <a:p>
            <a:pPr marL="457200" lvl="1" indent="0" algn="l" rtl="0">
              <a:spcBef>
                <a:spcPts val="560"/>
              </a:spcBef>
              <a:spcAft>
                <a:spcPts val="0"/>
              </a:spcAft>
              <a:buClr>
                <a:schemeClr val="dk1"/>
              </a:buClr>
              <a:buSzPts val="2800"/>
              <a:buNone/>
            </a:pPr>
            <a:endParaRPr dirty="0"/>
          </a:p>
          <a:p>
            <a:pPr marL="0" lvl="0" indent="0" algn="l" rtl="0">
              <a:spcBef>
                <a:spcPts val="640"/>
              </a:spcBef>
              <a:spcAft>
                <a:spcPts val="0"/>
              </a:spcAft>
              <a:buClr>
                <a:schemeClr val="dk1"/>
              </a:buClr>
              <a:buSzPts val="32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06174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dirty="0"/>
              <a:t>Individual Contribution</a:t>
            </a:r>
            <a:endParaRPr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626" y="3043841"/>
            <a:ext cx="3503229" cy="264448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798320"/>
            <a:ext cx="3771900" cy="15240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9800" y="4461510"/>
            <a:ext cx="3416300" cy="1295400"/>
          </a:xfrm>
          <a:prstGeom prst="rect">
            <a:avLst/>
          </a:prstGeom>
        </p:spPr>
      </p:pic>
      <p:sp>
        <p:nvSpPr>
          <p:cNvPr id="7" name="TextBox 6"/>
          <p:cNvSpPr txBox="1"/>
          <p:nvPr/>
        </p:nvSpPr>
        <p:spPr>
          <a:xfrm>
            <a:off x="77124" y="2597783"/>
            <a:ext cx="4087979" cy="307777"/>
          </a:xfrm>
          <a:prstGeom prst="rect">
            <a:avLst/>
          </a:prstGeom>
          <a:noFill/>
        </p:spPr>
        <p:txBody>
          <a:bodyPr wrap="none" rtlCol="0">
            <a:spAutoFit/>
          </a:bodyPr>
          <a:lstStyle/>
          <a:p>
            <a:r>
              <a:rPr lang="en-US" b="1" dirty="0">
                <a:solidFill>
                  <a:schemeClr val="bg2"/>
                </a:solidFill>
              </a:rPr>
              <a:t>We track attendance and contribution in class</a:t>
            </a:r>
          </a:p>
        </p:txBody>
      </p:sp>
      <p:sp>
        <p:nvSpPr>
          <p:cNvPr id="10" name="TextBox 9"/>
          <p:cNvSpPr txBox="1"/>
          <p:nvPr/>
        </p:nvSpPr>
        <p:spPr>
          <a:xfrm>
            <a:off x="4479684" y="1546045"/>
            <a:ext cx="4257897" cy="307777"/>
          </a:xfrm>
          <a:prstGeom prst="rect">
            <a:avLst/>
          </a:prstGeom>
          <a:noFill/>
        </p:spPr>
        <p:txBody>
          <a:bodyPr wrap="none" rtlCol="0">
            <a:spAutoFit/>
          </a:bodyPr>
          <a:lstStyle/>
          <a:p>
            <a:r>
              <a:rPr lang="en-US" b="1" dirty="0">
                <a:solidFill>
                  <a:schemeClr val="bg2"/>
                </a:solidFill>
              </a:rPr>
              <a:t>We track </a:t>
            </a:r>
            <a:r>
              <a:rPr lang="en-US" b="1" dirty="0" err="1">
                <a:solidFill>
                  <a:schemeClr val="bg2"/>
                </a:solidFill>
              </a:rPr>
              <a:t>Github</a:t>
            </a:r>
            <a:r>
              <a:rPr lang="en-US" b="1" dirty="0">
                <a:solidFill>
                  <a:schemeClr val="bg2"/>
                </a:solidFill>
              </a:rPr>
              <a:t> &amp; </a:t>
            </a:r>
            <a:r>
              <a:rPr lang="en-US" b="1" dirty="0" err="1">
                <a:solidFill>
                  <a:schemeClr val="bg2"/>
                </a:solidFill>
              </a:rPr>
              <a:t>Zenhub</a:t>
            </a:r>
            <a:r>
              <a:rPr lang="en-US" b="1" dirty="0">
                <a:solidFill>
                  <a:schemeClr val="bg2"/>
                </a:solidFill>
              </a:rPr>
              <a:t> contributions weekly</a:t>
            </a:r>
          </a:p>
        </p:txBody>
      </p:sp>
      <p:sp>
        <p:nvSpPr>
          <p:cNvPr id="11" name="TextBox 10"/>
          <p:cNvSpPr txBox="1"/>
          <p:nvPr/>
        </p:nvSpPr>
        <p:spPr>
          <a:xfrm>
            <a:off x="4665420" y="4153733"/>
            <a:ext cx="3417923" cy="307777"/>
          </a:xfrm>
          <a:prstGeom prst="rect">
            <a:avLst/>
          </a:prstGeom>
          <a:noFill/>
        </p:spPr>
        <p:txBody>
          <a:bodyPr wrap="none" rtlCol="0">
            <a:spAutoFit/>
          </a:bodyPr>
          <a:lstStyle/>
          <a:p>
            <a:r>
              <a:rPr lang="en-US" b="1" dirty="0">
                <a:solidFill>
                  <a:schemeClr val="bg2"/>
                </a:solidFill>
              </a:rPr>
              <a:t>We record reflections from each class</a:t>
            </a:r>
          </a:p>
        </p:txBody>
      </p:sp>
      <p:sp>
        <p:nvSpPr>
          <p:cNvPr id="2" name="Rectangle 1"/>
          <p:cNvSpPr/>
          <p:nvPr/>
        </p:nvSpPr>
        <p:spPr>
          <a:xfrm>
            <a:off x="5648576" y="1965136"/>
            <a:ext cx="1451610" cy="12458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775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914400" y="1063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b="1" dirty="0"/>
              <a:t>What are </a:t>
            </a:r>
            <a:r>
              <a:rPr lang="en-US" sz="3959" b="1"/>
              <a:t>we using to deliver this?</a:t>
            </a:r>
            <a:endParaRPr sz="3959" b="1" dirty="0"/>
          </a:p>
        </p:txBody>
      </p:sp>
      <p:sp>
        <p:nvSpPr>
          <p:cNvPr id="201" name="Google Shape;201;p24"/>
          <p:cNvSpPr txBox="1">
            <a:spLocks noGrp="1"/>
          </p:cNvSpPr>
          <p:nvPr>
            <p:ph type="body" idx="1"/>
          </p:nvPr>
        </p:nvSpPr>
        <p:spPr>
          <a:xfrm>
            <a:off x="2520466" y="3540370"/>
            <a:ext cx="4654061" cy="206425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dirty="0"/>
              <a:t>Lectures</a:t>
            </a:r>
          </a:p>
          <a:p>
            <a:pPr marL="342900" lvl="0" indent="-342900" algn="l" rtl="0">
              <a:spcBef>
                <a:spcPts val="0"/>
              </a:spcBef>
              <a:spcAft>
                <a:spcPts val="0"/>
              </a:spcAft>
              <a:buClr>
                <a:schemeClr val="dk1"/>
              </a:buClr>
              <a:buSzPts val="2800"/>
              <a:buChar char="•"/>
            </a:pPr>
            <a:r>
              <a:rPr lang="en-US" sz="2800" dirty="0"/>
              <a:t>Marking Sheets</a:t>
            </a:r>
          </a:p>
          <a:p>
            <a:pPr marL="342900" lvl="0" indent="-342900" algn="l" rtl="0">
              <a:spcBef>
                <a:spcPts val="0"/>
              </a:spcBef>
              <a:spcAft>
                <a:spcPts val="0"/>
              </a:spcAft>
              <a:buClr>
                <a:schemeClr val="dk1"/>
              </a:buClr>
              <a:buSzPts val="2800"/>
              <a:buChar char="•"/>
            </a:pPr>
            <a:r>
              <a:rPr lang="en-US" sz="2800" dirty="0"/>
              <a:t>Templates</a:t>
            </a:r>
          </a:p>
          <a:p>
            <a:pPr marL="342900" lvl="0" indent="-342900" algn="l" rtl="0">
              <a:spcBef>
                <a:spcPts val="0"/>
              </a:spcBef>
              <a:spcAft>
                <a:spcPts val="0"/>
              </a:spcAft>
              <a:buClr>
                <a:schemeClr val="dk1"/>
              </a:buClr>
              <a:buSzPts val="2800"/>
              <a:buChar char="•"/>
            </a:pPr>
            <a:r>
              <a:rPr lang="en-US" sz="2800" dirty="0"/>
              <a:t>Any other relevant material</a:t>
            </a:r>
          </a:p>
          <a:p>
            <a:pPr marL="342900" lvl="0" indent="-342900" algn="l" rtl="0">
              <a:spcBef>
                <a:spcPts val="0"/>
              </a:spcBef>
              <a:spcAft>
                <a:spcPts val="0"/>
              </a:spcAft>
              <a:buClr>
                <a:schemeClr val="dk1"/>
              </a:buClr>
              <a:buSzPts val="2800"/>
              <a:buChar char="•"/>
            </a:pPr>
            <a:endParaRPr sz="2800" dirty="0"/>
          </a:p>
          <a:p>
            <a:pPr marL="457200" lvl="1" indent="0" algn="l" rtl="0">
              <a:spcBef>
                <a:spcPts val="1160"/>
              </a:spcBef>
              <a:spcAft>
                <a:spcPts val="0"/>
              </a:spcAft>
              <a:buClr>
                <a:schemeClr val="dk1"/>
              </a:buClr>
              <a:buSzPts val="2800"/>
              <a:buNone/>
            </a:pPr>
            <a:endParaRPr dirty="0"/>
          </a:p>
          <a:p>
            <a:pPr marL="0" lvl="0" indent="0" algn="l" rtl="0">
              <a:spcBef>
                <a:spcPts val="1160"/>
              </a:spcBef>
              <a:spcAft>
                <a:spcPts val="0"/>
              </a:spcAft>
              <a:buClr>
                <a:schemeClr val="dk1"/>
              </a:buClr>
              <a:buSzPts val="2800"/>
              <a:buNone/>
            </a:pPr>
            <a:endParaRPr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pic>
        <p:nvPicPr>
          <p:cNvPr id="5" name="Picture 4">
            <a:extLst>
              <a:ext uri="{FF2B5EF4-FFF2-40B4-BE49-F238E27FC236}">
                <a16:creationId xmlns:a16="http://schemas.microsoft.com/office/drawing/2014/main" id="{684C0E7A-D7FF-0746-9ACB-DE418F01B8F4}"/>
              </a:ext>
            </a:extLst>
          </p:cNvPr>
          <p:cNvPicPr>
            <a:picLocks noChangeAspect="1"/>
          </p:cNvPicPr>
          <p:nvPr/>
        </p:nvPicPr>
        <p:blipFill>
          <a:blip r:embed="rId4"/>
          <a:stretch>
            <a:fillRect/>
          </a:stretch>
        </p:blipFill>
        <p:spPr>
          <a:xfrm>
            <a:off x="3517900" y="1355640"/>
            <a:ext cx="1511300" cy="1714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dirty="0"/>
              <a:t>Week 2: Project Plan</a:t>
            </a:r>
            <a:endParaRPr b="1" dirty="0"/>
          </a:p>
        </p:txBody>
      </p:sp>
      <p:sp>
        <p:nvSpPr>
          <p:cNvPr id="183" name="Google Shape;18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GB" dirty="0"/>
              <a:t>This forms a contract between the team and the Module Coordinators and should include:</a:t>
            </a:r>
          </a:p>
          <a:p>
            <a:pPr lvl="1"/>
            <a:r>
              <a:rPr lang="en-GB" dirty="0"/>
              <a:t>a summary of the project and the software deliverable</a:t>
            </a:r>
          </a:p>
          <a:p>
            <a:pPr lvl="1"/>
            <a:r>
              <a:rPr lang="en-GB" dirty="0"/>
              <a:t>the main use-cases </a:t>
            </a:r>
          </a:p>
          <a:p>
            <a:pPr lvl="1"/>
            <a:r>
              <a:rPr lang="en-GB" dirty="0"/>
              <a:t>outline of the user evaluation </a:t>
            </a:r>
          </a:p>
          <a:p>
            <a:pPr lvl="1"/>
            <a:r>
              <a:rPr lang="en-GB" dirty="0"/>
              <a:t>plan for project management, team roles and team meetings.  </a:t>
            </a:r>
          </a:p>
          <a:p>
            <a:pPr marL="457200" lvl="1" indent="0" algn="l" rtl="0">
              <a:spcBef>
                <a:spcPts val="560"/>
              </a:spcBef>
              <a:spcAft>
                <a:spcPts val="0"/>
              </a:spcAft>
              <a:buClr>
                <a:schemeClr val="dk1"/>
              </a:buClr>
              <a:buSzPts val="2800"/>
              <a:buNone/>
            </a:pPr>
            <a:endParaRPr dirty="0"/>
          </a:p>
          <a:p>
            <a:pPr marL="0" lvl="0" indent="0" algn="l" rtl="0">
              <a:spcBef>
                <a:spcPts val="640"/>
              </a:spcBef>
              <a:spcAft>
                <a:spcPts val="0"/>
              </a:spcAft>
              <a:buClr>
                <a:schemeClr val="dk1"/>
              </a:buClr>
              <a:buSzPts val="32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52564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dirty="0"/>
              <a:t>Week 2: Project Plan</a:t>
            </a:r>
            <a:endParaRPr b="1" dirty="0"/>
          </a:p>
        </p:txBody>
      </p:sp>
      <p:sp>
        <p:nvSpPr>
          <p:cNvPr id="183" name="Google Shape;18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GB" dirty="0"/>
              <a:t>Each team should identify team members that are responsible for:</a:t>
            </a:r>
          </a:p>
          <a:p>
            <a:pPr lvl="1"/>
            <a:r>
              <a:rPr lang="en-GB" dirty="0"/>
              <a:t>project management</a:t>
            </a:r>
          </a:p>
          <a:p>
            <a:pPr lvl="1"/>
            <a:r>
              <a:rPr lang="en-GB" dirty="0"/>
              <a:t>software development</a:t>
            </a:r>
          </a:p>
          <a:p>
            <a:pPr lvl="1"/>
            <a:r>
              <a:rPr lang="en-GB" dirty="0"/>
              <a:t>user experience and evaluation</a:t>
            </a:r>
          </a:p>
          <a:p>
            <a:pPr lvl="1"/>
            <a:r>
              <a:rPr lang="en-GB" dirty="0"/>
              <a:t>communications, i.e. the  deliverables the demos and presentations and the reports to be submitted.  </a:t>
            </a:r>
          </a:p>
          <a:p>
            <a:r>
              <a:rPr lang="en-GB" dirty="0"/>
              <a:t>Each team should identify their regular meeting schedule.</a:t>
            </a:r>
          </a:p>
          <a:p>
            <a:pPr marL="457200" lvl="1" indent="0" algn="l" rtl="0">
              <a:spcBef>
                <a:spcPts val="560"/>
              </a:spcBef>
              <a:spcAft>
                <a:spcPts val="0"/>
              </a:spcAft>
              <a:buClr>
                <a:schemeClr val="dk1"/>
              </a:buClr>
              <a:buSzPts val="2800"/>
              <a:buNone/>
            </a:pPr>
            <a:endParaRPr dirty="0"/>
          </a:p>
          <a:p>
            <a:pPr marL="0" lvl="0" indent="0" algn="l" rtl="0">
              <a:spcBef>
                <a:spcPts val="640"/>
              </a:spcBef>
              <a:spcAft>
                <a:spcPts val="0"/>
              </a:spcAft>
              <a:buClr>
                <a:schemeClr val="dk1"/>
              </a:buClr>
              <a:buSzPts val="32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10604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dirty="0"/>
              <a:t>Week 2: Project Plan</a:t>
            </a:r>
            <a:endParaRPr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0254" y="1509959"/>
            <a:ext cx="4842646" cy="5364162"/>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204" y="1355639"/>
            <a:ext cx="4254050" cy="5530265"/>
          </a:xfrm>
          <a:prstGeom prst="rect">
            <a:avLst/>
          </a:prstGeom>
        </p:spPr>
      </p:pic>
    </p:spTree>
    <p:extLst>
      <p:ext uri="{BB962C8B-B14F-4D97-AF65-F5344CB8AC3E}">
        <p14:creationId xmlns:p14="http://schemas.microsoft.com/office/powerpoint/2010/main" val="2727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8008"/>
            <a:ext cx="8229600" cy="1143000"/>
          </a:xfrm>
        </p:spPr>
        <p:txBody>
          <a:bodyPr>
            <a:normAutofit/>
          </a:bodyPr>
          <a:lstStyle/>
          <a:p>
            <a:pPr algn="ctr"/>
            <a:r>
              <a:rPr lang="en-IE" sz="4000" b="1" dirty="0"/>
              <a:t>What is a good project?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61345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914400" y="11804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alibri"/>
              <a:buNone/>
            </a:pPr>
            <a:r>
              <a:rPr lang="en-US" sz="4000" b="1" dirty="0"/>
              <a:t>Characteristics of Strong Projects </a:t>
            </a:r>
            <a:endParaRPr sz="4000" b="1" dirty="0"/>
          </a:p>
        </p:txBody>
      </p:sp>
      <p:sp>
        <p:nvSpPr>
          <p:cNvPr id="207" name="Google Shape;207;p25"/>
          <p:cNvSpPr txBox="1">
            <a:spLocks noGrp="1"/>
          </p:cNvSpPr>
          <p:nvPr>
            <p:ph type="body" idx="1"/>
          </p:nvPr>
        </p:nvSpPr>
        <p:spPr>
          <a:xfrm>
            <a:off x="457200" y="1600200"/>
            <a:ext cx="8229600" cy="515686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1960"/>
              <a:buChar char="•"/>
            </a:pPr>
            <a:r>
              <a:rPr lang="en-US" sz="1960" b="1" dirty="0"/>
              <a:t>Solving Technical Challenges: </a:t>
            </a:r>
            <a:r>
              <a:rPr lang="en-US" sz="1960" dirty="0"/>
              <a:t>Complex technical components, original, high-quality solutions (beyond simply scraping the data, e.g., scale of data processed, high accuracy, efficiency, reactivity and usability of the system) </a:t>
            </a:r>
            <a:endParaRPr sz="1960" dirty="0"/>
          </a:p>
          <a:p>
            <a:pPr marL="0" lvl="0" indent="0" algn="l" rtl="0">
              <a:lnSpc>
                <a:spcPct val="80000"/>
              </a:lnSpc>
              <a:spcBef>
                <a:spcPts val="392"/>
              </a:spcBef>
              <a:spcAft>
                <a:spcPts val="0"/>
              </a:spcAft>
              <a:buClr>
                <a:schemeClr val="dk1"/>
              </a:buClr>
              <a:buSzPts val="1960"/>
              <a:buNone/>
            </a:pPr>
            <a:endParaRPr sz="1960" dirty="0"/>
          </a:p>
          <a:p>
            <a:pPr marL="342900" lvl="0" indent="-342900" algn="l" rtl="0">
              <a:lnSpc>
                <a:spcPct val="80000"/>
              </a:lnSpc>
              <a:spcBef>
                <a:spcPts val="392"/>
              </a:spcBef>
              <a:spcAft>
                <a:spcPts val="0"/>
              </a:spcAft>
              <a:buClr>
                <a:schemeClr val="dk1"/>
              </a:buClr>
              <a:buSzPts val="1960"/>
              <a:buChar char="•"/>
            </a:pPr>
            <a:r>
              <a:rPr lang="en-US" sz="1960" b="1" dirty="0"/>
              <a:t>Satisfying User Needs: </a:t>
            </a:r>
            <a:r>
              <a:rPr lang="en-US" sz="1960" dirty="0"/>
              <a:t>Evaluated the quality of the solution using real users, other teams’ feedback, peer feedback or external feedback from stakeholders relevant to the project (e.g., news editors, lawyers) </a:t>
            </a:r>
            <a:endParaRPr sz="1960" dirty="0"/>
          </a:p>
          <a:p>
            <a:pPr marL="342900" lvl="0" indent="-218440" algn="l" rtl="0">
              <a:lnSpc>
                <a:spcPct val="80000"/>
              </a:lnSpc>
              <a:spcBef>
                <a:spcPts val="392"/>
              </a:spcBef>
              <a:spcAft>
                <a:spcPts val="0"/>
              </a:spcAft>
              <a:buClr>
                <a:schemeClr val="dk1"/>
              </a:buClr>
              <a:buSzPts val="1960"/>
              <a:buNone/>
            </a:pPr>
            <a:endParaRPr sz="1960" dirty="0"/>
          </a:p>
          <a:p>
            <a:pPr marL="342900" lvl="0" indent="-342900" algn="l" rtl="0">
              <a:lnSpc>
                <a:spcPct val="80000"/>
              </a:lnSpc>
              <a:spcBef>
                <a:spcPts val="392"/>
              </a:spcBef>
              <a:spcAft>
                <a:spcPts val="0"/>
              </a:spcAft>
              <a:buClr>
                <a:schemeClr val="dk1"/>
              </a:buClr>
              <a:buSzPts val="1960"/>
              <a:buChar char="•"/>
            </a:pPr>
            <a:r>
              <a:rPr lang="en-US" sz="1960" b="1" dirty="0"/>
              <a:t>Familiarity with State-of-Art: </a:t>
            </a:r>
            <a:r>
              <a:rPr lang="en-US" sz="1960" dirty="0"/>
              <a:t>Surveyed the state-of-the-art to find existing solutions, clearly described the related work (referencing relevant literature) and explained what the project brings to the table, and why the contribution is significant. </a:t>
            </a:r>
            <a:endParaRPr sz="1960" dirty="0"/>
          </a:p>
          <a:p>
            <a:pPr marL="0" lvl="0" indent="0" algn="l" rtl="0">
              <a:lnSpc>
                <a:spcPct val="80000"/>
              </a:lnSpc>
              <a:spcBef>
                <a:spcPts val="392"/>
              </a:spcBef>
              <a:spcAft>
                <a:spcPts val="0"/>
              </a:spcAft>
              <a:buClr>
                <a:schemeClr val="dk1"/>
              </a:buClr>
              <a:buSzPts val="1960"/>
              <a:buNone/>
            </a:pPr>
            <a:endParaRPr sz="1960" dirty="0"/>
          </a:p>
          <a:p>
            <a:pPr marL="342900" lvl="0" indent="-342900" algn="l" rtl="0">
              <a:lnSpc>
                <a:spcPct val="80000"/>
              </a:lnSpc>
              <a:spcBef>
                <a:spcPts val="392"/>
              </a:spcBef>
              <a:spcAft>
                <a:spcPts val="0"/>
              </a:spcAft>
              <a:buClr>
                <a:schemeClr val="dk1"/>
              </a:buClr>
              <a:buSzPts val="1960"/>
              <a:buChar char="•"/>
            </a:pPr>
            <a:r>
              <a:rPr lang="en-US" sz="1960" b="1" dirty="0"/>
              <a:t>Communicating Excellently: </a:t>
            </a:r>
            <a:r>
              <a:rPr lang="en-US" sz="1960" dirty="0"/>
              <a:t>Excelled in delivering and communicating the technical aspects, as well providing detailed and comprehensive analysis on other aspects (e.g., user evaluation, team management, lessons learned). </a:t>
            </a:r>
            <a:endParaRPr dirty="0"/>
          </a:p>
          <a:p>
            <a:pPr marL="457200" lvl="1" indent="0" algn="l" rtl="0">
              <a:lnSpc>
                <a:spcPct val="80000"/>
              </a:lnSpc>
              <a:spcBef>
                <a:spcPts val="392"/>
              </a:spcBef>
              <a:spcAft>
                <a:spcPts val="0"/>
              </a:spcAft>
              <a:buClr>
                <a:schemeClr val="dk1"/>
              </a:buClr>
              <a:buSzPts val="1960"/>
              <a:buNone/>
            </a:pPr>
            <a:endParaRPr sz="1960" dirty="0"/>
          </a:p>
          <a:p>
            <a:pPr marL="0" lvl="0" indent="0" algn="l" rtl="0">
              <a:lnSpc>
                <a:spcPct val="80000"/>
              </a:lnSpc>
              <a:spcBef>
                <a:spcPts val="992"/>
              </a:spcBef>
              <a:spcAft>
                <a:spcPts val="0"/>
              </a:spcAft>
              <a:buClr>
                <a:schemeClr val="dk1"/>
              </a:buClr>
              <a:buSzPts val="1960"/>
              <a:buNone/>
            </a:pPr>
            <a:endParaRPr sz="196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723"/>
            <a:ext cx="1384300" cy="13556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8008"/>
            <a:ext cx="8229600" cy="1143000"/>
          </a:xfrm>
        </p:spPr>
        <p:txBody>
          <a:bodyPr>
            <a:normAutofit/>
          </a:bodyPr>
          <a:lstStyle/>
          <a:p>
            <a:pPr algn="ctr"/>
            <a:r>
              <a:rPr lang="en-IE" sz="4000" b="1" dirty="0"/>
              <a:t>Is your project feasible?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19901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Module Aim</a:t>
            </a:r>
            <a:endParaRPr b="1"/>
          </a:p>
        </p:txBody>
      </p:sp>
      <p:sp>
        <p:nvSpPr>
          <p:cNvPr id="109" name="Google Shape;10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To provide the students with the opportunity to undertake </a:t>
            </a:r>
            <a:r>
              <a:rPr lang="en-US" b="1"/>
              <a:t>a significant software development project </a:t>
            </a:r>
            <a:r>
              <a:rPr lang="en-US"/>
              <a:t>from initial concept stage right through to delivery and evaluation stage in a team environment that closely represents the project environment in industry. </a:t>
            </a:r>
            <a:endParaRPr/>
          </a:p>
          <a:p>
            <a:pPr marL="0" lvl="0" indent="0" algn="l" rtl="0">
              <a:spcBef>
                <a:spcPts val="640"/>
              </a:spcBef>
              <a:spcAft>
                <a:spcPts val="0"/>
              </a:spcAft>
              <a:buClr>
                <a:schemeClr val="dk1"/>
              </a:buClr>
              <a:buSzPts val="3200"/>
              <a:buNone/>
            </a:pP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alibri"/>
              <a:buNone/>
            </a:pPr>
            <a:r>
              <a:rPr lang="en-US" sz="4000" b="1"/>
              <a:t>Projects Feasibility Checklist </a:t>
            </a:r>
            <a:br>
              <a:rPr lang="en-US" sz="4000" b="1"/>
            </a:br>
            <a:r>
              <a:rPr lang="en-US" sz="4000" b="1"/>
              <a:t> </a:t>
            </a:r>
            <a:endParaRPr sz="4000" b="1"/>
          </a:p>
        </p:txBody>
      </p:sp>
      <p:sp>
        <p:nvSpPr>
          <p:cNvPr id="213" name="Google Shape;213;p26"/>
          <p:cNvSpPr txBox="1">
            <a:spLocks noGrp="1"/>
          </p:cNvSpPr>
          <p:nvPr>
            <p:ph type="body" idx="1"/>
          </p:nvPr>
        </p:nvSpPr>
        <p:spPr>
          <a:xfrm>
            <a:off x="457200" y="1600200"/>
            <a:ext cx="8229600" cy="51568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b="1"/>
              <a:t>Data Feasibility: </a:t>
            </a:r>
            <a:r>
              <a:rPr lang="en-US" sz="2000"/>
              <a:t>Is all of the data required for your project publicly and freely available? If not, how are you going to acquire that data?</a:t>
            </a:r>
            <a:endParaRPr/>
          </a:p>
          <a:p>
            <a:pPr marL="0" lvl="0" indent="0" algn="l" rtl="0">
              <a:spcBef>
                <a:spcPts val="400"/>
              </a:spcBef>
              <a:spcAft>
                <a:spcPts val="0"/>
              </a:spcAft>
              <a:buClr>
                <a:schemeClr val="dk1"/>
              </a:buClr>
              <a:buSzPts val="2000"/>
              <a:buNone/>
            </a:pPr>
            <a:r>
              <a:rPr lang="en-US" sz="2000"/>
              <a:t> </a:t>
            </a:r>
            <a:endParaRPr sz="2000"/>
          </a:p>
          <a:p>
            <a:pPr marL="342900" lvl="0" indent="-342900" algn="l" rtl="0">
              <a:spcBef>
                <a:spcPts val="400"/>
              </a:spcBef>
              <a:spcAft>
                <a:spcPts val="0"/>
              </a:spcAft>
              <a:buClr>
                <a:schemeClr val="dk1"/>
              </a:buClr>
              <a:buSzPts val="2000"/>
              <a:buChar char="•"/>
            </a:pPr>
            <a:r>
              <a:rPr lang="en-US" sz="2000" b="1"/>
              <a:t>Technical Feasibility: </a:t>
            </a:r>
            <a:r>
              <a:rPr lang="en-US" sz="2000"/>
              <a:t>Do you believe that you will have access to the necessary skills and software/hardware resources to implement your project? </a:t>
            </a:r>
            <a:endParaRPr sz="2000"/>
          </a:p>
          <a:p>
            <a:pPr marL="0" lvl="0" indent="0" algn="l" rtl="0">
              <a:spcBef>
                <a:spcPts val="400"/>
              </a:spcBef>
              <a:spcAft>
                <a:spcPts val="0"/>
              </a:spcAft>
              <a:buClr>
                <a:schemeClr val="dk1"/>
              </a:buClr>
              <a:buSzPts val="2000"/>
              <a:buNone/>
            </a:pPr>
            <a:endParaRPr sz="2000" b="1"/>
          </a:p>
          <a:p>
            <a:pPr marL="342900" lvl="0" indent="-342900" algn="l" rtl="0">
              <a:spcBef>
                <a:spcPts val="400"/>
              </a:spcBef>
              <a:spcAft>
                <a:spcPts val="0"/>
              </a:spcAft>
              <a:buClr>
                <a:schemeClr val="dk1"/>
              </a:buClr>
              <a:buSzPts val="2000"/>
              <a:buChar char="•"/>
            </a:pPr>
            <a:r>
              <a:rPr lang="en-US" sz="2000" b="1"/>
              <a:t>Evaluation Feasibility: </a:t>
            </a:r>
            <a:r>
              <a:rPr lang="en-US" sz="2000"/>
              <a:t>Do you believe you will be able to evaluate how well your final system works and meets your original goals? For example, will you be able to run a study which will allow real users to test your system? </a:t>
            </a:r>
            <a:endParaRPr sz="2000"/>
          </a:p>
          <a:p>
            <a:pPr marL="0" lvl="0" indent="0" algn="l" rtl="0">
              <a:spcBef>
                <a:spcPts val="400"/>
              </a:spcBef>
              <a:spcAft>
                <a:spcPts val="0"/>
              </a:spcAft>
              <a:buClr>
                <a:schemeClr val="dk1"/>
              </a:buClr>
              <a:buSzPts val="2000"/>
              <a:buNone/>
            </a:pPr>
            <a:endParaRPr sz="2000" b="1"/>
          </a:p>
          <a:p>
            <a:pPr marL="342900" lvl="0" indent="-342900" algn="l" rtl="0">
              <a:spcBef>
                <a:spcPts val="400"/>
              </a:spcBef>
              <a:spcAft>
                <a:spcPts val="0"/>
              </a:spcAft>
              <a:buClr>
                <a:schemeClr val="dk1"/>
              </a:buClr>
              <a:buSzPts val="2000"/>
              <a:buChar char="•"/>
            </a:pPr>
            <a:r>
              <a:rPr lang="en-US" sz="2000" b="1"/>
              <a:t>Ethical Feasibility: </a:t>
            </a:r>
            <a:r>
              <a:rPr lang="en-US" sz="2000"/>
              <a:t>Is your project ethical and legal? Are there any privacy implications involved in using the data that is required for your project? </a:t>
            </a:r>
            <a:endParaRPr/>
          </a:p>
          <a:p>
            <a:pPr marL="457200" lvl="1" indent="0" algn="l" rtl="0">
              <a:spcBef>
                <a:spcPts val="560"/>
              </a:spcBef>
              <a:spcAft>
                <a:spcPts val="0"/>
              </a:spcAft>
              <a:buClr>
                <a:schemeClr val="dk1"/>
              </a:buClr>
              <a:buSzPts val="2800"/>
              <a:buNone/>
            </a:pPr>
            <a:endParaRPr/>
          </a:p>
          <a:p>
            <a:pPr marL="0" lvl="0" indent="0" algn="l" rtl="0">
              <a:spcBef>
                <a:spcPts val="1160"/>
              </a:spcBef>
              <a:spcAft>
                <a:spcPts val="0"/>
              </a:spcAft>
              <a:buClr>
                <a:schemeClr val="dk1"/>
              </a:buClr>
              <a:buSzPts val="2800"/>
              <a:buNone/>
            </a:pPr>
            <a:endParaRPr sz="280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8008"/>
            <a:ext cx="8229600" cy="1143000"/>
          </a:xfrm>
        </p:spPr>
        <p:txBody>
          <a:bodyPr>
            <a:normAutofit/>
          </a:bodyPr>
          <a:lstStyle/>
          <a:p>
            <a:pPr algn="ctr"/>
            <a:r>
              <a:rPr lang="en-IE" sz="4000" b="1" dirty="0"/>
              <a:t>The Team: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941542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a:t>Consider any of the following:</a:t>
            </a:r>
          </a:p>
          <a:p>
            <a:pPr lvl="1"/>
            <a:r>
              <a:rPr lang="en-IE" dirty="0"/>
              <a:t>Creating a FACEBOOK GROUP</a:t>
            </a:r>
          </a:p>
          <a:p>
            <a:pPr lvl="1"/>
            <a:r>
              <a:rPr lang="en-IE" dirty="0"/>
              <a:t>Setting up a GOOGLE DRIVE</a:t>
            </a:r>
          </a:p>
          <a:p>
            <a:pPr lvl="1"/>
            <a:r>
              <a:rPr lang="en-IE" dirty="0"/>
              <a:t>Setting up a shared DROPBOX</a:t>
            </a:r>
          </a:p>
          <a:p>
            <a:pPr lvl="1"/>
            <a:r>
              <a:rPr lang="en-IE" dirty="0"/>
              <a:t>Setting up a ONENOTE instance</a:t>
            </a:r>
          </a:p>
        </p:txBody>
      </p:sp>
      <p:sp>
        <p:nvSpPr>
          <p:cNvPr id="2" name="Title 1"/>
          <p:cNvSpPr>
            <a:spLocks noGrp="1"/>
          </p:cNvSpPr>
          <p:nvPr>
            <p:ph type="title"/>
          </p:nvPr>
        </p:nvSpPr>
        <p:spPr/>
        <p:txBody>
          <a:bodyPr/>
          <a:lstStyle/>
          <a:p>
            <a:r>
              <a:rPr lang="en-IE" sz="4000" b="1" dirty="0"/>
              <a:t>Consider team tools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490361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67103" cy="4525963"/>
          </a:xfrm>
        </p:spPr>
        <p:txBody>
          <a:bodyPr/>
          <a:lstStyle/>
          <a:p>
            <a:r>
              <a:rPr lang="en-IE" dirty="0"/>
              <a:t>Set up GITHUB</a:t>
            </a:r>
          </a:p>
          <a:p>
            <a:pPr lvl="1"/>
            <a:r>
              <a:rPr lang="en-IE" dirty="0"/>
              <a:t>Send Andrea, Damian &amp; Brendan the repository link</a:t>
            </a:r>
          </a:p>
          <a:p>
            <a:endParaRPr lang="en-IE" dirty="0"/>
          </a:p>
          <a:p>
            <a:r>
              <a:rPr lang="en-IE" dirty="0"/>
              <a:t>Set up Project Management tool (</a:t>
            </a:r>
            <a:r>
              <a:rPr lang="en-IE" dirty="0" err="1"/>
              <a:t>e.g.ZENHUB</a:t>
            </a:r>
            <a:r>
              <a:rPr lang="en-IE" dirty="0"/>
              <a:t>)</a:t>
            </a:r>
          </a:p>
          <a:p>
            <a:endParaRPr lang="en-IE" dirty="0"/>
          </a:p>
          <a:p>
            <a:pPr marL="114300" indent="0">
              <a:buNone/>
            </a:pPr>
            <a:r>
              <a:rPr lang="en-IE" dirty="0">
                <a:solidFill>
                  <a:srgbClr val="FF0000"/>
                </a:solidFill>
              </a:rPr>
              <a:t>ALL STUDENTS SHOULD HAVE DONE THE PRE-MATERIAL ON THESE AREAS</a:t>
            </a:r>
          </a:p>
        </p:txBody>
      </p:sp>
      <p:sp>
        <p:nvSpPr>
          <p:cNvPr id="2" name="Title 1"/>
          <p:cNvSpPr>
            <a:spLocks noGrp="1"/>
          </p:cNvSpPr>
          <p:nvPr>
            <p:ph type="title"/>
          </p:nvPr>
        </p:nvSpPr>
        <p:spPr/>
        <p:txBody>
          <a:bodyPr/>
          <a:lstStyle/>
          <a:p>
            <a:r>
              <a:rPr lang="en-IE" sz="4000" b="1" dirty="0"/>
              <a:t>Mandatory team tools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823916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a:t>When assigning roles, remember that it is not that the person with that role has to do all the work in that area, everyone in the team must contribute to each of the roles, but the person who is named in a particular role is the one who has final sign-off in that area.</a:t>
            </a:r>
          </a:p>
          <a:p>
            <a:pPr marL="114300" indent="0">
              <a:buNone/>
            </a:pPr>
            <a:endParaRPr lang="en-IE" dirty="0"/>
          </a:p>
        </p:txBody>
      </p:sp>
      <p:sp>
        <p:nvSpPr>
          <p:cNvPr id="2" name="Title 1"/>
          <p:cNvSpPr>
            <a:spLocks noGrp="1"/>
          </p:cNvSpPr>
          <p:nvPr>
            <p:ph type="title"/>
          </p:nvPr>
        </p:nvSpPr>
        <p:spPr/>
        <p:txBody>
          <a:bodyPr/>
          <a:lstStyle/>
          <a:p>
            <a:r>
              <a:rPr lang="en-IE" sz="4000" b="1" dirty="0"/>
              <a:t>Roles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605262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8008"/>
            <a:ext cx="8229600" cy="1143000"/>
          </a:xfrm>
        </p:spPr>
        <p:txBody>
          <a:bodyPr>
            <a:normAutofit/>
          </a:bodyPr>
          <a:lstStyle/>
          <a:p>
            <a:pPr algn="ctr"/>
            <a:r>
              <a:rPr lang="en-IE" sz="4000" b="1" dirty="0"/>
              <a:t>Requirements Gathering: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811141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a:t>Look for a few different examples.</a:t>
            </a:r>
          </a:p>
          <a:p>
            <a:r>
              <a:rPr lang="en-IE" dirty="0"/>
              <a:t>Not just looking at the homepage, looking at the pages within</a:t>
            </a:r>
          </a:p>
          <a:p>
            <a:r>
              <a:rPr lang="en-IE" dirty="0"/>
              <a:t>Highlight what is good about the application, and what can be used as inspiration</a:t>
            </a:r>
          </a:p>
          <a:p>
            <a:r>
              <a:rPr lang="en-IE" dirty="0"/>
              <a:t>Look at what they thought wasn’t good about the application, and look at ways they could improve on it.</a:t>
            </a:r>
          </a:p>
        </p:txBody>
      </p:sp>
      <p:sp>
        <p:nvSpPr>
          <p:cNvPr id="2" name="Title 1"/>
          <p:cNvSpPr>
            <a:spLocks noGrp="1"/>
          </p:cNvSpPr>
          <p:nvPr>
            <p:ph type="title"/>
          </p:nvPr>
        </p:nvSpPr>
        <p:spPr>
          <a:xfrm>
            <a:off x="1160585" y="212640"/>
            <a:ext cx="8229600" cy="1143000"/>
          </a:xfrm>
        </p:spPr>
        <p:txBody>
          <a:bodyPr>
            <a:normAutofit/>
          </a:bodyPr>
          <a:lstStyle/>
          <a:p>
            <a:r>
              <a:rPr lang="en-IE" sz="4000" b="1" dirty="0"/>
              <a:t>Investigating Similar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630780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8008"/>
            <a:ext cx="8229600" cy="1143000"/>
          </a:xfrm>
        </p:spPr>
        <p:txBody>
          <a:bodyPr>
            <a:normAutofit/>
          </a:bodyPr>
          <a:lstStyle/>
          <a:p>
            <a:pPr algn="ctr"/>
            <a:r>
              <a:rPr lang="en-IE" sz="4000" b="1" dirty="0"/>
              <a:t>Planning: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23"/>
            <a:ext cx="1384300" cy="1355640"/>
          </a:xfrm>
          <a:prstGeom prst="rect">
            <a:avLst/>
          </a:prstGeom>
        </p:spPr>
      </p:pic>
    </p:spTree>
    <p:extLst>
      <p:ext uri="{BB962C8B-B14F-4D97-AF65-F5344CB8AC3E}">
        <p14:creationId xmlns:p14="http://schemas.microsoft.com/office/powerpoint/2010/main" val="1175589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a:t>Have a clear plan.</a:t>
            </a:r>
          </a:p>
          <a:p>
            <a:endParaRPr lang="en-IE" dirty="0"/>
          </a:p>
          <a:p>
            <a:r>
              <a:rPr lang="en-IE" dirty="0"/>
              <a:t>Divide it into clear stages</a:t>
            </a:r>
          </a:p>
          <a:p>
            <a:endParaRPr lang="en-IE" dirty="0"/>
          </a:p>
          <a:p>
            <a:r>
              <a:rPr lang="en-IE" dirty="0"/>
              <a:t>Provide detail on each stage</a:t>
            </a:r>
          </a:p>
        </p:txBody>
      </p:sp>
      <p:sp>
        <p:nvSpPr>
          <p:cNvPr id="2" name="Title 1"/>
          <p:cNvSpPr>
            <a:spLocks noGrp="1"/>
          </p:cNvSpPr>
          <p:nvPr>
            <p:ph type="title"/>
          </p:nvPr>
        </p:nvSpPr>
        <p:spPr/>
        <p:txBody>
          <a:bodyPr/>
          <a:lstStyle/>
          <a:p>
            <a:r>
              <a:rPr lang="en-IE" sz="4000" b="1" dirty="0"/>
              <a:t>Plan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289560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a:t>Create a timeline:</a:t>
            </a:r>
          </a:p>
        </p:txBody>
      </p:sp>
      <p:sp>
        <p:nvSpPr>
          <p:cNvPr id="2" name="Title 1"/>
          <p:cNvSpPr>
            <a:spLocks noGrp="1"/>
          </p:cNvSpPr>
          <p:nvPr>
            <p:ph type="title"/>
          </p:nvPr>
        </p:nvSpPr>
        <p:spPr/>
        <p:txBody>
          <a:bodyPr/>
          <a:lstStyle/>
          <a:p>
            <a:r>
              <a:rPr lang="en-IE" sz="4000" b="1" dirty="0"/>
              <a:t>Milestones</a:t>
            </a:r>
          </a:p>
        </p:txBody>
      </p:sp>
      <p:cxnSp>
        <p:nvCxnSpPr>
          <p:cNvPr id="12" name="Straight Connector 11"/>
          <p:cNvCxnSpPr/>
          <p:nvPr/>
        </p:nvCxnSpPr>
        <p:spPr>
          <a:xfrm flipH="1">
            <a:off x="1115616" y="4262653"/>
            <a:ext cx="7488832"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83640" y="3356992"/>
            <a:ext cx="0" cy="864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75656" y="414910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6" name="Straight Connector 15"/>
          <p:cNvCxnSpPr/>
          <p:nvPr/>
        </p:nvCxnSpPr>
        <p:spPr>
          <a:xfrm>
            <a:off x="2735792" y="4221088"/>
            <a:ext cx="0" cy="864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627808" y="414910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8" name="Straight Connector 17"/>
          <p:cNvCxnSpPr/>
          <p:nvPr/>
        </p:nvCxnSpPr>
        <p:spPr>
          <a:xfrm>
            <a:off x="3671896" y="3356992"/>
            <a:ext cx="0" cy="864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563912" y="414910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0" name="Straight Connector 19"/>
          <p:cNvCxnSpPr/>
          <p:nvPr/>
        </p:nvCxnSpPr>
        <p:spPr>
          <a:xfrm>
            <a:off x="4608000" y="4221088"/>
            <a:ext cx="0" cy="864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500016" y="414910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2" name="Straight Connector 21"/>
          <p:cNvCxnSpPr/>
          <p:nvPr/>
        </p:nvCxnSpPr>
        <p:spPr>
          <a:xfrm>
            <a:off x="5472096" y="3356992"/>
            <a:ext cx="0" cy="864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364112" y="414910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4" name="Straight Connector 23"/>
          <p:cNvCxnSpPr/>
          <p:nvPr/>
        </p:nvCxnSpPr>
        <p:spPr>
          <a:xfrm>
            <a:off x="6408200" y="4221088"/>
            <a:ext cx="0" cy="864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300216" y="414910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Straight Connector 25"/>
          <p:cNvCxnSpPr/>
          <p:nvPr/>
        </p:nvCxnSpPr>
        <p:spPr>
          <a:xfrm>
            <a:off x="7272296" y="3356992"/>
            <a:ext cx="0" cy="864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164312" y="414910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8" name="Straight Connector 27"/>
          <p:cNvCxnSpPr/>
          <p:nvPr/>
        </p:nvCxnSpPr>
        <p:spPr>
          <a:xfrm>
            <a:off x="8136416" y="4221088"/>
            <a:ext cx="0" cy="864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8028408" y="4149104"/>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TextBox 29"/>
          <p:cNvSpPr txBox="1"/>
          <p:nvPr/>
        </p:nvSpPr>
        <p:spPr>
          <a:xfrm>
            <a:off x="1115616" y="2556773"/>
            <a:ext cx="1818126" cy="800219"/>
          </a:xfrm>
          <a:prstGeom prst="rect">
            <a:avLst/>
          </a:prstGeom>
          <a:noFill/>
        </p:spPr>
        <p:txBody>
          <a:bodyPr wrap="none" rtlCol="0">
            <a:spAutoFit/>
          </a:bodyPr>
          <a:lstStyle/>
          <a:p>
            <a:r>
              <a:rPr lang="en-IE" dirty="0"/>
              <a:t>WEEK 1</a:t>
            </a:r>
          </a:p>
          <a:p>
            <a:r>
              <a:rPr lang="en-IE" sz="1400" dirty="0"/>
              <a:t>We will be looking </a:t>
            </a:r>
          </a:p>
          <a:p>
            <a:r>
              <a:rPr lang="en-IE" sz="1400" dirty="0"/>
              <a:t>at…</a:t>
            </a:r>
          </a:p>
        </p:txBody>
      </p:sp>
      <p:sp>
        <p:nvSpPr>
          <p:cNvPr id="31" name="TextBox 30"/>
          <p:cNvSpPr txBox="1"/>
          <p:nvPr/>
        </p:nvSpPr>
        <p:spPr>
          <a:xfrm>
            <a:off x="2915816" y="2564904"/>
            <a:ext cx="1818126" cy="800219"/>
          </a:xfrm>
          <a:prstGeom prst="rect">
            <a:avLst/>
          </a:prstGeom>
          <a:noFill/>
        </p:spPr>
        <p:txBody>
          <a:bodyPr wrap="none" rtlCol="0">
            <a:spAutoFit/>
          </a:bodyPr>
          <a:lstStyle/>
          <a:p>
            <a:r>
              <a:rPr lang="en-IE" dirty="0"/>
              <a:t>WEEK 3</a:t>
            </a:r>
          </a:p>
          <a:p>
            <a:r>
              <a:rPr lang="en-IE" sz="1400" dirty="0"/>
              <a:t>We will be looking </a:t>
            </a:r>
          </a:p>
          <a:p>
            <a:r>
              <a:rPr lang="en-IE" sz="1400" dirty="0"/>
              <a:t>at…</a:t>
            </a:r>
          </a:p>
        </p:txBody>
      </p:sp>
      <p:sp>
        <p:nvSpPr>
          <p:cNvPr id="32" name="TextBox 31"/>
          <p:cNvSpPr txBox="1"/>
          <p:nvPr/>
        </p:nvSpPr>
        <p:spPr>
          <a:xfrm>
            <a:off x="4770098" y="2492896"/>
            <a:ext cx="1818126" cy="800219"/>
          </a:xfrm>
          <a:prstGeom prst="rect">
            <a:avLst/>
          </a:prstGeom>
          <a:noFill/>
        </p:spPr>
        <p:txBody>
          <a:bodyPr wrap="none" rtlCol="0">
            <a:spAutoFit/>
          </a:bodyPr>
          <a:lstStyle/>
          <a:p>
            <a:r>
              <a:rPr lang="en-IE" dirty="0"/>
              <a:t>WEEK 5</a:t>
            </a:r>
          </a:p>
          <a:p>
            <a:r>
              <a:rPr lang="en-IE" sz="1400" dirty="0"/>
              <a:t>We will be looking </a:t>
            </a:r>
          </a:p>
          <a:p>
            <a:r>
              <a:rPr lang="en-IE" sz="1400" dirty="0"/>
              <a:t>at…</a:t>
            </a:r>
          </a:p>
        </p:txBody>
      </p:sp>
      <p:sp>
        <p:nvSpPr>
          <p:cNvPr id="33" name="TextBox 32"/>
          <p:cNvSpPr txBox="1"/>
          <p:nvPr/>
        </p:nvSpPr>
        <p:spPr>
          <a:xfrm>
            <a:off x="6516216" y="2564904"/>
            <a:ext cx="1818126" cy="800219"/>
          </a:xfrm>
          <a:prstGeom prst="rect">
            <a:avLst/>
          </a:prstGeom>
          <a:noFill/>
        </p:spPr>
        <p:txBody>
          <a:bodyPr wrap="none" rtlCol="0">
            <a:spAutoFit/>
          </a:bodyPr>
          <a:lstStyle/>
          <a:p>
            <a:r>
              <a:rPr lang="en-IE" dirty="0"/>
              <a:t>WEEK 7</a:t>
            </a:r>
          </a:p>
          <a:p>
            <a:r>
              <a:rPr lang="en-IE" sz="1400" dirty="0"/>
              <a:t>We will be looking </a:t>
            </a:r>
          </a:p>
          <a:p>
            <a:r>
              <a:rPr lang="en-IE" sz="1400" dirty="0"/>
              <a:t>at…</a:t>
            </a:r>
          </a:p>
        </p:txBody>
      </p:sp>
      <p:sp>
        <p:nvSpPr>
          <p:cNvPr id="34" name="TextBox 33"/>
          <p:cNvSpPr txBox="1"/>
          <p:nvPr/>
        </p:nvSpPr>
        <p:spPr>
          <a:xfrm>
            <a:off x="1817770" y="5140930"/>
            <a:ext cx="1818126" cy="800219"/>
          </a:xfrm>
          <a:prstGeom prst="rect">
            <a:avLst/>
          </a:prstGeom>
          <a:noFill/>
        </p:spPr>
        <p:txBody>
          <a:bodyPr wrap="none" rtlCol="0">
            <a:spAutoFit/>
          </a:bodyPr>
          <a:lstStyle/>
          <a:p>
            <a:r>
              <a:rPr lang="en-IE" dirty="0"/>
              <a:t>WEEK 2</a:t>
            </a:r>
          </a:p>
          <a:p>
            <a:r>
              <a:rPr lang="en-IE" sz="1400" dirty="0"/>
              <a:t>We will be looking </a:t>
            </a:r>
          </a:p>
          <a:p>
            <a:r>
              <a:rPr lang="en-IE" sz="1400" dirty="0"/>
              <a:t>at…</a:t>
            </a:r>
          </a:p>
        </p:txBody>
      </p:sp>
      <p:sp>
        <p:nvSpPr>
          <p:cNvPr id="35" name="TextBox 34"/>
          <p:cNvSpPr txBox="1"/>
          <p:nvPr/>
        </p:nvSpPr>
        <p:spPr>
          <a:xfrm>
            <a:off x="3617970" y="5149061"/>
            <a:ext cx="1818126" cy="800219"/>
          </a:xfrm>
          <a:prstGeom prst="rect">
            <a:avLst/>
          </a:prstGeom>
          <a:noFill/>
        </p:spPr>
        <p:txBody>
          <a:bodyPr wrap="none" rtlCol="0">
            <a:spAutoFit/>
          </a:bodyPr>
          <a:lstStyle/>
          <a:p>
            <a:r>
              <a:rPr lang="en-IE" dirty="0"/>
              <a:t>WEEK 4</a:t>
            </a:r>
          </a:p>
          <a:p>
            <a:r>
              <a:rPr lang="en-IE" sz="1400" dirty="0"/>
              <a:t>We will be looking </a:t>
            </a:r>
          </a:p>
          <a:p>
            <a:r>
              <a:rPr lang="en-IE" sz="1400" dirty="0"/>
              <a:t>at…</a:t>
            </a:r>
          </a:p>
        </p:txBody>
      </p:sp>
      <p:sp>
        <p:nvSpPr>
          <p:cNvPr id="36" name="TextBox 35"/>
          <p:cNvSpPr txBox="1"/>
          <p:nvPr/>
        </p:nvSpPr>
        <p:spPr>
          <a:xfrm>
            <a:off x="5472252" y="5077053"/>
            <a:ext cx="1818126" cy="800219"/>
          </a:xfrm>
          <a:prstGeom prst="rect">
            <a:avLst/>
          </a:prstGeom>
          <a:noFill/>
        </p:spPr>
        <p:txBody>
          <a:bodyPr wrap="none" rtlCol="0">
            <a:spAutoFit/>
          </a:bodyPr>
          <a:lstStyle/>
          <a:p>
            <a:r>
              <a:rPr lang="en-IE" dirty="0"/>
              <a:t>WEEK 6</a:t>
            </a:r>
          </a:p>
          <a:p>
            <a:r>
              <a:rPr lang="en-IE" sz="1400" dirty="0"/>
              <a:t>We will be looking </a:t>
            </a:r>
          </a:p>
          <a:p>
            <a:r>
              <a:rPr lang="en-IE" sz="1400" dirty="0"/>
              <a:t>at…</a:t>
            </a:r>
          </a:p>
        </p:txBody>
      </p:sp>
      <p:sp>
        <p:nvSpPr>
          <p:cNvPr id="37" name="TextBox 36"/>
          <p:cNvSpPr txBox="1"/>
          <p:nvPr/>
        </p:nvSpPr>
        <p:spPr>
          <a:xfrm>
            <a:off x="7218370" y="5149061"/>
            <a:ext cx="1818126" cy="800219"/>
          </a:xfrm>
          <a:prstGeom prst="rect">
            <a:avLst/>
          </a:prstGeom>
          <a:noFill/>
        </p:spPr>
        <p:txBody>
          <a:bodyPr wrap="none" rtlCol="0">
            <a:spAutoFit/>
          </a:bodyPr>
          <a:lstStyle/>
          <a:p>
            <a:r>
              <a:rPr lang="en-IE" dirty="0"/>
              <a:t>WEEK 8</a:t>
            </a:r>
          </a:p>
          <a:p>
            <a:r>
              <a:rPr lang="en-IE" sz="1400" dirty="0"/>
              <a:t>We will be looking </a:t>
            </a:r>
          </a:p>
          <a:p>
            <a:r>
              <a:rPr lang="en-IE" sz="1400" dirty="0"/>
              <a:t>at…</a:t>
            </a:r>
          </a:p>
        </p:txBody>
      </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24272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dirty="0"/>
              <a:t>Staff involved</a:t>
            </a:r>
            <a:endParaRPr b="1" dirty="0"/>
          </a:p>
        </p:txBody>
      </p:sp>
      <p:sp>
        <p:nvSpPr>
          <p:cNvPr id="115" name="Google Shape;115;p17"/>
          <p:cNvSpPr txBox="1">
            <a:spLocks noGrp="1"/>
          </p:cNvSpPr>
          <p:nvPr>
            <p:ph type="body" idx="1"/>
          </p:nvPr>
        </p:nvSpPr>
        <p:spPr>
          <a:xfrm>
            <a:off x="457200" y="123444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640"/>
              </a:spcBef>
              <a:spcAft>
                <a:spcPts val="0"/>
              </a:spcAft>
              <a:buClr>
                <a:schemeClr val="dk1"/>
              </a:buClr>
              <a:buSzPts val="3200"/>
              <a:buChar char="•"/>
            </a:pPr>
            <a:r>
              <a:rPr lang="en-US" b="1" dirty="0"/>
              <a:t>Module Coordinator:</a:t>
            </a:r>
          </a:p>
          <a:p>
            <a:pPr marL="800100" lvl="1">
              <a:spcBef>
                <a:spcPts val="640"/>
              </a:spcBef>
              <a:buSzPts val="3200"/>
              <a:buChar char="•"/>
            </a:pPr>
            <a:r>
              <a:rPr lang="en-US" dirty="0"/>
              <a:t>Andrea Curley </a:t>
            </a:r>
            <a:r>
              <a:rPr lang="mr-IN" dirty="0"/>
              <a:t>–</a:t>
            </a:r>
            <a:r>
              <a:rPr lang="en-US" dirty="0"/>
              <a:t> </a:t>
            </a:r>
            <a:r>
              <a:rPr lang="en-US" dirty="0">
                <a:hlinkClick r:id="rId3"/>
              </a:rPr>
              <a:t>andrea.f.curley@tudublin.ie</a:t>
            </a:r>
            <a:endParaRPr lang="en-US" dirty="0"/>
          </a:p>
          <a:p>
            <a:pPr marL="457200" lvl="1" indent="0">
              <a:spcBef>
                <a:spcPts val="640"/>
              </a:spcBef>
              <a:buSzPts val="3200"/>
              <a:buNone/>
            </a:pPr>
            <a:endParaRPr lang="en-US" dirty="0"/>
          </a:p>
          <a:p>
            <a:pPr marL="342900">
              <a:spcBef>
                <a:spcPts val="640"/>
              </a:spcBef>
              <a:buSzPts val="3200"/>
            </a:pPr>
            <a:r>
              <a:rPr lang="en-US" b="1" dirty="0"/>
              <a:t>Coordinators:</a:t>
            </a:r>
          </a:p>
          <a:p>
            <a:pPr marL="800100" lvl="1">
              <a:spcBef>
                <a:spcPts val="640"/>
              </a:spcBef>
              <a:buSzPts val="3200"/>
            </a:pPr>
            <a:r>
              <a:rPr lang="en-US" dirty="0"/>
              <a:t>Damian Gordon </a:t>
            </a:r>
            <a:r>
              <a:rPr lang="mr-IN" dirty="0"/>
              <a:t>–</a:t>
            </a:r>
            <a:r>
              <a:rPr lang="en-US" dirty="0"/>
              <a:t> </a:t>
            </a:r>
            <a:r>
              <a:rPr lang="en-US" dirty="0">
                <a:hlinkClick r:id="rId4"/>
              </a:rPr>
              <a:t>damian.x.gordon@tudublin.ie</a:t>
            </a:r>
            <a:endParaRPr lang="en-US" dirty="0"/>
          </a:p>
          <a:p>
            <a:pPr marL="800100" lvl="1">
              <a:spcBef>
                <a:spcPts val="640"/>
              </a:spcBef>
              <a:buSzPts val="3200"/>
            </a:pPr>
            <a:r>
              <a:rPr lang="en-US" dirty="0"/>
              <a:t>Brendan Tierney - </a:t>
            </a:r>
            <a:r>
              <a:rPr lang="en-US" dirty="0">
                <a:hlinkClick r:id="rId5"/>
              </a:rPr>
              <a:t>brendan.tierney@tudublin.ie</a:t>
            </a:r>
            <a:r>
              <a:rPr lang="en-US" dirty="0"/>
              <a:t> </a:t>
            </a:r>
            <a:endParaRPr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pic>
        <p:nvPicPr>
          <p:cNvPr id="7" name="Picture 6">
            <a:extLst>
              <a:ext uri="{FF2B5EF4-FFF2-40B4-BE49-F238E27FC236}">
                <a16:creationId xmlns:a16="http://schemas.microsoft.com/office/drawing/2014/main" id="{4EE16949-7C7E-434F-AB19-484AE95D251A}"/>
              </a:ext>
            </a:extLst>
          </p:cNvPr>
          <p:cNvPicPr>
            <a:picLocks noChangeAspect="1"/>
          </p:cNvPicPr>
          <p:nvPr/>
        </p:nvPicPr>
        <p:blipFill>
          <a:blip r:embed="rId7"/>
          <a:stretch>
            <a:fillRect/>
          </a:stretch>
        </p:blipFill>
        <p:spPr>
          <a:xfrm>
            <a:off x="5750561" y="4925579"/>
            <a:ext cx="1927088" cy="1708552"/>
          </a:xfrm>
          <a:prstGeom prst="rect">
            <a:avLst/>
          </a:prstGeom>
        </p:spPr>
      </p:pic>
      <p:pic>
        <p:nvPicPr>
          <p:cNvPr id="9" name="Picture 8">
            <a:extLst>
              <a:ext uri="{FF2B5EF4-FFF2-40B4-BE49-F238E27FC236}">
                <a16:creationId xmlns:a16="http://schemas.microsoft.com/office/drawing/2014/main" id="{0394129F-B7C2-5943-B02D-0C496338D39E}"/>
              </a:ext>
            </a:extLst>
          </p:cNvPr>
          <p:cNvPicPr>
            <a:picLocks noChangeAspect="1"/>
          </p:cNvPicPr>
          <p:nvPr/>
        </p:nvPicPr>
        <p:blipFill>
          <a:blip r:embed="rId8"/>
          <a:stretch>
            <a:fillRect/>
          </a:stretch>
        </p:blipFill>
        <p:spPr>
          <a:xfrm>
            <a:off x="3566161" y="4919229"/>
            <a:ext cx="2184400" cy="1701800"/>
          </a:xfrm>
          <a:prstGeom prst="rect">
            <a:avLst/>
          </a:prstGeom>
        </p:spPr>
      </p:pic>
      <p:pic>
        <p:nvPicPr>
          <p:cNvPr id="11" name="Picture 10">
            <a:extLst>
              <a:ext uri="{FF2B5EF4-FFF2-40B4-BE49-F238E27FC236}">
                <a16:creationId xmlns:a16="http://schemas.microsoft.com/office/drawing/2014/main" id="{E1334FDA-A1DF-8640-8003-67B1D386FE14}"/>
              </a:ext>
            </a:extLst>
          </p:cNvPr>
          <p:cNvPicPr>
            <a:picLocks noChangeAspect="1"/>
          </p:cNvPicPr>
          <p:nvPr/>
        </p:nvPicPr>
        <p:blipFill>
          <a:blip r:embed="rId9"/>
          <a:stretch>
            <a:fillRect/>
          </a:stretch>
        </p:blipFill>
        <p:spPr>
          <a:xfrm>
            <a:off x="1483361" y="4925579"/>
            <a:ext cx="2082800" cy="1689100"/>
          </a:xfrm>
          <a:prstGeom prst="rect">
            <a:avLst/>
          </a:prstGeom>
        </p:spPr>
      </p:pic>
    </p:spTree>
    <p:extLst>
      <p:ext uri="{BB962C8B-B14F-4D97-AF65-F5344CB8AC3E}">
        <p14:creationId xmlns:p14="http://schemas.microsoft.com/office/powerpoint/2010/main" val="1908124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8008"/>
            <a:ext cx="8229600" cy="1143000"/>
          </a:xfrm>
        </p:spPr>
        <p:txBody>
          <a:bodyPr>
            <a:normAutofit/>
          </a:bodyPr>
          <a:lstStyle/>
          <a:p>
            <a:pPr algn="ctr"/>
            <a:r>
              <a:rPr lang="en-IE" sz="4000" b="1" dirty="0"/>
              <a:t>System Development: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00116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a:t>Select a methodology that suits the team:</a:t>
            </a:r>
          </a:p>
          <a:p>
            <a:pPr lvl="1"/>
            <a:r>
              <a:rPr lang="en-IE" dirty="0"/>
              <a:t>Test-Driven Development</a:t>
            </a:r>
          </a:p>
          <a:p>
            <a:pPr lvl="1"/>
            <a:endParaRPr lang="en-IE" dirty="0"/>
          </a:p>
          <a:p>
            <a:pPr lvl="1"/>
            <a:r>
              <a:rPr lang="en-IE" dirty="0"/>
              <a:t>Feature-Driven Development</a:t>
            </a:r>
          </a:p>
          <a:p>
            <a:pPr lvl="1"/>
            <a:endParaRPr lang="en-IE" dirty="0"/>
          </a:p>
          <a:p>
            <a:pPr lvl="1"/>
            <a:r>
              <a:rPr lang="en-IE" dirty="0"/>
              <a:t>User-Centred Development</a:t>
            </a:r>
          </a:p>
          <a:p>
            <a:pPr lvl="1"/>
            <a:endParaRPr lang="en-IE" dirty="0"/>
          </a:p>
          <a:p>
            <a:pPr lvl="1"/>
            <a:r>
              <a:rPr lang="en-IE" dirty="0"/>
              <a:t>Agile</a:t>
            </a:r>
          </a:p>
          <a:p>
            <a:pPr lvl="2"/>
            <a:r>
              <a:rPr lang="en-IE" dirty="0"/>
              <a:t>XP</a:t>
            </a:r>
          </a:p>
          <a:p>
            <a:pPr lvl="2"/>
            <a:r>
              <a:rPr lang="en-IE" dirty="0"/>
              <a:t>SCRUM</a:t>
            </a:r>
          </a:p>
          <a:p>
            <a:pPr lvl="2"/>
            <a:r>
              <a:rPr lang="en-IE" dirty="0"/>
              <a:t>DSDM</a:t>
            </a:r>
          </a:p>
        </p:txBody>
      </p:sp>
      <p:sp>
        <p:nvSpPr>
          <p:cNvPr id="2" name="Title 1"/>
          <p:cNvSpPr>
            <a:spLocks noGrp="1"/>
          </p:cNvSpPr>
          <p:nvPr>
            <p:ph type="title"/>
          </p:nvPr>
        </p:nvSpPr>
        <p:spPr/>
        <p:txBody>
          <a:bodyPr/>
          <a:lstStyle/>
          <a:p>
            <a:r>
              <a:rPr lang="en-IE" sz="4000" b="1" dirty="0"/>
              <a:t>Software Methodology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180840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a:t>Create a technical architecture diagram:</a:t>
            </a:r>
          </a:p>
        </p:txBody>
      </p:sp>
      <p:sp>
        <p:nvSpPr>
          <p:cNvPr id="2" name="Title 1"/>
          <p:cNvSpPr>
            <a:spLocks noGrp="1"/>
          </p:cNvSpPr>
          <p:nvPr>
            <p:ph type="title"/>
          </p:nvPr>
        </p:nvSpPr>
        <p:spPr/>
        <p:txBody>
          <a:bodyPr/>
          <a:lstStyle/>
          <a:p>
            <a:r>
              <a:rPr lang="en-IE" sz="4000" b="1" dirty="0"/>
              <a:t>Technical Architecture</a:t>
            </a:r>
          </a:p>
        </p:txBody>
      </p:sp>
      <p:sp>
        <p:nvSpPr>
          <p:cNvPr id="4" name="Rectangle 3"/>
          <p:cNvSpPr/>
          <p:nvPr/>
        </p:nvSpPr>
        <p:spPr>
          <a:xfrm>
            <a:off x="971600" y="2780928"/>
            <a:ext cx="165618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ight Arrow 4"/>
          <p:cNvSpPr/>
          <p:nvPr/>
        </p:nvSpPr>
        <p:spPr>
          <a:xfrm>
            <a:off x="2627784" y="2924944"/>
            <a:ext cx="1008112"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ight Arrow 5"/>
          <p:cNvSpPr/>
          <p:nvPr/>
        </p:nvSpPr>
        <p:spPr>
          <a:xfrm rot="10800000">
            <a:off x="2627784" y="3861048"/>
            <a:ext cx="1008112"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35896" y="2780928"/>
            <a:ext cx="165618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ight Arrow 7"/>
          <p:cNvSpPr/>
          <p:nvPr/>
        </p:nvSpPr>
        <p:spPr>
          <a:xfrm>
            <a:off x="5292080" y="2924944"/>
            <a:ext cx="1008112"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ight Arrow 8"/>
          <p:cNvSpPr/>
          <p:nvPr/>
        </p:nvSpPr>
        <p:spPr>
          <a:xfrm rot="10800000">
            <a:off x="5292080" y="3861048"/>
            <a:ext cx="1008112"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6300192" y="2780928"/>
            <a:ext cx="165618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497447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6784"/>
            <a:ext cx="8229600" cy="4525963"/>
          </a:xfrm>
        </p:spPr>
        <p:txBody>
          <a:bodyPr/>
          <a:lstStyle/>
          <a:p>
            <a:pPr marL="114300" indent="0">
              <a:buNone/>
            </a:pPr>
            <a:endParaRPr lang="en-IE" dirty="0"/>
          </a:p>
          <a:p>
            <a:r>
              <a:rPr lang="en-IE" dirty="0"/>
              <a:t>Universal Design</a:t>
            </a:r>
          </a:p>
          <a:p>
            <a:r>
              <a:rPr lang="en-IE" dirty="0"/>
              <a:t>Usability</a:t>
            </a:r>
          </a:p>
          <a:p>
            <a:r>
              <a:rPr lang="en-IE" dirty="0"/>
              <a:t>Accessibility</a:t>
            </a:r>
          </a:p>
          <a:p>
            <a:r>
              <a:rPr lang="en-IE" dirty="0"/>
              <a:t>Friendly</a:t>
            </a:r>
          </a:p>
          <a:p>
            <a:r>
              <a:rPr lang="en-IE" dirty="0"/>
              <a:t>Portability</a:t>
            </a:r>
          </a:p>
          <a:p>
            <a:r>
              <a:rPr lang="en-IE" dirty="0"/>
              <a:t>Configurable</a:t>
            </a:r>
          </a:p>
          <a:p>
            <a:r>
              <a:rPr lang="en-IE" dirty="0"/>
              <a:t>Minimum number of clicks</a:t>
            </a:r>
          </a:p>
        </p:txBody>
      </p:sp>
      <p:sp>
        <p:nvSpPr>
          <p:cNvPr id="2" name="Title 1"/>
          <p:cNvSpPr>
            <a:spLocks noGrp="1"/>
          </p:cNvSpPr>
          <p:nvPr>
            <p:ph type="title"/>
          </p:nvPr>
        </p:nvSpPr>
        <p:spPr/>
        <p:txBody>
          <a:bodyPr>
            <a:normAutofit/>
          </a:bodyPr>
          <a:lstStyle/>
          <a:p>
            <a:r>
              <a:rPr lang="en-IE" sz="4000" b="1" dirty="0"/>
              <a:t>Interface Considerations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246265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6784"/>
            <a:ext cx="8229600" cy="4525963"/>
          </a:xfrm>
        </p:spPr>
        <p:txBody>
          <a:bodyPr/>
          <a:lstStyle/>
          <a:p>
            <a:pPr marL="114300" indent="0">
              <a:buNone/>
            </a:pPr>
            <a:endParaRPr lang="en-IE" dirty="0"/>
          </a:p>
          <a:p>
            <a:r>
              <a:rPr lang="en-US" dirty="0"/>
              <a:t>Identify the end-user</a:t>
            </a:r>
          </a:p>
          <a:p>
            <a:r>
              <a:rPr lang="en-US" dirty="0"/>
              <a:t>Are there suitable users to evaluate your system?</a:t>
            </a:r>
          </a:p>
          <a:p>
            <a:r>
              <a:rPr lang="en-US" dirty="0"/>
              <a:t>List the evaluation criteria</a:t>
            </a:r>
          </a:p>
          <a:p>
            <a:r>
              <a:rPr lang="en-US" dirty="0"/>
              <a:t>What methods/techniques are you going to use to evaluate the system?</a:t>
            </a:r>
            <a:endParaRPr lang="en-IE" dirty="0"/>
          </a:p>
        </p:txBody>
      </p:sp>
      <p:sp>
        <p:nvSpPr>
          <p:cNvPr id="2" name="Title 1"/>
          <p:cNvSpPr>
            <a:spLocks noGrp="1"/>
          </p:cNvSpPr>
          <p:nvPr>
            <p:ph type="title"/>
          </p:nvPr>
        </p:nvSpPr>
        <p:spPr/>
        <p:txBody>
          <a:bodyPr>
            <a:normAutofit/>
          </a:bodyPr>
          <a:lstStyle/>
          <a:p>
            <a:r>
              <a:rPr lang="en-IE" sz="4000" b="1" dirty="0"/>
              <a:t>Evaluation Considerations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205854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b="1" dirty="0"/>
              <a:t>Provide a good summary</a:t>
            </a:r>
          </a:p>
        </p:txBody>
      </p:sp>
      <p:sp>
        <p:nvSpPr>
          <p:cNvPr id="5" name="Rectangle 4"/>
          <p:cNvSpPr/>
          <p:nvPr/>
        </p:nvSpPr>
        <p:spPr>
          <a:xfrm>
            <a:off x="611560" y="1484784"/>
            <a:ext cx="3960440" cy="446449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t>WHAT WE KNOW</a:t>
            </a:r>
          </a:p>
          <a:p>
            <a:endParaRPr lang="en-IE" dirty="0"/>
          </a:p>
          <a:p>
            <a:pPr marL="342900" indent="-342900">
              <a:buAutoNum type="arabicPeriod"/>
            </a:pPr>
            <a:r>
              <a:rPr lang="en-IE" dirty="0"/>
              <a:t>A range of different languages</a:t>
            </a:r>
          </a:p>
          <a:p>
            <a:pPr marL="342900" indent="-342900">
              <a:buAutoNum type="arabicPeriod"/>
            </a:pPr>
            <a:r>
              <a:rPr lang="en-IE" dirty="0"/>
              <a:t>What project we are doing</a:t>
            </a:r>
          </a:p>
          <a:p>
            <a:pPr marL="342900" indent="-342900">
              <a:buAutoNum type="arabicPeriod"/>
            </a:pPr>
            <a:r>
              <a:rPr lang="en-IE" dirty="0"/>
              <a:t>They we will all code</a:t>
            </a:r>
          </a:p>
          <a:p>
            <a:pPr marL="342900" indent="-342900">
              <a:buAutoNum type="arabicPeriod"/>
            </a:pPr>
            <a:r>
              <a:rPr lang="en-IE" dirty="0"/>
              <a:t>What programming environment we are using</a:t>
            </a:r>
          </a:p>
          <a:p>
            <a:pPr marL="342900" indent="-342900">
              <a:buAutoNum type="arabicPeriod"/>
            </a:pPr>
            <a:r>
              <a:rPr lang="en-IE" dirty="0"/>
              <a:t>What programming language we are using</a:t>
            </a:r>
          </a:p>
          <a:p>
            <a:pPr marL="342900" indent="-342900" algn="ctr">
              <a:buAutoNum type="arabicPeriod"/>
            </a:pPr>
            <a:endParaRPr lang="en-IE" dirty="0"/>
          </a:p>
          <a:p>
            <a:pPr algn="ctr"/>
            <a:endParaRPr lang="en-IE" dirty="0"/>
          </a:p>
        </p:txBody>
      </p:sp>
      <p:sp>
        <p:nvSpPr>
          <p:cNvPr id="8" name="Rectangle 7"/>
          <p:cNvSpPr/>
          <p:nvPr/>
        </p:nvSpPr>
        <p:spPr>
          <a:xfrm>
            <a:off x="4572000" y="1484784"/>
            <a:ext cx="3960440" cy="4464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accent4">
                    <a:lumMod val="50000"/>
                  </a:schemeClr>
                </a:solidFill>
              </a:rPr>
              <a:t>WHAT WE DON’T KNOW</a:t>
            </a:r>
          </a:p>
          <a:p>
            <a:endParaRPr lang="en-IE" dirty="0">
              <a:solidFill>
                <a:schemeClr val="accent4">
                  <a:lumMod val="50000"/>
                </a:schemeClr>
              </a:solidFill>
            </a:endParaRPr>
          </a:p>
          <a:p>
            <a:pPr marL="342900" indent="-342900">
              <a:buAutoNum type="arabicPeriod"/>
            </a:pPr>
            <a:r>
              <a:rPr lang="en-IE" dirty="0">
                <a:solidFill>
                  <a:schemeClr val="accent4">
                    <a:lumMod val="50000"/>
                  </a:schemeClr>
                </a:solidFill>
              </a:rPr>
              <a:t>Each other’s skills</a:t>
            </a:r>
          </a:p>
          <a:p>
            <a:pPr marL="342900" indent="-342900">
              <a:buAutoNum type="arabicPeriod"/>
            </a:pPr>
            <a:r>
              <a:rPr lang="en-IE" dirty="0">
                <a:solidFill>
                  <a:schemeClr val="accent4">
                    <a:lumMod val="50000"/>
                  </a:schemeClr>
                </a:solidFill>
              </a:rPr>
              <a:t>A full functional specification</a:t>
            </a:r>
          </a:p>
          <a:p>
            <a:pPr marL="342900" indent="-342900">
              <a:buAutoNum type="arabicPeriod"/>
            </a:pPr>
            <a:r>
              <a:rPr lang="en-IE" dirty="0">
                <a:solidFill>
                  <a:schemeClr val="accent4">
                    <a:lumMod val="50000"/>
                  </a:schemeClr>
                </a:solidFill>
              </a:rPr>
              <a:t>A clear test plan</a:t>
            </a:r>
          </a:p>
          <a:p>
            <a:pPr marL="342900" indent="-342900">
              <a:buAutoNum type="arabicPeriod"/>
            </a:pPr>
            <a:r>
              <a:rPr lang="en-IE" dirty="0">
                <a:solidFill>
                  <a:schemeClr val="accent4">
                    <a:lumMod val="50000"/>
                  </a:schemeClr>
                </a:solidFill>
              </a:rPr>
              <a:t>What the security consideration are</a:t>
            </a:r>
          </a:p>
          <a:p>
            <a:pPr marL="342900" indent="-342900">
              <a:buAutoNum type="arabicPeriod"/>
            </a:pPr>
            <a:r>
              <a:rPr lang="en-IE" dirty="0">
                <a:solidFill>
                  <a:schemeClr val="accent4">
                    <a:lumMod val="50000"/>
                  </a:schemeClr>
                </a:solidFill>
              </a:rPr>
              <a:t>What are secondary and what are primary features</a:t>
            </a:r>
          </a:p>
          <a:p>
            <a:pPr marL="342900" indent="-342900">
              <a:buAutoNum type="arabicPeriod"/>
            </a:pPr>
            <a:endParaRPr lang="en-IE" dirty="0">
              <a:solidFill>
                <a:schemeClr val="accent4">
                  <a:lumMod val="50000"/>
                </a:schemeClr>
              </a:solidFill>
            </a:endParaRPr>
          </a:p>
          <a:p>
            <a:pPr algn="ctr"/>
            <a:endParaRPr lang="en-IE" dirty="0">
              <a:solidFill>
                <a:schemeClr val="accent4">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093932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a:t>Make the PowerPoint look appealing</a:t>
            </a:r>
          </a:p>
          <a:p>
            <a:endParaRPr lang="en-IE" dirty="0"/>
          </a:p>
          <a:p>
            <a:r>
              <a:rPr lang="en-IE" dirty="0"/>
              <a:t>Included lots of images</a:t>
            </a:r>
          </a:p>
          <a:p>
            <a:endParaRPr lang="en-IE" dirty="0"/>
          </a:p>
          <a:p>
            <a:r>
              <a:rPr lang="en-IE" dirty="0"/>
              <a:t>Put in a lot of text explaining what they are doing</a:t>
            </a:r>
          </a:p>
          <a:p>
            <a:endParaRPr lang="en-IE" dirty="0"/>
          </a:p>
          <a:p>
            <a:endParaRPr lang="en-IE" dirty="0"/>
          </a:p>
          <a:p>
            <a:endParaRPr lang="en-IE" dirty="0"/>
          </a:p>
        </p:txBody>
      </p:sp>
      <p:sp>
        <p:nvSpPr>
          <p:cNvPr id="2" name="Title 1"/>
          <p:cNvSpPr>
            <a:spLocks noGrp="1"/>
          </p:cNvSpPr>
          <p:nvPr>
            <p:ph type="title"/>
          </p:nvPr>
        </p:nvSpPr>
        <p:spPr/>
        <p:txBody>
          <a:bodyPr/>
          <a:lstStyle/>
          <a:p>
            <a:r>
              <a:rPr lang="en-IE" sz="4000" b="1" dirty="0"/>
              <a:t>Presenting the Project Plan - PowerPoint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706518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Each group must submit a </a:t>
            </a:r>
            <a:r>
              <a:rPr lang="en-US" b="1" dirty="0"/>
              <a:t>project proposal </a:t>
            </a:r>
            <a:r>
              <a:rPr lang="en-US" dirty="0"/>
              <a:t>(template is available on Brightspace) on </a:t>
            </a:r>
            <a:r>
              <a:rPr lang="en-US" u="sng" dirty="0"/>
              <a:t>Thursday 25</a:t>
            </a:r>
            <a:r>
              <a:rPr lang="en-US" u="sng" baseline="30000" dirty="0"/>
              <a:t>th</a:t>
            </a:r>
            <a:r>
              <a:rPr lang="en-US" u="sng" dirty="0"/>
              <a:t> @ 10am</a:t>
            </a:r>
            <a:r>
              <a:rPr lang="en-US" dirty="0"/>
              <a:t>. Late submissions will affect your grade.</a:t>
            </a:r>
          </a:p>
          <a:p>
            <a:r>
              <a:rPr lang="en-US" dirty="0"/>
              <a:t>Each group must submit </a:t>
            </a:r>
            <a:r>
              <a:rPr lang="en-US" b="1" dirty="0"/>
              <a:t>one video </a:t>
            </a:r>
            <a:r>
              <a:rPr lang="en-US" dirty="0"/>
              <a:t>with a 1-minute show-and-tell from EACH student on what they have done for the week. This needs to be submitted each week on Wednesday @ 6pm.</a:t>
            </a:r>
          </a:p>
          <a:p>
            <a:endParaRPr lang="en-US" b="1" dirty="0"/>
          </a:p>
          <a:p>
            <a:pPr marL="571500" lvl="1" indent="0">
              <a:buNone/>
            </a:pPr>
            <a:endParaRPr lang="en-IE" dirty="0"/>
          </a:p>
          <a:p>
            <a:endParaRPr lang="en-IE" dirty="0"/>
          </a:p>
          <a:p>
            <a:endParaRPr lang="en-IE" dirty="0"/>
          </a:p>
          <a:p>
            <a:endParaRPr lang="en-IE" dirty="0"/>
          </a:p>
        </p:txBody>
      </p:sp>
      <p:sp>
        <p:nvSpPr>
          <p:cNvPr id="2" name="Title 1"/>
          <p:cNvSpPr>
            <a:spLocks noGrp="1"/>
          </p:cNvSpPr>
          <p:nvPr>
            <p:ph type="title"/>
          </p:nvPr>
        </p:nvSpPr>
        <p:spPr>
          <a:xfrm>
            <a:off x="914400" y="334920"/>
            <a:ext cx="8229600" cy="1143000"/>
          </a:xfrm>
        </p:spPr>
        <p:txBody>
          <a:bodyPr/>
          <a:lstStyle/>
          <a:p>
            <a:r>
              <a:rPr lang="en-IE" sz="4000" b="1" dirty="0"/>
              <a:t>What do you need to submit next week?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648084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10E6DBF0-604F-D845-93B8-0468C1946520}"/>
              </a:ext>
            </a:extLst>
          </p:cNvPr>
          <p:cNvSpPr>
            <a:spLocks noGrp="1" noChangeArrowheads="1"/>
          </p:cNvSpPr>
          <p:nvPr>
            <p:ph type="title"/>
          </p:nvPr>
        </p:nvSpPr>
        <p:spPr/>
        <p:txBody>
          <a:bodyPr/>
          <a:lstStyle/>
          <a:p>
            <a:pPr eaLnBrk="1" hangingPunct="1"/>
            <a:r>
              <a:rPr lang="en-IE" altLang="en-US" dirty="0">
                <a:ea typeface="ＭＳ Ｐゴシック" panose="020B0600070205080204" pitchFamily="34" charset="-128"/>
              </a:rPr>
              <a:t>Plagiarism</a:t>
            </a:r>
            <a:endParaRPr lang="en-US" altLang="en-US" dirty="0">
              <a:ea typeface="ＭＳ Ｐゴシック" panose="020B0600070205080204" pitchFamily="34" charset="-128"/>
            </a:endParaRPr>
          </a:p>
        </p:txBody>
      </p:sp>
      <p:sp>
        <p:nvSpPr>
          <p:cNvPr id="65538" name="Content Placeholder 2">
            <a:extLst>
              <a:ext uri="{FF2B5EF4-FFF2-40B4-BE49-F238E27FC236}">
                <a16:creationId xmlns:a16="http://schemas.microsoft.com/office/drawing/2014/main" id="{3F7F5FD2-1574-7E43-AA9D-E263F05AF596}"/>
              </a:ext>
            </a:extLst>
          </p:cNvPr>
          <p:cNvSpPr>
            <a:spLocks noGrp="1" noChangeArrowheads="1"/>
          </p:cNvSpPr>
          <p:nvPr>
            <p:ph idx="1"/>
          </p:nvPr>
        </p:nvSpPr>
        <p:spPr>
          <a:xfrm>
            <a:off x="215106" y="1514475"/>
            <a:ext cx="8713788" cy="5545138"/>
          </a:xfrm>
        </p:spPr>
        <p:txBody>
          <a:bodyPr/>
          <a:lstStyle/>
          <a:p>
            <a:pPr marL="457200" indent="-457200" eaLnBrk="1" hangingPunct="1">
              <a:buFont typeface="Arial" panose="020B0604020202020204" pitchFamily="34" charset="0"/>
              <a:buChar char="•"/>
              <a:defRPr/>
            </a:pPr>
            <a:r>
              <a:rPr lang="en-IE" altLang="en-US" dirty="0">
                <a:ea typeface="ＭＳ Ｐゴシック" panose="020B0600070205080204" pitchFamily="34" charset="-128"/>
              </a:rPr>
              <a:t>Plagiarism is a very serious offence</a:t>
            </a:r>
          </a:p>
          <a:p>
            <a:pPr indent="-457200">
              <a:buFont typeface="Arial" panose="020B0604020202020204" pitchFamily="34" charset="0"/>
              <a:buChar char="•"/>
              <a:defRPr/>
            </a:pPr>
            <a:r>
              <a:rPr lang="en-IE" altLang="en-US" dirty="0">
                <a:ea typeface="ＭＳ Ｐゴシック" panose="020B0600070205080204" pitchFamily="34" charset="-128"/>
              </a:rPr>
              <a:t>Please read the General Assessment Regulations pertaining to plagiarism - </a:t>
            </a:r>
            <a:r>
              <a:rPr lang="en-IE" altLang="en-US" dirty="0">
                <a:ea typeface="ＭＳ Ｐゴシック" panose="020B0600070205080204" pitchFamily="34" charset="-128"/>
                <a:hlinkClick r:id="rId2"/>
              </a:rPr>
              <a:t>https://www.tudublin.ie/media/website/explore/about-the-university/academic-affairs/assessment-/TU-Dublin-Assessment-Regulations-for-Taught-Programmes-(Published-August-2025).pdf</a:t>
            </a:r>
            <a:endParaRPr lang="en-IE" altLang="en-US" dirty="0">
              <a:ea typeface="ＭＳ Ｐゴシック" panose="020B0600070205080204" pitchFamily="34" charset="-128"/>
            </a:endParaRPr>
          </a:p>
        </p:txBody>
      </p:sp>
      <p:pic>
        <p:nvPicPr>
          <p:cNvPr id="4" name="Picture 3">
            <a:extLst>
              <a:ext uri="{FF2B5EF4-FFF2-40B4-BE49-F238E27FC236}">
                <a16:creationId xmlns:a16="http://schemas.microsoft.com/office/drawing/2014/main" id="{D8B9101E-A06E-EF45-889C-E0B443386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4178449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8008"/>
            <a:ext cx="8229600" cy="1143000"/>
          </a:xfrm>
        </p:spPr>
        <p:txBody>
          <a:bodyPr>
            <a:normAutofit fontScale="90000"/>
          </a:bodyPr>
          <a:lstStyle/>
          <a:p>
            <a:pPr algn="ctr"/>
            <a:r>
              <a:rPr lang="en-IE" sz="4000" b="1" dirty="0"/>
              <a:t>A final thought..</a:t>
            </a:r>
            <a:br>
              <a:rPr lang="en-IE" sz="4000" b="1" dirty="0"/>
            </a:br>
            <a:br>
              <a:rPr lang="en-IE" sz="4000" b="1" dirty="0"/>
            </a:br>
            <a:r>
              <a:rPr lang="en-IE" sz="4000" dirty="0"/>
              <a:t>Once you have your project plan done, you need to start thinking about who are the end-users..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61344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Some Module Specifics</a:t>
            </a:r>
            <a:endParaRPr b="1"/>
          </a:p>
        </p:txBody>
      </p:sp>
      <p:sp>
        <p:nvSpPr>
          <p:cNvPr id="115" name="Google Shape;115;p17"/>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640"/>
              </a:spcBef>
              <a:spcAft>
                <a:spcPts val="0"/>
              </a:spcAft>
              <a:buClr>
                <a:schemeClr val="dk1"/>
              </a:buClr>
              <a:buSzPts val="3200"/>
              <a:buChar char="•"/>
            </a:pPr>
            <a:r>
              <a:rPr lang="en-US" dirty="0"/>
              <a:t>The contact hours are </a:t>
            </a:r>
            <a:r>
              <a:rPr lang="en-US" b="1" dirty="0"/>
              <a:t>2 hours </a:t>
            </a:r>
            <a:r>
              <a:rPr lang="en-US" dirty="0"/>
              <a:t>per week which are delivered irregularly over the semester with more contact hours at the start. </a:t>
            </a:r>
            <a:endParaRPr dirty="0"/>
          </a:p>
          <a:p>
            <a:pPr marL="342900" lvl="0" indent="-342900" algn="l" rtl="0">
              <a:spcBef>
                <a:spcPts val="640"/>
              </a:spcBef>
              <a:spcAft>
                <a:spcPts val="0"/>
              </a:spcAft>
              <a:buClr>
                <a:schemeClr val="dk1"/>
              </a:buClr>
              <a:buSzPts val="3200"/>
              <a:buChar char="•"/>
            </a:pPr>
            <a:r>
              <a:rPr lang="en-US" dirty="0"/>
              <a:t>The module is worth 30 ECTS.</a:t>
            </a:r>
            <a:endParaRPr dirty="0"/>
          </a:p>
          <a:p>
            <a:pPr marL="342900" lvl="0" indent="-342900" algn="l" rtl="0">
              <a:spcBef>
                <a:spcPts val="640"/>
              </a:spcBef>
              <a:spcAft>
                <a:spcPts val="0"/>
              </a:spcAft>
              <a:buClr>
                <a:schemeClr val="dk1"/>
              </a:buClr>
              <a:buSzPts val="3200"/>
              <a:buChar char="•"/>
            </a:pPr>
            <a:r>
              <a:rPr lang="en-US" dirty="0"/>
              <a:t>The module is 100% CA.</a:t>
            </a:r>
          </a:p>
          <a:p>
            <a:pPr marL="342900" lvl="0" indent="-342900" algn="l" rtl="0">
              <a:spcBef>
                <a:spcPts val="640"/>
              </a:spcBef>
              <a:spcAft>
                <a:spcPts val="0"/>
              </a:spcAft>
              <a:buClr>
                <a:schemeClr val="dk1"/>
              </a:buClr>
              <a:buSzPts val="3200"/>
              <a:buChar char="•"/>
            </a:pPr>
            <a:r>
              <a:rPr lang="en-US" dirty="0"/>
              <a:t>Each student should spend approx. </a:t>
            </a:r>
            <a:r>
              <a:rPr lang="en-US" b="1" u="sng" dirty="0">
                <a:solidFill>
                  <a:srgbClr val="C00000"/>
                </a:solidFill>
              </a:rPr>
              <a:t>40 hours</a:t>
            </a:r>
            <a:r>
              <a:rPr lang="en-US" b="1" u="sng" dirty="0"/>
              <a:t> </a:t>
            </a:r>
            <a:r>
              <a:rPr lang="en-US" dirty="0">
                <a:solidFill>
                  <a:srgbClr val="C00000"/>
                </a:solidFill>
              </a:rPr>
              <a:t>per week</a:t>
            </a:r>
            <a:r>
              <a:rPr lang="en-US" dirty="0"/>
              <a:t> working on the project.</a:t>
            </a:r>
          </a:p>
          <a:p>
            <a:pPr marL="342900" lvl="0" indent="-342900" algn="l" rtl="0">
              <a:spcBef>
                <a:spcPts val="640"/>
              </a:spcBef>
              <a:spcAft>
                <a:spcPts val="0"/>
              </a:spcAft>
              <a:buClr>
                <a:schemeClr val="dk1"/>
              </a:buClr>
              <a:buSzPts val="3200"/>
              <a:buChar char="•"/>
            </a:pPr>
            <a:endParaRPr lang="en-US" dirty="0"/>
          </a:p>
          <a:p>
            <a:pPr marL="342900" lvl="0" indent="-342900" algn="l" rtl="0">
              <a:spcBef>
                <a:spcPts val="640"/>
              </a:spcBef>
              <a:spcAft>
                <a:spcPts val="0"/>
              </a:spcAft>
              <a:buClr>
                <a:schemeClr val="dk1"/>
              </a:buClr>
              <a:buSzPts val="3200"/>
              <a:buChar char="•"/>
            </a:pPr>
            <a:endParaRPr dirty="0"/>
          </a:p>
          <a:p>
            <a:pPr marL="342900" lvl="0" indent="-342900" algn="l" rtl="0">
              <a:spcBef>
                <a:spcPts val="640"/>
              </a:spcBef>
              <a:spcAft>
                <a:spcPts val="0"/>
              </a:spcAft>
              <a:buClr>
                <a:schemeClr val="dk1"/>
              </a:buClr>
              <a:buSzPts val="3200"/>
              <a:buChar char="•"/>
            </a:pPr>
            <a:endParaRPr lang="en-US" b="1" dirty="0"/>
          </a:p>
          <a:p>
            <a:pPr marL="0" lvl="0" indent="0" algn="l" rtl="0">
              <a:spcBef>
                <a:spcPts val="640"/>
              </a:spcBef>
              <a:spcAft>
                <a:spcPts val="0"/>
              </a:spcAft>
              <a:buClr>
                <a:schemeClr val="dk1"/>
              </a:buClr>
              <a:buSzPts val="32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xEl>
                                              <p:pRg st="3" end="3"/>
                                            </p:txEl>
                                          </p:spTgt>
                                        </p:tgtEl>
                                        <p:attrNameLst>
                                          <p:attrName>style.visibility</p:attrName>
                                        </p:attrNameLst>
                                      </p:cBhvr>
                                      <p:to>
                                        <p:strVal val="visible"/>
                                      </p:to>
                                    </p:set>
                                    <p:animEffect transition="in" filter="dissolve">
                                      <p:cBhvr>
                                        <p:cTn id="7" dur="500"/>
                                        <p:tgtEl>
                                          <p:spTgt spid="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dirty="0"/>
              <a:t>You need to research who are your user group </a:t>
            </a:r>
            <a:r>
              <a:rPr lang="mr-IN" dirty="0"/>
              <a:t>–</a:t>
            </a:r>
            <a:r>
              <a:rPr lang="en-IE" dirty="0"/>
              <a:t> age, demographic, technical experience</a:t>
            </a:r>
            <a:r>
              <a:rPr lang="mr-IN" dirty="0"/>
              <a:t>…</a:t>
            </a:r>
            <a:endParaRPr lang="en-US" dirty="0"/>
          </a:p>
          <a:p>
            <a:r>
              <a:rPr lang="en-US" dirty="0"/>
              <a:t>You need to interact with your user group:</a:t>
            </a:r>
          </a:p>
          <a:p>
            <a:pPr lvl="1"/>
            <a:r>
              <a:rPr lang="en-US" dirty="0"/>
              <a:t>Interviews</a:t>
            </a:r>
          </a:p>
          <a:p>
            <a:pPr lvl="1"/>
            <a:r>
              <a:rPr lang="en-US" dirty="0"/>
              <a:t>Surveys</a:t>
            </a:r>
          </a:p>
          <a:p>
            <a:pPr lvl="1"/>
            <a:r>
              <a:rPr lang="mr-IN" dirty="0"/>
              <a:t>…</a:t>
            </a:r>
            <a:r>
              <a:rPr lang="en-US" dirty="0"/>
              <a:t>.</a:t>
            </a:r>
          </a:p>
          <a:p>
            <a:r>
              <a:rPr lang="en-US" dirty="0"/>
              <a:t>You need to be informed on what are the needs of your user group</a:t>
            </a:r>
          </a:p>
          <a:p>
            <a:pPr marL="571500" lvl="1" indent="0">
              <a:buNone/>
            </a:pPr>
            <a:endParaRPr lang="en-IE" dirty="0"/>
          </a:p>
          <a:p>
            <a:endParaRPr lang="en-IE" dirty="0"/>
          </a:p>
          <a:p>
            <a:endParaRPr lang="en-IE" dirty="0"/>
          </a:p>
          <a:p>
            <a:endParaRPr lang="en-IE" dirty="0"/>
          </a:p>
        </p:txBody>
      </p:sp>
      <p:sp>
        <p:nvSpPr>
          <p:cNvPr id="2" name="Title 1"/>
          <p:cNvSpPr>
            <a:spLocks noGrp="1"/>
          </p:cNvSpPr>
          <p:nvPr>
            <p:ph type="title"/>
          </p:nvPr>
        </p:nvSpPr>
        <p:spPr/>
        <p:txBody>
          <a:bodyPr/>
          <a:lstStyle/>
          <a:p>
            <a:r>
              <a:rPr lang="en-IE" sz="4000" b="1" dirty="0"/>
              <a:t>Who are your users?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900447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will interact with your user group several times throughout the project, to test and evaluate your designs.</a:t>
            </a:r>
          </a:p>
          <a:p>
            <a:endParaRPr lang="en-US" dirty="0"/>
          </a:p>
          <a:p>
            <a:pPr marL="114300" indent="0" algn="ctr">
              <a:buNone/>
            </a:pPr>
            <a:r>
              <a:rPr lang="en-US" b="1" dirty="0"/>
              <a:t>You need to start this now!</a:t>
            </a:r>
          </a:p>
          <a:p>
            <a:pPr marL="571500" lvl="1" indent="0">
              <a:buNone/>
            </a:pPr>
            <a:endParaRPr lang="en-IE" dirty="0"/>
          </a:p>
          <a:p>
            <a:endParaRPr lang="en-IE" dirty="0"/>
          </a:p>
          <a:p>
            <a:endParaRPr lang="en-IE" dirty="0"/>
          </a:p>
          <a:p>
            <a:endParaRPr lang="en-IE" dirty="0"/>
          </a:p>
        </p:txBody>
      </p:sp>
      <p:sp>
        <p:nvSpPr>
          <p:cNvPr id="2" name="Title 1"/>
          <p:cNvSpPr>
            <a:spLocks noGrp="1"/>
          </p:cNvSpPr>
          <p:nvPr>
            <p:ph type="title"/>
          </p:nvPr>
        </p:nvSpPr>
        <p:spPr/>
        <p:txBody>
          <a:bodyPr/>
          <a:lstStyle/>
          <a:p>
            <a:r>
              <a:rPr lang="en-IE" sz="4000" b="1" dirty="0"/>
              <a:t>Who are your users?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146944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dirty="0"/>
              <a:t>Some Module Specifics</a:t>
            </a:r>
            <a:endParaRPr b="1" dirty="0"/>
          </a:p>
        </p:txBody>
      </p:sp>
      <p:sp>
        <p:nvSpPr>
          <p:cNvPr id="115" name="Google Shape;115;p17"/>
          <p:cNvSpPr txBox="1">
            <a:spLocks noGrp="1"/>
          </p:cNvSpPr>
          <p:nvPr>
            <p:ph type="body" idx="1"/>
          </p:nvPr>
        </p:nvSpPr>
        <p:spPr>
          <a:xfrm>
            <a:off x="457200" y="166361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640"/>
              </a:spcBef>
              <a:spcAft>
                <a:spcPts val="0"/>
              </a:spcAft>
              <a:buClr>
                <a:schemeClr val="dk1"/>
              </a:buClr>
              <a:buSzPts val="3200"/>
              <a:buChar char="•"/>
            </a:pPr>
            <a:r>
              <a:rPr lang="en-US" dirty="0"/>
              <a:t>Classes are mainly onsite</a:t>
            </a:r>
          </a:p>
          <a:p>
            <a:pPr marL="342900" lvl="0" indent="-342900" algn="l" rtl="0">
              <a:spcBef>
                <a:spcPts val="3640"/>
              </a:spcBef>
              <a:spcAft>
                <a:spcPts val="0"/>
              </a:spcAft>
              <a:buClr>
                <a:schemeClr val="dk1"/>
              </a:buClr>
              <a:buSzPts val="3200"/>
              <a:buChar char="•"/>
            </a:pPr>
            <a:r>
              <a:rPr lang="en-US" dirty="0"/>
              <a:t>There will be the three mentors at all classes</a:t>
            </a:r>
          </a:p>
          <a:p>
            <a:pPr marL="342900" lvl="0" indent="-342900" algn="l" rtl="0">
              <a:spcBef>
                <a:spcPts val="3640"/>
              </a:spcBef>
              <a:spcAft>
                <a:spcPts val="0"/>
              </a:spcAft>
              <a:buClr>
                <a:schemeClr val="dk1"/>
              </a:buClr>
              <a:buSzPts val="3200"/>
              <a:buChar char="•"/>
            </a:pPr>
            <a:r>
              <a:rPr lang="en-US" dirty="0"/>
              <a:t>All groups will interact with all mentors</a:t>
            </a:r>
          </a:p>
          <a:p>
            <a:pPr marL="342900" lvl="0" indent="-342900" algn="l" rtl="0">
              <a:spcBef>
                <a:spcPts val="3640"/>
              </a:spcBef>
              <a:spcAft>
                <a:spcPts val="0"/>
              </a:spcAft>
              <a:buClr>
                <a:schemeClr val="dk1"/>
              </a:buClr>
              <a:buSzPts val="3200"/>
              <a:buChar char="•"/>
            </a:pPr>
            <a:r>
              <a:rPr lang="en-US" dirty="0"/>
              <a:t>Individual groups will present to the mentors and other groups</a:t>
            </a:r>
          </a:p>
          <a:p>
            <a:pPr marL="342900" lvl="0" indent="-342900" algn="l" rtl="0">
              <a:spcBef>
                <a:spcPts val="3640"/>
              </a:spcBef>
              <a:spcAft>
                <a:spcPts val="0"/>
              </a:spcAft>
              <a:buClr>
                <a:schemeClr val="dk1"/>
              </a:buClr>
              <a:buSzPts val="3200"/>
              <a:buChar char="•"/>
            </a:pPr>
            <a:endParaRPr b="1" dirty="0"/>
          </a:p>
          <a:p>
            <a:pPr marL="0" lvl="0" indent="0" algn="l" rtl="0">
              <a:spcBef>
                <a:spcPts val="640"/>
              </a:spcBef>
              <a:spcAft>
                <a:spcPts val="0"/>
              </a:spcAft>
              <a:buClr>
                <a:schemeClr val="dk1"/>
              </a:buClr>
              <a:buSzPts val="32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91739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xEl>
                                              <p:pRg st="1" end="1"/>
                                            </p:txEl>
                                          </p:spTgt>
                                        </p:tgtEl>
                                        <p:attrNameLst>
                                          <p:attrName>style.visibility</p:attrName>
                                        </p:attrNameLst>
                                      </p:cBhvr>
                                      <p:to>
                                        <p:strVal val="visible"/>
                                      </p:to>
                                    </p:set>
                                    <p:animEffect transition="in" filter="dissolve">
                                      <p:cBhvr>
                                        <p:cTn id="7" dur="500"/>
                                        <p:tgtEl>
                                          <p:spTgt spid="1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5">
                                            <p:txEl>
                                              <p:pRg st="0" end="0"/>
                                            </p:txEl>
                                          </p:spTgt>
                                        </p:tgtEl>
                                        <p:attrNameLst>
                                          <p:attrName>style.visibility</p:attrName>
                                        </p:attrNameLst>
                                      </p:cBhvr>
                                      <p:to>
                                        <p:strVal val="visible"/>
                                      </p:to>
                                    </p:set>
                                    <p:animEffect transition="in" filter="dissolve">
                                      <p:cBhvr>
                                        <p:cTn id="12" dur="500"/>
                                        <p:tgtEl>
                                          <p:spTgt spid="1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dissolve">
                                      <p:cBhvr>
                                        <p:cTn id="17" dur="5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dissolve">
                                      <p:cBhvr>
                                        <p:cTn id="22" dur="500"/>
                                        <p:tgtEl>
                                          <p:spTgt spid="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What does the team do?</a:t>
            </a:r>
            <a:endParaRPr b="1"/>
          </a:p>
        </p:txBody>
      </p:sp>
      <p:sp>
        <p:nvSpPr>
          <p:cNvPr id="121" name="Google Shape;121;p18"/>
          <p:cNvSpPr/>
          <p:nvPr/>
        </p:nvSpPr>
        <p:spPr>
          <a:xfrm>
            <a:off x="3919100" y="2758220"/>
            <a:ext cx="1488439" cy="1488346"/>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lt1"/>
                </a:solidFill>
                <a:latin typeface="Calibri"/>
                <a:ea typeface="Calibri"/>
                <a:cs typeface="Calibri"/>
                <a:sym typeface="Calibri"/>
              </a:rPr>
              <a:t>Team</a:t>
            </a:r>
            <a:endParaRPr sz="2800" b="1" i="0" u="none" strike="noStrike" cap="none">
              <a:solidFill>
                <a:schemeClr val="lt1"/>
              </a:solidFill>
              <a:latin typeface="Calibri"/>
              <a:ea typeface="Calibri"/>
              <a:cs typeface="Calibri"/>
              <a:sym typeface="Calibri"/>
            </a:endParaRPr>
          </a:p>
        </p:txBody>
      </p:sp>
      <p:sp>
        <p:nvSpPr>
          <p:cNvPr id="122" name="Google Shape;122;p18"/>
          <p:cNvSpPr/>
          <p:nvPr/>
        </p:nvSpPr>
        <p:spPr>
          <a:xfrm>
            <a:off x="6361456" y="5222185"/>
            <a:ext cx="1531368" cy="777854"/>
          </a:xfrm>
          <a:prstGeom prst="rect">
            <a:avLst/>
          </a:prstGeom>
          <a:solidFill>
            <a:srgbClr val="008000"/>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Calibri"/>
                <a:ea typeface="Calibri"/>
                <a:cs typeface="Calibri"/>
                <a:sym typeface="Calibri"/>
              </a:rPr>
              <a:t>Make presentations</a:t>
            </a:r>
            <a:endParaRPr sz="1800" b="1" i="0" u="none" strike="noStrike" cap="none">
              <a:solidFill>
                <a:schemeClr val="lt1"/>
              </a:solidFill>
              <a:latin typeface="Calibri"/>
              <a:ea typeface="Calibri"/>
              <a:cs typeface="Calibri"/>
              <a:sym typeface="Calibri"/>
            </a:endParaRPr>
          </a:p>
        </p:txBody>
      </p:sp>
      <p:sp>
        <p:nvSpPr>
          <p:cNvPr id="123" name="Google Shape;123;p18"/>
          <p:cNvSpPr/>
          <p:nvPr/>
        </p:nvSpPr>
        <p:spPr>
          <a:xfrm>
            <a:off x="1095605" y="3888433"/>
            <a:ext cx="1531368" cy="777854"/>
          </a:xfrm>
          <a:prstGeom prst="rect">
            <a:avLst/>
          </a:prstGeom>
          <a:solidFill>
            <a:srgbClr val="FFFF00"/>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Receive feedback</a:t>
            </a:r>
            <a:endParaRPr sz="1800" b="1" i="0" u="none" strike="noStrike" cap="none">
              <a:solidFill>
                <a:schemeClr val="dk1"/>
              </a:solidFill>
              <a:latin typeface="Calibri"/>
              <a:ea typeface="Calibri"/>
              <a:cs typeface="Calibri"/>
              <a:sym typeface="Calibri"/>
            </a:endParaRPr>
          </a:p>
        </p:txBody>
      </p:sp>
      <p:sp>
        <p:nvSpPr>
          <p:cNvPr id="124" name="Google Shape;124;p18"/>
          <p:cNvSpPr/>
          <p:nvPr/>
        </p:nvSpPr>
        <p:spPr>
          <a:xfrm>
            <a:off x="1095605" y="2403657"/>
            <a:ext cx="1531368" cy="777854"/>
          </a:xfrm>
          <a:prstGeom prst="rect">
            <a:avLst/>
          </a:prstGeom>
          <a:solidFill>
            <a:srgbClr val="FFFF00"/>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Calibri"/>
                <a:ea typeface="Calibri"/>
                <a:cs typeface="Calibri"/>
                <a:sym typeface="Calibri"/>
              </a:rPr>
              <a:t>Receive lectures</a:t>
            </a:r>
            <a:endParaRPr sz="1800" b="1" i="0" u="none" strike="noStrike" cap="none">
              <a:solidFill>
                <a:schemeClr val="dk1"/>
              </a:solidFill>
              <a:latin typeface="Calibri"/>
              <a:ea typeface="Calibri"/>
              <a:cs typeface="Calibri"/>
              <a:sym typeface="Calibri"/>
            </a:endParaRPr>
          </a:p>
        </p:txBody>
      </p:sp>
      <p:sp>
        <p:nvSpPr>
          <p:cNvPr id="125" name="Google Shape;125;p18"/>
          <p:cNvSpPr/>
          <p:nvPr/>
        </p:nvSpPr>
        <p:spPr>
          <a:xfrm>
            <a:off x="7155432" y="3110579"/>
            <a:ext cx="1531368" cy="777854"/>
          </a:xfrm>
          <a:prstGeom prst="rect">
            <a:avLst/>
          </a:prstGeom>
          <a:solidFill>
            <a:srgbClr val="008000"/>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Calibri"/>
                <a:ea typeface="Calibri"/>
                <a:cs typeface="Calibri"/>
                <a:sym typeface="Calibri"/>
              </a:rPr>
              <a:t>Do show-and-tells</a:t>
            </a:r>
            <a:endParaRPr sz="1800" b="1" i="0" u="none" strike="noStrike" cap="none">
              <a:solidFill>
                <a:schemeClr val="lt1"/>
              </a:solidFill>
              <a:latin typeface="Calibri"/>
              <a:ea typeface="Calibri"/>
              <a:cs typeface="Calibri"/>
              <a:sym typeface="Calibri"/>
            </a:endParaRPr>
          </a:p>
        </p:txBody>
      </p:sp>
      <p:sp>
        <p:nvSpPr>
          <p:cNvPr id="126" name="Google Shape;126;p18"/>
          <p:cNvSpPr/>
          <p:nvPr/>
        </p:nvSpPr>
        <p:spPr>
          <a:xfrm>
            <a:off x="6395055" y="1739696"/>
            <a:ext cx="2123912" cy="1158669"/>
          </a:xfrm>
          <a:prstGeom prst="rect">
            <a:avLst/>
          </a:prstGeom>
          <a:solidFill>
            <a:srgbClr val="008000"/>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Calibri"/>
                <a:ea typeface="Calibri"/>
                <a:cs typeface="Calibri"/>
                <a:sym typeface="Calibri"/>
              </a:rPr>
              <a:t>Use code/collaboration platform</a:t>
            </a:r>
            <a:endParaRPr sz="1800" b="1" i="0" u="none" strike="noStrike" cap="none">
              <a:solidFill>
                <a:schemeClr val="lt1"/>
              </a:solidFill>
              <a:latin typeface="Calibri"/>
              <a:ea typeface="Calibri"/>
              <a:cs typeface="Calibri"/>
              <a:sym typeface="Calibri"/>
            </a:endParaRPr>
          </a:p>
        </p:txBody>
      </p:sp>
      <p:sp>
        <p:nvSpPr>
          <p:cNvPr id="127" name="Google Shape;127;p18"/>
          <p:cNvSpPr/>
          <p:nvPr/>
        </p:nvSpPr>
        <p:spPr>
          <a:xfrm>
            <a:off x="3919100" y="1301346"/>
            <a:ext cx="2092679" cy="777854"/>
          </a:xfrm>
          <a:prstGeom prst="rect">
            <a:avLst/>
          </a:prstGeom>
          <a:solidFill>
            <a:srgbClr val="008000"/>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Calibri"/>
                <a:ea typeface="Calibri"/>
                <a:cs typeface="Calibri"/>
                <a:sym typeface="Calibri"/>
              </a:rPr>
              <a:t>Design, implement, test &amp; evaluate a software system</a:t>
            </a:r>
            <a:endParaRPr sz="1800" b="1" i="0" u="none" strike="noStrike" cap="none">
              <a:solidFill>
                <a:schemeClr val="lt1"/>
              </a:solidFill>
              <a:latin typeface="Calibri"/>
              <a:ea typeface="Calibri"/>
              <a:cs typeface="Calibri"/>
              <a:sym typeface="Calibri"/>
            </a:endParaRPr>
          </a:p>
        </p:txBody>
      </p:sp>
      <p:sp>
        <p:nvSpPr>
          <p:cNvPr id="128" name="Google Shape;128;p18"/>
          <p:cNvSpPr/>
          <p:nvPr/>
        </p:nvSpPr>
        <p:spPr>
          <a:xfrm>
            <a:off x="7155432" y="4104710"/>
            <a:ext cx="1531368" cy="777854"/>
          </a:xfrm>
          <a:prstGeom prst="rect">
            <a:avLst/>
          </a:prstGeom>
          <a:solidFill>
            <a:srgbClr val="008000"/>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Calibri"/>
                <a:ea typeface="Calibri"/>
                <a:cs typeface="Calibri"/>
                <a:sym typeface="Calibri"/>
              </a:rPr>
              <a:t>Submit reports</a:t>
            </a:r>
            <a:endParaRPr sz="1800" b="1" i="0" u="none" strike="noStrike" cap="none">
              <a:solidFill>
                <a:schemeClr val="lt1"/>
              </a:solidFill>
              <a:latin typeface="Calibri"/>
              <a:ea typeface="Calibri"/>
              <a:cs typeface="Calibri"/>
              <a:sym typeface="Calibri"/>
            </a:endParaRPr>
          </a:p>
        </p:txBody>
      </p:sp>
      <p:sp>
        <p:nvSpPr>
          <p:cNvPr id="129" name="Google Shape;129;p18"/>
          <p:cNvSpPr/>
          <p:nvPr/>
        </p:nvSpPr>
        <p:spPr>
          <a:xfrm>
            <a:off x="4306290" y="5801366"/>
            <a:ext cx="1531368" cy="777854"/>
          </a:xfrm>
          <a:prstGeom prst="rect">
            <a:avLst/>
          </a:prstGeom>
          <a:solidFill>
            <a:srgbClr val="008000"/>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Calibri"/>
                <a:ea typeface="Calibri"/>
                <a:cs typeface="Calibri"/>
                <a:sym typeface="Calibri"/>
              </a:rPr>
              <a:t>Do software demos</a:t>
            </a:r>
            <a:endParaRPr sz="1800" b="1" i="0" u="none" strike="noStrike" cap="none">
              <a:solidFill>
                <a:schemeClr val="lt1"/>
              </a:solidFill>
              <a:latin typeface="Calibri"/>
              <a:ea typeface="Calibri"/>
              <a:cs typeface="Calibri"/>
              <a:sym typeface="Calibri"/>
            </a:endParaRPr>
          </a:p>
        </p:txBody>
      </p:sp>
      <p:cxnSp>
        <p:nvCxnSpPr>
          <p:cNvPr id="130" name="Google Shape;130;p18"/>
          <p:cNvCxnSpPr/>
          <p:nvPr/>
        </p:nvCxnSpPr>
        <p:spPr>
          <a:xfrm>
            <a:off x="2626973" y="2911720"/>
            <a:ext cx="1292127" cy="269791"/>
          </a:xfrm>
          <a:prstGeom prst="straightConnector1">
            <a:avLst/>
          </a:prstGeom>
          <a:noFill/>
          <a:ln w="38100" cap="flat" cmpd="sng">
            <a:solidFill>
              <a:srgbClr val="A5A5A5"/>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31" name="Google Shape;131;p18"/>
          <p:cNvCxnSpPr/>
          <p:nvPr/>
        </p:nvCxnSpPr>
        <p:spPr>
          <a:xfrm rot="10800000" flipH="1">
            <a:off x="2626973" y="3888433"/>
            <a:ext cx="1292127" cy="371787"/>
          </a:xfrm>
          <a:prstGeom prst="straightConnector1">
            <a:avLst/>
          </a:prstGeom>
          <a:noFill/>
          <a:ln w="38100" cap="flat" cmpd="sng">
            <a:solidFill>
              <a:srgbClr val="A5A5A5"/>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32" name="Google Shape;132;p18"/>
          <p:cNvCxnSpPr>
            <a:endCxn id="127" idx="2"/>
          </p:cNvCxnSpPr>
          <p:nvPr/>
        </p:nvCxnSpPr>
        <p:spPr>
          <a:xfrm rot="10800000" flipH="1">
            <a:off x="4719739" y="2079200"/>
            <a:ext cx="245700" cy="678900"/>
          </a:xfrm>
          <a:prstGeom prst="straightConnector1">
            <a:avLst/>
          </a:prstGeom>
          <a:noFill/>
          <a:ln w="38100" cap="flat" cmpd="sng">
            <a:solidFill>
              <a:srgbClr val="A5A5A5"/>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33" name="Google Shape;133;p18"/>
          <p:cNvCxnSpPr>
            <a:endCxn id="126" idx="1"/>
          </p:cNvCxnSpPr>
          <p:nvPr/>
        </p:nvCxnSpPr>
        <p:spPr>
          <a:xfrm rot="10800000" flipH="1">
            <a:off x="5330355" y="2319031"/>
            <a:ext cx="1064700" cy="869400"/>
          </a:xfrm>
          <a:prstGeom prst="straightConnector1">
            <a:avLst/>
          </a:prstGeom>
          <a:noFill/>
          <a:ln w="38100" cap="flat" cmpd="sng">
            <a:solidFill>
              <a:srgbClr val="A5A5A5"/>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34" name="Google Shape;134;p18"/>
          <p:cNvCxnSpPr>
            <a:endCxn id="125" idx="1"/>
          </p:cNvCxnSpPr>
          <p:nvPr/>
        </p:nvCxnSpPr>
        <p:spPr>
          <a:xfrm>
            <a:off x="5463732" y="3471606"/>
            <a:ext cx="1691700" cy="27900"/>
          </a:xfrm>
          <a:prstGeom prst="straightConnector1">
            <a:avLst/>
          </a:prstGeom>
          <a:noFill/>
          <a:ln w="38100" cap="flat" cmpd="sng">
            <a:solidFill>
              <a:srgbClr val="A5A5A5"/>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35" name="Google Shape;135;p18"/>
          <p:cNvCxnSpPr/>
          <p:nvPr/>
        </p:nvCxnSpPr>
        <p:spPr>
          <a:xfrm>
            <a:off x="4896656" y="4260220"/>
            <a:ext cx="1493092" cy="961965"/>
          </a:xfrm>
          <a:prstGeom prst="straightConnector1">
            <a:avLst/>
          </a:prstGeom>
          <a:noFill/>
          <a:ln w="38100" cap="flat" cmpd="sng">
            <a:solidFill>
              <a:srgbClr val="A5A5A5"/>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36" name="Google Shape;136;p18"/>
          <p:cNvCxnSpPr>
            <a:endCxn id="128" idx="1"/>
          </p:cNvCxnSpPr>
          <p:nvPr/>
        </p:nvCxnSpPr>
        <p:spPr>
          <a:xfrm>
            <a:off x="5181132" y="4104837"/>
            <a:ext cx="1974300" cy="388800"/>
          </a:xfrm>
          <a:prstGeom prst="straightConnector1">
            <a:avLst/>
          </a:prstGeom>
          <a:noFill/>
          <a:ln w="38100" cap="flat" cmpd="sng">
            <a:solidFill>
              <a:srgbClr val="A5A5A5"/>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37" name="Google Shape;137;p18"/>
          <p:cNvCxnSpPr/>
          <p:nvPr/>
        </p:nvCxnSpPr>
        <p:spPr>
          <a:xfrm>
            <a:off x="4645532" y="4260220"/>
            <a:ext cx="251124" cy="1541146"/>
          </a:xfrm>
          <a:prstGeom prst="straightConnector1">
            <a:avLst/>
          </a:prstGeom>
          <a:noFill/>
          <a:ln w="38100" cap="flat" cmpd="sng">
            <a:solidFill>
              <a:srgbClr val="A5A5A5"/>
            </a:solidFill>
            <a:prstDash val="solid"/>
            <a:round/>
            <a:headEnd type="none" w="sm" len="sm"/>
            <a:tailEnd type="stealth" w="med" len="med"/>
          </a:ln>
          <a:effectLst>
            <a:outerShdw blurRad="40000" dist="20000" dir="5400000" rotWithShape="0">
              <a:srgbClr val="000000">
                <a:alpha val="37647"/>
              </a:srgbClr>
            </a:outerShdw>
          </a:effectLst>
        </p:spPr>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3" name="Picture 2" descr="A red and white schedule&#10;&#10;AI-generated content may be incorrect.">
            <a:extLst>
              <a:ext uri="{FF2B5EF4-FFF2-40B4-BE49-F238E27FC236}">
                <a16:creationId xmlns:a16="http://schemas.microsoft.com/office/drawing/2014/main" id="{D328E438-42D4-76A1-241E-3AA256AE3137}"/>
              </a:ext>
            </a:extLst>
          </p:cNvPr>
          <p:cNvPicPr>
            <a:picLocks noChangeAspect="1"/>
          </p:cNvPicPr>
          <p:nvPr/>
        </p:nvPicPr>
        <p:blipFill>
          <a:blip r:embed="rId3"/>
          <a:stretch>
            <a:fillRect/>
          </a:stretch>
        </p:blipFill>
        <p:spPr>
          <a:xfrm>
            <a:off x="1485900" y="0"/>
            <a:ext cx="61722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Assessment</a:t>
            </a:r>
            <a:endParaRPr b="1"/>
          </a:p>
        </p:txBody>
      </p:sp>
      <p:sp>
        <p:nvSpPr>
          <p:cNvPr id="183" name="Google Shape;18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b="1" dirty="0"/>
              <a:t>Team assessment:</a:t>
            </a:r>
            <a:endParaRPr dirty="0"/>
          </a:p>
          <a:p>
            <a:pPr lvl="0"/>
            <a:r>
              <a:rPr lang="en-GB" b="1" i="1" dirty="0"/>
              <a:t>35%</a:t>
            </a:r>
            <a:r>
              <a:rPr lang="en-GB" dirty="0"/>
              <a:t> for the Interim Presentation/Demo &amp; Report </a:t>
            </a:r>
          </a:p>
          <a:p>
            <a:pPr lvl="2"/>
            <a:r>
              <a:rPr lang="en-GB" dirty="0"/>
              <a:t>60% for Report</a:t>
            </a:r>
          </a:p>
          <a:p>
            <a:pPr lvl="2"/>
            <a:r>
              <a:rPr lang="en-GB" dirty="0"/>
              <a:t>10% for Demo </a:t>
            </a:r>
          </a:p>
          <a:p>
            <a:pPr lvl="2"/>
            <a:r>
              <a:rPr lang="en-GB" dirty="0"/>
              <a:t>30% for Presentation</a:t>
            </a:r>
          </a:p>
          <a:p>
            <a:pPr lvl="0"/>
            <a:r>
              <a:rPr lang="en-GB" b="1" i="1" dirty="0"/>
              <a:t>15%</a:t>
            </a:r>
            <a:r>
              <a:rPr lang="en-GB" dirty="0"/>
              <a:t> for the Final Presentation &amp; Software Demo</a:t>
            </a:r>
          </a:p>
          <a:p>
            <a:pPr lvl="0"/>
            <a:r>
              <a:rPr lang="en-GB" b="1" i="1" dirty="0"/>
              <a:t>50%</a:t>
            </a:r>
            <a:r>
              <a:rPr lang="en-GB" dirty="0"/>
              <a:t> for the Final Report </a:t>
            </a:r>
            <a:endParaRPr dirty="0"/>
          </a:p>
          <a:p>
            <a:pPr marL="0" lvl="0" indent="0" algn="l" rtl="0">
              <a:spcBef>
                <a:spcPts val="640"/>
              </a:spcBef>
              <a:spcAft>
                <a:spcPts val="0"/>
              </a:spcAft>
              <a:buClr>
                <a:schemeClr val="dk1"/>
              </a:buClr>
              <a:buSzPts val="32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3">
                                            <p:txEl>
                                              <p:pRg st="5" end="5"/>
                                            </p:txEl>
                                          </p:spTgt>
                                        </p:tgtEl>
                                        <p:attrNameLst>
                                          <p:attrName>style.visibility</p:attrName>
                                        </p:attrNameLst>
                                      </p:cBhvr>
                                      <p:to>
                                        <p:strVal val="visible"/>
                                      </p:to>
                                    </p:set>
                                    <p:animEffect transition="in" filter="dissolve">
                                      <p:cBhvr>
                                        <p:cTn id="7" dur="500"/>
                                        <p:tgtEl>
                                          <p:spTgt spid="183">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3">
                                            <p:txEl>
                                              <p:pRg st="6" end="6"/>
                                            </p:txEl>
                                          </p:spTgt>
                                        </p:tgtEl>
                                        <p:attrNameLst>
                                          <p:attrName>style.visibility</p:attrName>
                                        </p:attrNameLst>
                                      </p:cBhvr>
                                      <p:to>
                                        <p:strVal val="visible"/>
                                      </p:to>
                                    </p:set>
                                    <p:animEffect transition="in" filter="dissolve">
                                      <p:cBhvr>
                                        <p:cTn id="10" dur="500"/>
                                        <p:tgtEl>
                                          <p:spTgt spid="1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t>Assessment</a:t>
            </a:r>
            <a:endParaRPr b="1"/>
          </a:p>
        </p:txBody>
      </p:sp>
      <p:sp>
        <p:nvSpPr>
          <p:cNvPr id="189" name="Google Shape;18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b="1" dirty="0"/>
              <a:t>Individual assessment:</a:t>
            </a:r>
            <a:endParaRPr dirty="0"/>
          </a:p>
          <a:p>
            <a:pPr lvl="0"/>
            <a:r>
              <a:rPr lang="en-GB" u="sng" dirty="0"/>
              <a:t>Individual Diary</a:t>
            </a:r>
          </a:p>
          <a:p>
            <a:pPr lvl="1"/>
            <a:r>
              <a:rPr lang="en-GB" dirty="0"/>
              <a:t>To be submitted on Weeks 4, 8 and with final submission.</a:t>
            </a:r>
          </a:p>
          <a:p>
            <a:pPr lvl="0"/>
            <a:r>
              <a:rPr lang="en-GB" u="sng" dirty="0"/>
              <a:t>Individual’s Contribution </a:t>
            </a:r>
            <a:r>
              <a:rPr lang="en-GB" dirty="0"/>
              <a:t>which includes:  </a:t>
            </a:r>
          </a:p>
          <a:p>
            <a:pPr lvl="1"/>
            <a:r>
              <a:rPr lang="en-GB" dirty="0"/>
              <a:t>Attendance</a:t>
            </a:r>
          </a:p>
          <a:p>
            <a:pPr lvl="1"/>
            <a:r>
              <a:rPr lang="en-GB" dirty="0"/>
              <a:t>individual contribution at the show-and-tell sessions (both on-site and video)</a:t>
            </a:r>
          </a:p>
          <a:p>
            <a:pPr lvl="1"/>
            <a:r>
              <a:rPr lang="en-GB" dirty="0"/>
              <a:t>individual contributions to the Team Repository</a:t>
            </a:r>
          </a:p>
          <a:p>
            <a:pPr marL="571500" lvl="1" indent="0">
              <a:buNone/>
            </a:pPr>
            <a:endParaRPr lang="en-GB" dirty="0"/>
          </a:p>
          <a:p>
            <a:pPr marL="742950" lvl="1" indent="-285750" algn="l" rtl="0">
              <a:spcBef>
                <a:spcPts val="560"/>
              </a:spcBef>
              <a:spcAft>
                <a:spcPts val="0"/>
              </a:spcAft>
              <a:buClr>
                <a:schemeClr val="dk1"/>
              </a:buClr>
              <a:buSzPts val="2800"/>
              <a:buChar char="–"/>
            </a:pPr>
            <a:endParaRPr dirty="0"/>
          </a:p>
          <a:p>
            <a:pPr marL="457200" lvl="1" indent="0" algn="l" rtl="0">
              <a:spcBef>
                <a:spcPts val="560"/>
              </a:spcBef>
              <a:spcAft>
                <a:spcPts val="0"/>
              </a:spcAft>
              <a:buClr>
                <a:schemeClr val="dk1"/>
              </a:buClr>
              <a:buSzPts val="2800"/>
              <a:buNone/>
            </a:pPr>
            <a:endParaRPr dirty="0"/>
          </a:p>
          <a:p>
            <a:pPr marL="0" lvl="0" indent="0" algn="l" rtl="0">
              <a:spcBef>
                <a:spcPts val="640"/>
              </a:spcBef>
              <a:spcAft>
                <a:spcPts val="0"/>
              </a:spcAft>
              <a:buClr>
                <a:schemeClr val="dk1"/>
              </a:buClr>
              <a:buSzPts val="3200"/>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3115</TotalTime>
  <Words>1460</Words>
  <Application>Microsoft Office PowerPoint</Application>
  <PresentationFormat>On-screen Show (4:3)</PresentationFormat>
  <Paragraphs>237</Paragraphs>
  <Slides>41</Slides>
  <Notes>18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MSc Team Project An introduction</vt:lpstr>
      <vt:lpstr>Module Aim</vt:lpstr>
      <vt:lpstr>Staff involved</vt:lpstr>
      <vt:lpstr>Some Module Specifics</vt:lpstr>
      <vt:lpstr>Some Module Specifics</vt:lpstr>
      <vt:lpstr>What does the team do?</vt:lpstr>
      <vt:lpstr>PowerPoint Presentation</vt:lpstr>
      <vt:lpstr>Assessment</vt:lpstr>
      <vt:lpstr>Assessment</vt:lpstr>
      <vt:lpstr>Assessment</vt:lpstr>
      <vt:lpstr>Assessment</vt:lpstr>
      <vt:lpstr>Individual Contribution</vt:lpstr>
      <vt:lpstr>What are we using to deliver this?</vt:lpstr>
      <vt:lpstr>Week 2: Project Plan</vt:lpstr>
      <vt:lpstr>Week 2: Project Plan</vt:lpstr>
      <vt:lpstr>Week 2: Project Plan</vt:lpstr>
      <vt:lpstr>What is a good project?</vt:lpstr>
      <vt:lpstr>Characteristics of Strong Projects </vt:lpstr>
      <vt:lpstr>Is your project feasible?</vt:lpstr>
      <vt:lpstr>Projects Feasibility Checklist   </vt:lpstr>
      <vt:lpstr>The Team:</vt:lpstr>
      <vt:lpstr>Consider team tools</vt:lpstr>
      <vt:lpstr>Mandatory team tools</vt:lpstr>
      <vt:lpstr>Roles</vt:lpstr>
      <vt:lpstr>Requirements Gathering:</vt:lpstr>
      <vt:lpstr>Investigating Similar Applications</vt:lpstr>
      <vt:lpstr>Planning:</vt:lpstr>
      <vt:lpstr>Plan</vt:lpstr>
      <vt:lpstr>Milestones</vt:lpstr>
      <vt:lpstr>System Development:</vt:lpstr>
      <vt:lpstr>Software Methodology</vt:lpstr>
      <vt:lpstr>Technical Architecture</vt:lpstr>
      <vt:lpstr>Interface Considerations</vt:lpstr>
      <vt:lpstr>Evaluation Considerations</vt:lpstr>
      <vt:lpstr>Provide a good summary</vt:lpstr>
      <vt:lpstr>Presenting the Project Plan - PowerPoint</vt:lpstr>
      <vt:lpstr>What do you need to submit next week?</vt:lpstr>
      <vt:lpstr>Plagiarism</vt:lpstr>
      <vt:lpstr>A final thought..  Once you have your project plan done, you need to start thinking about who are the end-users..</vt:lpstr>
      <vt:lpstr>Who are your users?</vt:lpstr>
      <vt:lpstr>Who are your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(DT228A) Team Project</dc:title>
  <cp:lastModifiedBy>Andrea Curley</cp:lastModifiedBy>
  <cp:revision>61</cp:revision>
  <cp:lastPrinted>2019-09-18T20:41:27Z</cp:lastPrinted>
  <dcterms:modified xsi:type="dcterms:W3CDTF">2025-09-18T09:49:03Z</dcterms:modified>
</cp:coreProperties>
</file>