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6"/>
  </p:notesMasterIdLst>
  <p:sldIdLst>
    <p:sldId id="264" r:id="rId2"/>
    <p:sldId id="280" r:id="rId3"/>
    <p:sldId id="297" r:id="rId4"/>
    <p:sldId id="312" r:id="rId5"/>
    <p:sldId id="282" r:id="rId6"/>
    <p:sldId id="285" r:id="rId7"/>
    <p:sldId id="283" r:id="rId8"/>
    <p:sldId id="287" r:id="rId9"/>
    <p:sldId id="290" r:id="rId10"/>
    <p:sldId id="292" r:id="rId11"/>
    <p:sldId id="293" r:id="rId12"/>
    <p:sldId id="289" r:id="rId13"/>
    <p:sldId id="306" r:id="rId14"/>
    <p:sldId id="286" r:id="rId15"/>
    <p:sldId id="291" r:id="rId16"/>
    <p:sldId id="310" r:id="rId17"/>
    <p:sldId id="288" r:id="rId18"/>
    <p:sldId id="311" r:id="rId19"/>
    <p:sldId id="309" r:id="rId20"/>
    <p:sldId id="284" r:id="rId21"/>
    <p:sldId id="295" r:id="rId22"/>
    <p:sldId id="307" r:id="rId23"/>
    <p:sldId id="308" r:id="rId24"/>
    <p:sldId id="305" r:id="rId25"/>
    <p:sldId id="294" r:id="rId26"/>
    <p:sldId id="313" r:id="rId27"/>
    <p:sldId id="296" r:id="rId28"/>
    <p:sldId id="298" r:id="rId29"/>
    <p:sldId id="299" r:id="rId30"/>
    <p:sldId id="300" r:id="rId31"/>
    <p:sldId id="301" r:id="rId32"/>
    <p:sldId id="302" r:id="rId33"/>
    <p:sldId id="303" r:id="rId34"/>
    <p:sldId id="30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/>
    <p:restoredTop sz="93129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60E98-A035-43F6-9055-5CD2F6A837F6}" type="datetimeFigureOut">
              <a:rPr lang="en-IE" smtClean="0"/>
              <a:pPr/>
              <a:t>19/09/2019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F16F4-6E53-43EB-B5D9-1ECDE187E063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734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A34-E103-4755-8FB6-1C085F7F280B}" type="datetimeFigureOut">
              <a:rPr lang="en-IE" smtClean="0"/>
              <a:pPr/>
              <a:t>19/09/2019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61AE-E17D-4F21-B7F5-5CE7FCC3BAC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265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A34-E103-4755-8FB6-1C085F7F280B}" type="datetimeFigureOut">
              <a:rPr lang="en-IE" smtClean="0"/>
              <a:pPr/>
              <a:t>19/09/2019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61AE-E17D-4F21-B7F5-5CE7FCC3BAC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505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A34-E103-4755-8FB6-1C085F7F280B}" type="datetimeFigureOut">
              <a:rPr lang="en-IE" smtClean="0"/>
              <a:pPr/>
              <a:t>19/09/2019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61AE-E17D-4F21-B7F5-5CE7FCC3BAC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740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A34-E103-4755-8FB6-1C085F7F280B}" type="datetimeFigureOut">
              <a:rPr lang="en-IE" smtClean="0"/>
              <a:pPr/>
              <a:t>19/09/2019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61AE-E17D-4F21-B7F5-5CE7FCC3BAC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133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A34-E103-4755-8FB6-1C085F7F280B}" type="datetimeFigureOut">
              <a:rPr lang="en-IE" smtClean="0"/>
              <a:pPr/>
              <a:t>19/09/2019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61AE-E17D-4F21-B7F5-5CE7FCC3BAC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990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A34-E103-4755-8FB6-1C085F7F280B}" type="datetimeFigureOut">
              <a:rPr lang="en-IE" smtClean="0"/>
              <a:pPr/>
              <a:t>19/09/2019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61AE-E17D-4F21-B7F5-5CE7FCC3BAC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054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A34-E103-4755-8FB6-1C085F7F280B}" type="datetimeFigureOut">
              <a:rPr lang="en-IE" smtClean="0"/>
              <a:pPr/>
              <a:t>19/09/2019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61AE-E17D-4F21-B7F5-5CE7FCC3BAC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43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A34-E103-4755-8FB6-1C085F7F280B}" type="datetimeFigureOut">
              <a:rPr lang="en-IE" smtClean="0"/>
              <a:pPr/>
              <a:t>19/09/2019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61AE-E17D-4F21-B7F5-5CE7FCC3BAC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109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A34-E103-4755-8FB6-1C085F7F280B}" type="datetimeFigureOut">
              <a:rPr lang="en-IE" smtClean="0"/>
              <a:pPr/>
              <a:t>19/09/2019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61AE-E17D-4F21-B7F5-5CE7FCC3BAC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476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A34-E103-4755-8FB6-1C085F7F280B}" type="datetimeFigureOut">
              <a:rPr lang="en-IE" smtClean="0"/>
              <a:pPr/>
              <a:t>19/09/2019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61AE-E17D-4F21-B7F5-5CE7FCC3BAC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78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A34-E103-4755-8FB6-1C085F7F280B}" type="datetimeFigureOut">
              <a:rPr lang="en-IE" smtClean="0"/>
              <a:pPr/>
              <a:t>19/09/2019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61AE-E17D-4F21-B7F5-5CE7FCC3BAC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419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9EA34-E103-4755-8FB6-1C085F7F280B}" type="datetimeFigureOut">
              <a:rPr lang="en-IE" smtClean="0"/>
              <a:pPr/>
              <a:t>19/09/2019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61AE-E17D-4F21-B7F5-5CE7FCC3BAC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49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ie/" TargetMode="External"/><Relationship Id="rId2" Type="http://schemas.openxmlformats.org/officeDocument/2006/relationships/hyperlink" Target="https://methods.sagepub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academictorrent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lib.vt.edu/c.php?g=580714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ibraryguides.missouri.edu/c.php?g=213300&amp;p=14072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ktochart.com/blog/100-data-sets/" TargetMode="External"/><Relationship Id="rId5" Type="http://schemas.openxmlformats.org/officeDocument/2006/relationships/hyperlink" Target="https://libguides.babson.edu/datasets" TargetMode="External"/><Relationship Id="rId4" Type="http://schemas.openxmlformats.org/officeDocument/2006/relationships/hyperlink" Target="https://data.gov.i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/data" TargetMode="External"/><Relationship Id="rId2" Type="http://schemas.openxmlformats.org/officeDocument/2006/relationships/hyperlink" Target="https://www.propublica.org/datastore/ap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ublica.org/datastore/apis" TargetMode="External"/><Relationship Id="rId2" Type="http://schemas.openxmlformats.org/officeDocument/2006/relationships/hyperlink" Target="https://developer.twitter.com/en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-api.publishing.service.gov.uk/#gov-uk-content-api" TargetMode="External"/><Relationship Id="rId2" Type="http://schemas.openxmlformats.org/officeDocument/2006/relationships/hyperlink" Target="https://data.gov.ie/pages/develop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ata.oecd.org/api/" TargetMode="External"/><Relationship Id="rId4" Type="http://schemas.openxmlformats.org/officeDocument/2006/relationships/hyperlink" Target="https://developer.twitter.com/en/doc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ublica.org/datastore/apis" TargetMode="External"/><Relationship Id="rId2" Type="http://schemas.openxmlformats.org/officeDocument/2006/relationships/hyperlink" Target="https://apidocs.data.world/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kaggle.com/docs/ap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login" TargetMode="External"/><Relationship Id="rId2" Type="http://schemas.openxmlformats.org/officeDocument/2006/relationships/hyperlink" Target="https://developer.github.com/v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wardsdatascience.com/creating-a-dataset-using-an-api-with-python-dcc1607616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ublica.org/datastore/apis" TargetMode="External"/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fivethirtyeight/data" TargetMode="External"/><Relationship Id="rId4" Type="http://schemas.openxmlformats.org/officeDocument/2006/relationships/hyperlink" Target="http://hadoop.apache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amiantgordon.com/Videos/ProgrammingAndAlgorithms/SearchEngine.html" TargetMode="External"/><Relationship Id="rId2" Type="http://schemas.openxmlformats.org/officeDocument/2006/relationships/hyperlink" Target="http://www.damiantgordon.com/Videos/ProgrammingAndAlgorithms/SearchEngi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2.python-requests.org/en/master/user/quicksta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rapy.org/" TargetMode="External"/><Relationship Id="rId5" Type="http://schemas.openxmlformats.org/officeDocument/2006/relationships/hyperlink" Target="http://thiagomarzagao.com/2013/11/12/webscraping-with-selenium-part-1/" TargetMode="External"/><Relationship Id="rId4" Type="http://schemas.openxmlformats.org/officeDocument/2006/relationships/hyperlink" Target="https://lxml.de/index.html#introduction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ypasscaptch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iht.link/wmuseragen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zzFeedNews/everything" TargetMode="External"/><Relationship Id="rId2" Type="http://schemas.openxmlformats.org/officeDocument/2006/relationships/hyperlink" Target="https://github.com/fivethirtyeight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/data" TargetMode="External"/><Relationship Id="rId2" Type="http://schemas.openxmlformats.org/officeDocument/2006/relationships/hyperlink" Target="https://registry.opendata.a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BuzzFeedNews/everything" TargetMode="External"/><Relationship Id="rId4" Type="http://schemas.openxmlformats.org/officeDocument/2006/relationships/hyperlink" Target="https://cloud.google.com/bigquery/public-dat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ublica.org/datastore/apis" TargetMode="External"/><Relationship Id="rId2" Type="http://schemas.openxmlformats.org/officeDocument/2006/relationships/hyperlink" Target="https://meta.wikimedia.org/wiki/Mirroring_Wikimedia_project_XML_dumps#Media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reddit.com/r/datasets/comments/3mg812/full_reddit_submission_corpus_now_available_2006/" TargetMode="External"/><Relationship Id="rId4" Type="http://schemas.openxmlformats.org/officeDocument/2006/relationships/hyperlink" Target="https://dumps.wikimedia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data.gov.i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lr.cs.umass.edu/ml/" TargetMode="External"/><Relationship Id="rId5" Type="http://schemas.openxmlformats.org/officeDocument/2006/relationships/hyperlink" Target="https://www.dataquest.io/blog/free-datasets-for-projects/" TargetMode="External"/><Relationship Id="rId4" Type="http://schemas.openxmlformats.org/officeDocument/2006/relationships/hyperlink" Target="https://data.gov.uk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socrata.com/" TargetMode="External"/><Relationship Id="rId2" Type="http://schemas.openxmlformats.org/officeDocument/2006/relationships/hyperlink" Target="https://data.worldban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ata.gov.i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4800" dirty="0" smtClean="0"/>
              <a:t>Datasets &amp; APIs</a:t>
            </a:r>
            <a:endParaRPr lang="en-IE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Damian Gordon</a:t>
            </a:r>
            <a:endParaRPr lang="en-IE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pic>
        <p:nvPicPr>
          <p:cNvPr id="5" name="Google Shape;85;p13" descr="Screen Shot 2019-03-10 at 22.20.0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9600" y="0"/>
            <a:ext cx="3454400" cy="22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2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Existing ones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Academic Sites that provide datasets</a:t>
            </a:r>
          </a:p>
          <a:p>
            <a:endParaRPr lang="en-IE" sz="2400" b="1" dirty="0" smtClean="0"/>
          </a:p>
          <a:p>
            <a:r>
              <a:rPr lang="en-IE" sz="2400" b="1" dirty="0" smtClean="0"/>
              <a:t>SAGE Datasets</a:t>
            </a:r>
          </a:p>
          <a:p>
            <a:pPr lvl="1"/>
            <a:r>
              <a:rPr lang="en-IE" sz="2000" dirty="0">
                <a:hlinkClick r:id="rId2"/>
              </a:rPr>
              <a:t>https://methods.sagepub.com/Datasets</a:t>
            </a:r>
            <a:endParaRPr lang="en-IE" sz="2000" b="1" dirty="0"/>
          </a:p>
          <a:p>
            <a:endParaRPr lang="en-IE" sz="2400" b="1" dirty="0" smtClean="0"/>
          </a:p>
          <a:p>
            <a:r>
              <a:rPr lang="en-IE" sz="2400" b="1" dirty="0" smtClean="0"/>
              <a:t>Academic Torrents </a:t>
            </a:r>
          </a:p>
          <a:p>
            <a:r>
              <a:rPr lang="en-IE" sz="1800" b="1" dirty="0" smtClean="0"/>
              <a:t>(all sorts of data, in all kinds of state)</a:t>
            </a:r>
            <a:endParaRPr lang="en-IE" sz="1800" dirty="0" smtClean="0">
              <a:hlinkClick r:id="rId3"/>
            </a:endParaRPr>
          </a:p>
          <a:p>
            <a:pPr lvl="1"/>
            <a:r>
              <a:rPr lang="en-IE" sz="2000" dirty="0">
                <a:hlinkClick r:id="rId4"/>
              </a:rPr>
              <a:t>https://academictorrents.com/</a:t>
            </a:r>
            <a:endParaRPr lang="en-IE" sz="2000" dirty="0" smtClean="0">
              <a:hlinkClick r:id="rId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Existing ones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Lists of datasets</a:t>
            </a:r>
          </a:p>
          <a:p>
            <a:endParaRPr lang="en-IE" sz="2400" b="1" dirty="0" smtClean="0"/>
          </a:p>
          <a:p>
            <a:r>
              <a:rPr lang="en-IE" sz="2400" dirty="0">
                <a:hlinkClick r:id="rId2"/>
              </a:rPr>
              <a:t>https://</a:t>
            </a:r>
            <a:r>
              <a:rPr lang="en-IE" sz="2400" dirty="0" smtClean="0">
                <a:hlinkClick r:id="rId2"/>
              </a:rPr>
              <a:t>libraryguides.missouri.edu/c.php?g=213300&amp;p=1407295</a:t>
            </a:r>
            <a:endParaRPr lang="en-IE" sz="2400" dirty="0" smtClean="0"/>
          </a:p>
          <a:p>
            <a:endParaRPr lang="en-IE" sz="2400" dirty="0" smtClean="0"/>
          </a:p>
          <a:p>
            <a:r>
              <a:rPr lang="en-IE" sz="2400" dirty="0">
                <a:hlinkClick r:id="rId3"/>
              </a:rPr>
              <a:t>https://</a:t>
            </a:r>
            <a:r>
              <a:rPr lang="en-IE" sz="2400" dirty="0" smtClean="0">
                <a:hlinkClick r:id="rId3"/>
              </a:rPr>
              <a:t>guides.lib.vt.edu/c.php?g=580714</a:t>
            </a:r>
            <a:endParaRPr lang="en-IE" sz="2400" dirty="0" smtClean="0"/>
          </a:p>
          <a:p>
            <a:endParaRPr lang="en-IE" sz="2400" dirty="0" smtClean="0">
              <a:hlinkClick r:id="rId4"/>
            </a:endParaRPr>
          </a:p>
          <a:p>
            <a:r>
              <a:rPr lang="en-IE" sz="2400" dirty="0">
                <a:hlinkClick r:id="rId5"/>
              </a:rPr>
              <a:t>https://</a:t>
            </a:r>
            <a:r>
              <a:rPr lang="en-IE" sz="2400" dirty="0" smtClean="0">
                <a:hlinkClick r:id="rId5"/>
              </a:rPr>
              <a:t>libguides.babson.edu/datasets</a:t>
            </a:r>
            <a:endParaRPr lang="en-IE" sz="2400" dirty="0" smtClean="0"/>
          </a:p>
          <a:p>
            <a:endParaRPr lang="en-IE" sz="2400" dirty="0">
              <a:hlinkClick r:id="rId4"/>
            </a:endParaRPr>
          </a:p>
          <a:p>
            <a:r>
              <a:rPr lang="en-IE" sz="2400" dirty="0">
                <a:hlinkClick r:id="rId6"/>
              </a:rPr>
              <a:t>https://piktochart.com/blog/100-data-sets/</a:t>
            </a:r>
            <a:endParaRPr lang="en-IE" sz="2400" dirty="0" smtClean="0">
              <a:hlinkClick r:id="rId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Tools &amp; APIs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Web </a:t>
            </a:r>
            <a:r>
              <a:rPr lang="en-IE" dirty="0" smtClean="0"/>
              <a:t>Scraping versus APIs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u="sng" dirty="0"/>
              <a:t>APIs </a:t>
            </a:r>
            <a:r>
              <a:rPr lang="en-IE" u="sng" dirty="0" smtClean="0"/>
              <a:t>(Application </a:t>
            </a:r>
            <a:r>
              <a:rPr lang="en-IE" u="sng" dirty="0"/>
              <a:t>Programming </a:t>
            </a:r>
            <a:r>
              <a:rPr lang="en-IE" u="sng" dirty="0" smtClean="0"/>
              <a:t>Interfaces)</a:t>
            </a:r>
            <a:r>
              <a:rPr lang="en-IE" dirty="0" smtClean="0"/>
              <a:t> are </a:t>
            </a:r>
            <a:r>
              <a:rPr lang="en-IE" dirty="0"/>
              <a:t>an intermediary that allows one software to talk to another. </a:t>
            </a:r>
            <a:endParaRPr lang="en-IE" dirty="0" smtClean="0"/>
          </a:p>
          <a:p>
            <a:r>
              <a:rPr lang="en-IE" dirty="0" smtClean="0"/>
              <a:t>In </a:t>
            </a:r>
            <a:r>
              <a:rPr lang="en-IE" dirty="0"/>
              <a:t>simple terms, you can pass a JSON to an API and in return, it will also give you a JSON. </a:t>
            </a:r>
            <a:endParaRPr lang="en-IE" dirty="0" smtClean="0"/>
          </a:p>
          <a:p>
            <a:r>
              <a:rPr lang="en-IE" dirty="0" smtClean="0"/>
              <a:t>Now </a:t>
            </a:r>
            <a:r>
              <a:rPr lang="en-IE" dirty="0"/>
              <a:t>there will always exist a set of rules as to what you can send in the JSON and what it can return. </a:t>
            </a:r>
            <a:endParaRPr lang="en-IE" dirty="0" smtClean="0"/>
          </a:p>
          <a:p>
            <a:r>
              <a:rPr lang="en-IE" dirty="0" smtClean="0"/>
              <a:t>These </a:t>
            </a:r>
            <a:r>
              <a:rPr lang="en-IE" dirty="0"/>
              <a:t>rules are strict and can’t change unless someone actually changes the API itself. </a:t>
            </a:r>
            <a:endParaRPr lang="en-IE" dirty="0" smtClean="0"/>
          </a:p>
          <a:p>
            <a:r>
              <a:rPr lang="en-IE" dirty="0" smtClean="0"/>
              <a:t>So </a:t>
            </a:r>
            <a:r>
              <a:rPr lang="en-IE" dirty="0"/>
              <a:t>when using an API to collect data, you will be strictly governed by a set of rules, and there are only some specific data fields that you can get</a:t>
            </a:r>
            <a:r>
              <a:rPr lang="en-IE" dirty="0" smtClean="0"/>
              <a:t>.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APIs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</a:t>
            </a:r>
            <a:r>
              <a:rPr lang="en-IE" dirty="0" smtClean="0"/>
              <a:t>ata journalism sites </a:t>
            </a:r>
            <a:r>
              <a:rPr lang="en-IE" dirty="0"/>
              <a:t>that </a:t>
            </a:r>
            <a:r>
              <a:rPr lang="en-IE" dirty="0" smtClean="0"/>
              <a:t>have APIs</a:t>
            </a:r>
            <a:endParaRPr lang="en-IE" b="1" dirty="0" smtClean="0"/>
          </a:p>
          <a:p>
            <a:endParaRPr lang="en-IE" b="1" dirty="0" smtClean="0"/>
          </a:p>
          <a:p>
            <a:r>
              <a:rPr lang="en-IE" b="1" dirty="0" err="1" smtClean="0"/>
              <a:t>ProPublica</a:t>
            </a:r>
            <a:endParaRPr lang="en-IE" dirty="0" smtClean="0"/>
          </a:p>
          <a:p>
            <a:pPr lvl="1"/>
            <a:r>
              <a:rPr lang="en-IE" dirty="0">
                <a:hlinkClick r:id="rId2"/>
              </a:rPr>
              <a:t>https://www.propublica.org/datastore/apis</a:t>
            </a:r>
            <a:endParaRPr lang="en-IE" dirty="0" smtClean="0">
              <a:hlinkClick r:id="rId3"/>
            </a:endParaRPr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/>
              <a:t>: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Social Media sites </a:t>
            </a:r>
            <a:r>
              <a:rPr lang="en-IE" dirty="0"/>
              <a:t>that </a:t>
            </a:r>
            <a:r>
              <a:rPr lang="en-IE" dirty="0" smtClean="0"/>
              <a:t>have APIs</a:t>
            </a:r>
            <a:endParaRPr lang="en-IE" b="1" dirty="0" smtClean="0"/>
          </a:p>
          <a:p>
            <a:endParaRPr lang="en-IE" b="1" dirty="0" smtClean="0"/>
          </a:p>
          <a:p>
            <a:r>
              <a:rPr lang="en-IE" b="1" dirty="0" smtClean="0"/>
              <a:t>Twitter</a:t>
            </a:r>
          </a:p>
          <a:p>
            <a:pPr lvl="1"/>
            <a:r>
              <a:rPr lang="en-IE" dirty="0">
                <a:hlinkClick r:id="rId2"/>
              </a:rPr>
              <a:t>https://developer.twitter.com/en/docs</a:t>
            </a:r>
            <a:endParaRPr lang="en-IE" dirty="0" smtClean="0">
              <a:hlinkClick r:id="rId3"/>
            </a:endParaRP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/>
              <a:t>: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Government sites </a:t>
            </a:r>
            <a:r>
              <a:rPr lang="en-IE" dirty="0"/>
              <a:t>that </a:t>
            </a:r>
            <a:r>
              <a:rPr lang="en-IE" dirty="0" smtClean="0"/>
              <a:t>have APIs</a:t>
            </a:r>
            <a:endParaRPr lang="en-IE" b="1" dirty="0" smtClean="0"/>
          </a:p>
          <a:p>
            <a:r>
              <a:rPr lang="en-IE" b="1" dirty="0" smtClean="0"/>
              <a:t>Ireland</a:t>
            </a:r>
          </a:p>
          <a:p>
            <a:pPr lvl="1"/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data.gov.ie/pages/developers</a:t>
            </a:r>
            <a:endParaRPr lang="en-IE" b="1" dirty="0" smtClean="0"/>
          </a:p>
          <a:p>
            <a:r>
              <a:rPr lang="en-IE" b="1" dirty="0"/>
              <a:t>UK</a:t>
            </a:r>
          </a:p>
          <a:p>
            <a:pPr lvl="1"/>
            <a:r>
              <a:rPr lang="en-IE" dirty="0">
                <a:hlinkClick r:id="rId3"/>
              </a:rPr>
              <a:t>https://content-api.publishing.service.gov.uk/#</a:t>
            </a:r>
            <a:r>
              <a:rPr lang="en-IE" dirty="0" smtClean="0">
                <a:hlinkClick r:id="rId3"/>
              </a:rPr>
              <a:t>gov-uk-content-api</a:t>
            </a:r>
            <a:endParaRPr lang="en-IE" b="1" dirty="0" smtClean="0"/>
          </a:p>
          <a:p>
            <a:r>
              <a:rPr lang="en-IE" b="1" dirty="0" smtClean="0"/>
              <a:t>USA</a:t>
            </a:r>
          </a:p>
          <a:p>
            <a:pPr lvl="1"/>
            <a:r>
              <a:rPr lang="en-IE" dirty="0">
                <a:hlinkClick r:id="rId4"/>
              </a:rPr>
              <a:t>data.gov/developers/</a:t>
            </a:r>
            <a:r>
              <a:rPr lang="en-IE" dirty="0" err="1">
                <a:hlinkClick r:id="rId4"/>
              </a:rPr>
              <a:t>apis</a:t>
            </a:r>
            <a:endParaRPr lang="en-IE" dirty="0">
              <a:hlinkClick r:id="rId4"/>
            </a:endParaRPr>
          </a:p>
          <a:p>
            <a:r>
              <a:rPr lang="en-IE" dirty="0" smtClean="0"/>
              <a:t>OECD</a:t>
            </a:r>
          </a:p>
          <a:p>
            <a:pPr lvl="1"/>
            <a:r>
              <a:rPr lang="en-IE" dirty="0">
                <a:hlinkClick r:id="rId5"/>
              </a:rPr>
              <a:t>https://data.oecd.org/api/</a:t>
            </a: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/>
              <a:t>: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Data sites </a:t>
            </a:r>
            <a:r>
              <a:rPr lang="en-IE" dirty="0"/>
              <a:t>that </a:t>
            </a:r>
            <a:r>
              <a:rPr lang="en-IE" dirty="0" smtClean="0"/>
              <a:t>have APIs</a:t>
            </a:r>
            <a:endParaRPr lang="en-IE" b="1" dirty="0" smtClean="0"/>
          </a:p>
          <a:p>
            <a:pPr marL="109728" indent="0">
              <a:buNone/>
            </a:pPr>
            <a:endParaRPr lang="en-IE" b="1" dirty="0" smtClean="0"/>
          </a:p>
          <a:p>
            <a:r>
              <a:rPr lang="en-IE" b="1" dirty="0" err="1" smtClean="0"/>
              <a:t>data.world</a:t>
            </a:r>
            <a:endParaRPr lang="en-IE" dirty="0" smtClean="0"/>
          </a:p>
          <a:p>
            <a:pPr lvl="1"/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apidocs.data.world/api</a:t>
            </a:r>
            <a:endParaRPr lang="en-IE" dirty="0" smtClean="0"/>
          </a:p>
          <a:p>
            <a:pPr marL="109728" indent="0">
              <a:buNone/>
            </a:pPr>
            <a:endParaRPr lang="en-IE" dirty="0" smtClean="0">
              <a:hlinkClick r:id="rId3"/>
            </a:endParaRPr>
          </a:p>
          <a:p>
            <a:r>
              <a:rPr lang="en-IE" b="1" dirty="0" err="1" smtClean="0"/>
              <a:t>Kaggle</a:t>
            </a:r>
            <a:endParaRPr lang="en-IE" dirty="0" smtClean="0">
              <a:hlinkClick r:id="rId3"/>
            </a:endParaRPr>
          </a:p>
          <a:p>
            <a:pPr lvl="1"/>
            <a:r>
              <a:rPr lang="en-IE" dirty="0">
                <a:hlinkClick r:id="rId4"/>
              </a:rPr>
              <a:t>https://www.kaggle.com/docs/api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/>
              <a:t>: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Other sites </a:t>
            </a:r>
            <a:r>
              <a:rPr lang="en-IE" dirty="0"/>
              <a:t>that </a:t>
            </a:r>
            <a:r>
              <a:rPr lang="en-IE" dirty="0" smtClean="0"/>
              <a:t>have APIs</a:t>
            </a:r>
            <a:endParaRPr lang="en-IE" b="1" dirty="0" smtClean="0"/>
          </a:p>
          <a:p>
            <a:endParaRPr lang="en-IE" b="1" dirty="0" smtClean="0"/>
          </a:p>
          <a:p>
            <a:r>
              <a:rPr lang="en-IE" b="1" dirty="0" smtClean="0"/>
              <a:t>GitHub</a:t>
            </a:r>
          </a:p>
          <a:p>
            <a:pPr lvl="1"/>
            <a:r>
              <a:rPr lang="en-IE" dirty="0">
                <a:hlinkClick r:id="rId2"/>
              </a:rPr>
              <a:t>https://developer.github.com/v3/</a:t>
            </a:r>
            <a:endParaRPr lang="en-IE" b="1" dirty="0"/>
          </a:p>
          <a:p>
            <a:endParaRPr lang="en-IE" b="1" dirty="0" smtClean="0"/>
          </a:p>
          <a:p>
            <a:r>
              <a:rPr lang="en-IE" b="1" dirty="0" err="1" smtClean="0"/>
              <a:t>Wunderground</a:t>
            </a:r>
            <a:r>
              <a:rPr lang="en-IE" b="1" dirty="0" smtClean="0"/>
              <a:t> </a:t>
            </a:r>
            <a:r>
              <a:rPr lang="en-IE" sz="2000" b="1" dirty="0" smtClean="0"/>
              <a:t>(weather site, needs login)</a:t>
            </a:r>
            <a:endParaRPr lang="en-IE" b="1" dirty="0" smtClean="0"/>
          </a:p>
          <a:p>
            <a:pPr lvl="1"/>
            <a:r>
              <a:rPr lang="en-IE" dirty="0">
                <a:hlinkClick r:id="rId3"/>
              </a:rPr>
              <a:t>https://</a:t>
            </a:r>
            <a:r>
              <a:rPr lang="en-IE" dirty="0" smtClean="0">
                <a:hlinkClick r:id="rId3"/>
              </a:rPr>
              <a:t>www.wunderground.com/login</a:t>
            </a:r>
            <a:endParaRPr lang="en-IE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/>
              <a:t>: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Creating a dataset using an API with Python</a:t>
            </a:r>
          </a:p>
          <a:p>
            <a:r>
              <a:rPr lang="en-IE" dirty="0">
                <a:hlinkClick r:id="rId2"/>
              </a:rPr>
              <a:t>https://towardsdatascience.com/creating-a-dataset-using-an-api-with-python-dcc1607616d</a:t>
            </a:r>
            <a:endParaRPr lang="en-IE" b="1" dirty="0" smtClean="0"/>
          </a:p>
          <a:p>
            <a:endParaRPr lang="en-IE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For this project you need a dataset.</a:t>
            </a:r>
          </a:p>
          <a:p>
            <a:r>
              <a:rPr lang="en-IE" dirty="0" smtClean="0"/>
              <a:t>Two ways of getting a dataset are:</a:t>
            </a:r>
          </a:p>
          <a:p>
            <a:endParaRPr lang="en-IE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Finding an existing one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Generating a new one</a:t>
            </a:r>
          </a:p>
          <a:p>
            <a:pPr marL="393192" lvl="1" indent="0">
              <a:buNone/>
            </a:pPr>
            <a:endParaRPr lang="en-IE" dirty="0"/>
          </a:p>
          <a:p>
            <a:pPr marL="594360" indent="-457200"/>
            <a:r>
              <a:rPr lang="en-IE" dirty="0" smtClean="0"/>
              <a:t>Option 1 is </a:t>
            </a:r>
            <a:r>
              <a:rPr lang="en-IE" dirty="0" err="1" smtClean="0"/>
              <a:t>waaaaay</a:t>
            </a:r>
            <a:r>
              <a:rPr lang="en-IE" dirty="0" smtClean="0"/>
              <a:t> easier, but it can be often difficult to find the exact dataset you need.</a:t>
            </a:r>
          </a:p>
          <a:p>
            <a:pPr marL="393192" lvl="1" indent="0">
              <a:buNone/>
            </a:pP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Tools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Good Analytics tools </a:t>
            </a:r>
            <a:r>
              <a:rPr lang="en-IE" dirty="0"/>
              <a:t>to distribute the processing across multiple nodes.</a:t>
            </a:r>
            <a:endParaRPr lang="en-IE" b="1" dirty="0" smtClean="0"/>
          </a:p>
          <a:p>
            <a:endParaRPr lang="en-IE" b="1" dirty="0" smtClean="0"/>
          </a:p>
          <a:p>
            <a:r>
              <a:rPr lang="en-IE" b="1" dirty="0"/>
              <a:t>Apache Spark</a:t>
            </a:r>
            <a:endParaRPr lang="en-IE" dirty="0" smtClean="0"/>
          </a:p>
          <a:p>
            <a:pPr lvl="1"/>
            <a:r>
              <a:rPr lang="en-IE" dirty="0">
                <a:hlinkClick r:id="rId2"/>
              </a:rPr>
              <a:t>https://spark.apache.org</a:t>
            </a:r>
            <a:r>
              <a:rPr lang="en-IE" dirty="0" smtClean="0">
                <a:hlinkClick r:id="rId2"/>
              </a:rPr>
              <a:t>/</a:t>
            </a:r>
            <a:endParaRPr lang="en-IE" dirty="0" smtClean="0"/>
          </a:p>
          <a:p>
            <a:pPr lvl="1"/>
            <a:endParaRPr lang="en-IE" dirty="0">
              <a:hlinkClick r:id="rId3"/>
            </a:endParaRPr>
          </a:p>
          <a:p>
            <a:r>
              <a:rPr lang="en-IE" b="1" dirty="0"/>
              <a:t>Apache </a:t>
            </a:r>
            <a:r>
              <a:rPr lang="en-IE" b="1" dirty="0" smtClean="0"/>
              <a:t>Hadoop</a:t>
            </a:r>
            <a:endParaRPr lang="en-IE" dirty="0" smtClean="0">
              <a:hlinkClick r:id="rId4"/>
            </a:endParaRPr>
          </a:p>
          <a:p>
            <a:pPr lvl="1"/>
            <a:r>
              <a:rPr lang="en-IE" dirty="0" smtClean="0">
                <a:hlinkClick r:id="rId4"/>
              </a:rPr>
              <a:t>http</a:t>
            </a:r>
            <a:r>
              <a:rPr lang="en-IE" dirty="0">
                <a:hlinkClick r:id="rId4"/>
              </a:rPr>
              <a:t>://hadoop.apache.org/</a:t>
            </a:r>
            <a:endParaRPr lang="en-IE" dirty="0" smtClean="0">
              <a:hlinkClick r:id="rId3"/>
            </a:endParaRPr>
          </a:p>
          <a:p>
            <a:pPr marL="393192" lvl="1" indent="0">
              <a:buNone/>
            </a:pPr>
            <a:endParaRPr lang="en-IE" dirty="0" smtClean="0">
              <a:hlinkClick r:id="rId5"/>
            </a:endParaRP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Web Scraping versus APIs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Web </a:t>
            </a:r>
            <a:r>
              <a:rPr lang="en-IE" dirty="0" smtClean="0"/>
              <a:t>Scraping versus APIs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u="sng" dirty="0" smtClean="0"/>
              <a:t>Web </a:t>
            </a:r>
            <a:r>
              <a:rPr lang="en-IE" u="sng" dirty="0"/>
              <a:t>scraping</a:t>
            </a:r>
            <a:r>
              <a:rPr lang="en-IE" dirty="0"/>
              <a:t> is much more customizable, complex and is not governed by any set rule. </a:t>
            </a:r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can get any data that you can see on a website using a scraping setup. </a:t>
            </a:r>
            <a:endParaRPr lang="en-IE" dirty="0" smtClean="0"/>
          </a:p>
          <a:p>
            <a:r>
              <a:rPr lang="en-IE" dirty="0" smtClean="0"/>
              <a:t>As </a:t>
            </a:r>
            <a:r>
              <a:rPr lang="en-IE" dirty="0"/>
              <a:t>for how you can scrape data, you can apply any techniques available, and you are constrained only by your imagination. </a:t>
            </a:r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Web </a:t>
            </a:r>
            <a:r>
              <a:rPr lang="en-IE" dirty="0" smtClean="0"/>
              <a:t>Scraping versus APIs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u="sng" dirty="0" smtClean="0"/>
              <a:t>In other words…</a:t>
            </a:r>
          </a:p>
          <a:p>
            <a:endParaRPr lang="en-IE" u="sng" dirty="0"/>
          </a:p>
          <a:p>
            <a:r>
              <a:rPr lang="en-IE" dirty="0" smtClean="0"/>
              <a:t>If you know what you are looking for, and you are repeatedly looking to </a:t>
            </a:r>
            <a:r>
              <a:rPr lang="en-IE" dirty="0"/>
              <a:t>get the same data, from the same source for fulfilling </a:t>
            </a:r>
            <a:r>
              <a:rPr lang="en-IE" dirty="0" smtClean="0"/>
              <a:t>the </a:t>
            </a:r>
            <a:r>
              <a:rPr lang="en-IE" dirty="0"/>
              <a:t>specific </a:t>
            </a:r>
            <a:r>
              <a:rPr lang="en-IE" dirty="0" smtClean="0"/>
              <a:t>objective … go with APIs</a:t>
            </a:r>
          </a:p>
          <a:p>
            <a:endParaRPr lang="en-IE" dirty="0" smtClean="0"/>
          </a:p>
          <a:p>
            <a:r>
              <a:rPr lang="en-IE" dirty="0" smtClean="0"/>
              <a:t>But if you need a scenario that is more </a:t>
            </a:r>
            <a:r>
              <a:rPr lang="en-IE" dirty="0"/>
              <a:t>customizable, complex and is not governed by any set </a:t>
            </a:r>
            <a:r>
              <a:rPr lang="en-IE" dirty="0" smtClean="0"/>
              <a:t>rule … you </a:t>
            </a:r>
            <a:r>
              <a:rPr lang="en-IE" dirty="0"/>
              <a:t>can get any data that you can see on a </a:t>
            </a:r>
            <a:r>
              <a:rPr lang="en-IE" dirty="0" smtClean="0"/>
              <a:t>site </a:t>
            </a:r>
            <a:r>
              <a:rPr lang="en-IE" dirty="0"/>
              <a:t>using a </a:t>
            </a:r>
            <a:r>
              <a:rPr lang="en-IE" dirty="0" smtClean="0"/>
              <a:t>web scraper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Web Scraping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3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Python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Some web </a:t>
            </a:r>
            <a:r>
              <a:rPr lang="en-IE" b="1" dirty="0" smtClean="0"/>
              <a:t>spider code, and great videos</a:t>
            </a:r>
          </a:p>
          <a:p>
            <a:endParaRPr lang="en-IE" dirty="0" smtClean="0">
              <a:hlinkClick r:id="rId2"/>
            </a:endParaRPr>
          </a:p>
          <a:p>
            <a:r>
              <a:rPr lang="en-IE" dirty="0" smtClean="0">
                <a:hlinkClick r:id="rId3"/>
              </a:rPr>
              <a:t>http</a:t>
            </a:r>
            <a:r>
              <a:rPr lang="en-IE" dirty="0">
                <a:hlinkClick r:id="rId3"/>
              </a:rPr>
              <a:t>://</a:t>
            </a:r>
            <a:r>
              <a:rPr lang="en-IE" dirty="0" smtClean="0">
                <a:hlinkClick r:id="rId3"/>
              </a:rPr>
              <a:t>damiantgordon.com/Videos/ProgrammingAndAlgorithms/SearchEngine.html</a:t>
            </a: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Python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Five Python Libraries for Scraping:</a:t>
            </a:r>
            <a:endParaRPr lang="en-IE" dirty="0"/>
          </a:p>
          <a:p>
            <a:pPr lvl="1"/>
            <a:r>
              <a:rPr lang="en-IE" dirty="0" smtClean="0"/>
              <a:t>The Requests library</a:t>
            </a:r>
          </a:p>
          <a:p>
            <a:pPr lvl="1"/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://2.python-requests.org//en/master/user/quickstart/</a:t>
            </a:r>
            <a:endParaRPr lang="en-IE" dirty="0" smtClean="0"/>
          </a:p>
          <a:p>
            <a:pPr lvl="1"/>
            <a:r>
              <a:rPr lang="en-IE" dirty="0"/>
              <a:t>Beautiful Soup </a:t>
            </a:r>
            <a:r>
              <a:rPr lang="en-IE" dirty="0" smtClean="0"/>
              <a:t>4</a:t>
            </a:r>
          </a:p>
          <a:p>
            <a:pPr lvl="2"/>
            <a:r>
              <a:rPr lang="en-IE" dirty="0">
                <a:hlinkClick r:id="rId3"/>
              </a:rPr>
              <a:t>https://www.crummy.com/software/BeautifulSoup/bs4/doc</a:t>
            </a:r>
            <a:r>
              <a:rPr lang="en-IE" dirty="0" smtClean="0">
                <a:hlinkClick r:id="rId3"/>
              </a:rPr>
              <a:t>/</a:t>
            </a:r>
            <a:endParaRPr lang="en-IE" dirty="0" smtClean="0"/>
          </a:p>
          <a:p>
            <a:pPr lvl="1"/>
            <a:r>
              <a:rPr lang="en-IE" dirty="0" err="1" smtClean="0"/>
              <a:t>Lxml</a:t>
            </a:r>
            <a:endParaRPr lang="en-IE" dirty="0" smtClean="0"/>
          </a:p>
          <a:p>
            <a:pPr lvl="2"/>
            <a:r>
              <a:rPr lang="en-IE" dirty="0">
                <a:hlinkClick r:id="rId4"/>
              </a:rPr>
              <a:t>https://lxml.de/index.html#introduction</a:t>
            </a:r>
            <a:endParaRPr lang="en-IE" dirty="0"/>
          </a:p>
          <a:p>
            <a:pPr lvl="1"/>
            <a:r>
              <a:rPr lang="en-IE" dirty="0" smtClean="0"/>
              <a:t>Selenium</a:t>
            </a:r>
          </a:p>
          <a:p>
            <a:pPr lvl="1"/>
            <a:r>
              <a:rPr lang="en-IE" dirty="0" smtClean="0">
                <a:hlinkClick r:id="rId5"/>
              </a:rPr>
              <a:t>http</a:t>
            </a:r>
            <a:r>
              <a:rPr lang="en-IE" dirty="0">
                <a:hlinkClick r:id="rId5"/>
              </a:rPr>
              <a:t>://thiagomarzagao.com/2013/11/12/webscraping-with-selenium-part-1</a:t>
            </a:r>
            <a:r>
              <a:rPr lang="en-IE" dirty="0" smtClean="0">
                <a:hlinkClick r:id="rId5"/>
              </a:rPr>
              <a:t>/</a:t>
            </a:r>
            <a:endParaRPr lang="en-IE" dirty="0" smtClean="0"/>
          </a:p>
          <a:p>
            <a:pPr lvl="1"/>
            <a:r>
              <a:rPr lang="en-IE" dirty="0" err="1" smtClean="0"/>
              <a:t>Scrapy</a:t>
            </a:r>
            <a:endParaRPr lang="en-IE" dirty="0" smtClean="0"/>
          </a:p>
          <a:p>
            <a:pPr lvl="2"/>
            <a:r>
              <a:rPr lang="en-IE" dirty="0" smtClean="0">
                <a:hlinkClick r:id="rId6"/>
              </a:rPr>
              <a:t>https</a:t>
            </a:r>
            <a:r>
              <a:rPr lang="en-IE" dirty="0">
                <a:hlinkClick r:id="rId6"/>
              </a:rPr>
              <a:t>://scrapy.org/</a:t>
            </a: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Web Scarping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sz="3200" dirty="0" smtClean="0"/>
              <a:t> Some </a:t>
            </a:r>
            <a:r>
              <a:rPr lang="en-IE" sz="3200" dirty="0" smtClean="0"/>
              <a:t>general advice on web scraping: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Web Scarping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Robots.txt</a:t>
            </a:r>
            <a:endParaRPr lang="en-IE" sz="2800" b="1" u="sng" dirty="0" smtClean="0"/>
          </a:p>
          <a:p>
            <a:r>
              <a:rPr lang="en-IE" sz="2400" b="1" dirty="0" smtClean="0"/>
              <a:t>Check if the root directory of the domain has a file in it called </a:t>
            </a:r>
            <a:r>
              <a:rPr lang="en-I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Robots.txt</a:t>
            </a:r>
            <a:r>
              <a:rPr lang="en-IE" sz="2400" b="1" dirty="0" smtClean="0"/>
              <a:t>  </a:t>
            </a:r>
          </a:p>
          <a:p>
            <a:r>
              <a:rPr lang="en-IE" sz="2400" dirty="0" smtClean="0"/>
              <a:t>This defines </a:t>
            </a:r>
            <a:r>
              <a:rPr lang="en-IE" sz="2400" dirty="0"/>
              <a:t>which areas of a website crawlers are </a:t>
            </a:r>
            <a:r>
              <a:rPr lang="en-IE" sz="2400" dirty="0" smtClean="0"/>
              <a:t>not allowed </a:t>
            </a:r>
            <a:r>
              <a:rPr lang="en-IE" sz="2400" dirty="0"/>
              <a:t>to search. </a:t>
            </a:r>
            <a:r>
              <a:rPr lang="en-IE" sz="2400" dirty="0" smtClean="0"/>
              <a:t> </a:t>
            </a:r>
          </a:p>
          <a:p>
            <a:r>
              <a:rPr lang="en-IE" sz="2400" dirty="0" smtClean="0"/>
              <a:t>This </a:t>
            </a:r>
            <a:r>
              <a:rPr lang="en-IE" sz="2400" dirty="0"/>
              <a:t>simple text </a:t>
            </a:r>
            <a:r>
              <a:rPr lang="en-IE" sz="2400" dirty="0" smtClean="0"/>
              <a:t>file can exclude </a:t>
            </a:r>
            <a:r>
              <a:rPr lang="en-IE" sz="2400" dirty="0"/>
              <a:t>entire domains, complete directories, one or more subdirectories or individual files from </a:t>
            </a:r>
            <a:r>
              <a:rPr lang="en-IE" sz="2400" dirty="0" smtClean="0"/>
              <a:t>the search </a:t>
            </a:r>
            <a:r>
              <a:rPr lang="en-IE" sz="2400" dirty="0"/>
              <a:t>engine crawling</a:t>
            </a:r>
            <a:r>
              <a:rPr lang="en-IE" sz="2400" dirty="0" smtClean="0"/>
              <a:t>.</a:t>
            </a:r>
          </a:p>
          <a:p>
            <a:r>
              <a:rPr lang="en-IE" sz="2400" dirty="0" smtClean="0"/>
              <a:t>Crawling </a:t>
            </a:r>
            <a:r>
              <a:rPr lang="en-IE" sz="2400" dirty="0"/>
              <a:t>a website that doesn’t allow web crawling is </a:t>
            </a:r>
            <a:r>
              <a:rPr lang="en-IE" sz="2400" dirty="0" smtClean="0"/>
              <a:t>very, very rude (and illegal in some countries) so it should </a:t>
            </a:r>
            <a:r>
              <a:rPr lang="en-IE" sz="2400" dirty="0"/>
              <a:t>not be attempted.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Web Scarping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CAPTCHAs</a:t>
            </a:r>
            <a:endParaRPr lang="en-IE" sz="2800" b="1" u="sng" dirty="0" smtClean="0"/>
          </a:p>
          <a:p>
            <a:r>
              <a:rPr lang="en-IE" sz="2400" b="1" dirty="0" smtClean="0"/>
              <a:t>A lot of websites have CAPTCHAs, and t</a:t>
            </a:r>
            <a:r>
              <a:rPr lang="en-IE" sz="2400" dirty="0" smtClean="0"/>
              <a:t>hey pose real challenges for web crawlers</a:t>
            </a:r>
          </a:p>
          <a:p>
            <a:endParaRPr lang="en-IE" sz="2400" dirty="0" smtClean="0"/>
          </a:p>
          <a:p>
            <a:r>
              <a:rPr lang="en-IE" sz="2400" dirty="0" smtClean="0"/>
              <a:t>There are tools to get around them, e.g.</a:t>
            </a:r>
          </a:p>
          <a:p>
            <a:pPr lvl="1"/>
            <a:r>
              <a:rPr lang="en-IE" sz="2000" dirty="0">
                <a:hlinkClick r:id="rId2"/>
              </a:rPr>
              <a:t>http://bypasscaptcha.com</a:t>
            </a:r>
            <a:r>
              <a:rPr lang="en-IE" sz="2000" dirty="0" smtClean="0">
                <a:hlinkClick r:id="rId2"/>
              </a:rPr>
              <a:t>/</a:t>
            </a:r>
            <a:endParaRPr lang="en-IE" sz="2000" dirty="0" smtClean="0"/>
          </a:p>
          <a:p>
            <a:pPr lvl="1"/>
            <a:endParaRPr lang="en-IE" sz="2000" dirty="0" smtClean="0"/>
          </a:p>
          <a:p>
            <a:r>
              <a:rPr lang="en-IE" sz="2400" dirty="0" smtClean="0"/>
              <a:t>Note that however </a:t>
            </a:r>
            <a:r>
              <a:rPr lang="en-IE" sz="2400" dirty="0"/>
              <a:t>you </a:t>
            </a:r>
            <a:r>
              <a:rPr lang="en-IE" sz="2400" dirty="0" smtClean="0"/>
              <a:t>circumvent them, they can </a:t>
            </a:r>
            <a:r>
              <a:rPr lang="en-IE" sz="2400" dirty="0"/>
              <a:t>still slow down the scraping process a </a:t>
            </a:r>
            <a:r>
              <a:rPr lang="en-IE" sz="2400" dirty="0" smtClean="0"/>
              <a:t>good bit</a:t>
            </a:r>
            <a:r>
              <a:rPr lang="en-IE" sz="2400" dirty="0"/>
              <a:t>.</a:t>
            </a:r>
          </a:p>
        </p:txBody>
      </p:sp>
      <p:pic>
        <p:nvPicPr>
          <p:cNvPr id="1026" name="Picture 2" descr="Image result for Captch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157192"/>
            <a:ext cx="3563888" cy="15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For this project you need a dataset.</a:t>
            </a:r>
          </a:p>
          <a:p>
            <a:r>
              <a:rPr lang="en-IE" dirty="0" smtClean="0"/>
              <a:t>Two ways of getting a dataset are:</a:t>
            </a:r>
          </a:p>
          <a:p>
            <a:endParaRPr lang="en-IE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Finding an existing one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Generating a new one</a:t>
            </a:r>
          </a:p>
          <a:p>
            <a:pPr marL="393192" lvl="1" indent="0">
              <a:buNone/>
            </a:pPr>
            <a:endParaRPr lang="en-IE" dirty="0"/>
          </a:p>
          <a:p>
            <a:pPr marL="594360" indent="-457200"/>
            <a:r>
              <a:rPr lang="en-IE" dirty="0" smtClean="0"/>
              <a:t>Option 1 is </a:t>
            </a:r>
            <a:r>
              <a:rPr lang="en-IE" dirty="0" err="1" smtClean="0"/>
              <a:t>waaaaay</a:t>
            </a:r>
            <a:r>
              <a:rPr lang="en-IE" dirty="0" smtClean="0"/>
              <a:t> easier, but it can be often difficult to find the exact dataset you need.</a:t>
            </a:r>
          </a:p>
          <a:p>
            <a:pPr marL="594360" indent="-457200"/>
            <a:r>
              <a:rPr lang="en-IE" dirty="0" smtClean="0"/>
              <a:t>But more often than not, it’s both.</a:t>
            </a:r>
          </a:p>
          <a:p>
            <a:pPr marL="393192" lvl="1" indent="0">
              <a:buNone/>
            </a:pP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Web Scarping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 HANDLING</a:t>
            </a:r>
            <a:endParaRPr lang="en-IE" sz="2800" b="1" u="sng" dirty="0" smtClean="0"/>
          </a:p>
          <a:p>
            <a:r>
              <a:rPr lang="en-IE" sz="2400" b="1" dirty="0" smtClean="0"/>
              <a:t>I’m speaking for myself here …</a:t>
            </a:r>
          </a:p>
          <a:p>
            <a:r>
              <a:rPr lang="en-IE" sz="2400" b="1" dirty="0" smtClean="0"/>
              <a:t>Very often I leave out the exception handling, but in this particular circumstance, catch everything</a:t>
            </a:r>
            <a:r>
              <a:rPr lang="en-IE" sz="2400" dirty="0"/>
              <a:t> </a:t>
            </a:r>
            <a:r>
              <a:rPr lang="en-IE" sz="2400" dirty="0" smtClean="0"/>
              <a:t>you can. </a:t>
            </a:r>
          </a:p>
          <a:p>
            <a:r>
              <a:rPr lang="en-IE" sz="2400" b="1" dirty="0" smtClean="0"/>
              <a:t>You code will bomb from time to time, and it’s a good idea to know what happened. </a:t>
            </a:r>
          </a:p>
          <a:p>
            <a:r>
              <a:rPr lang="en-IE" sz="2400" b="1" dirty="0" smtClean="0"/>
              <a:t>Also try to avoid hard coding things, make everything as parameterised as possible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229200"/>
            <a:ext cx="4794895" cy="1399546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Web Scarping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 BLOCKING</a:t>
            </a:r>
            <a:endParaRPr lang="en-IE" sz="2800" b="1" u="sng" dirty="0" smtClean="0"/>
          </a:p>
          <a:p>
            <a:r>
              <a:rPr lang="en-IE" sz="2400" b="1" dirty="0" smtClean="0"/>
              <a:t>Sometimes websites will mistake a reasonably harmless crawler for something more malignant, and will block you.</a:t>
            </a:r>
          </a:p>
          <a:p>
            <a:r>
              <a:rPr lang="en-IE" sz="2400" b="1" dirty="0" smtClean="0"/>
              <a:t>When </a:t>
            </a:r>
            <a:r>
              <a:rPr lang="en-IE" sz="2400" b="1" dirty="0"/>
              <a:t>a server detects </a:t>
            </a:r>
            <a:r>
              <a:rPr lang="en-IE" sz="2400" b="1" dirty="0" smtClean="0"/>
              <a:t>a </a:t>
            </a:r>
            <a:r>
              <a:rPr lang="en-IE" sz="2400" b="1" dirty="0"/>
              <a:t>high number of requests from the same IP address or if the crawler makes multiple parallel </a:t>
            </a:r>
            <a:r>
              <a:rPr lang="en-IE" sz="2400" b="1" dirty="0" smtClean="0"/>
              <a:t>requests it may get blocked</a:t>
            </a:r>
          </a:p>
          <a:p>
            <a:r>
              <a:rPr lang="en-IE" sz="2400" b="1" dirty="0" smtClean="0"/>
              <a:t>You might need to create a pool of IP addresses, or spoof a user agent</a:t>
            </a:r>
          </a:p>
          <a:p>
            <a:pPr lvl="1"/>
            <a:r>
              <a:rPr lang="en-IE" dirty="0">
                <a:hlinkClick r:id="rId2"/>
              </a:rPr>
              <a:t>http://www.whatsmyuseragent.com/</a:t>
            </a:r>
            <a:endParaRPr lang="en-IE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Web Scarping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DYNAMIC WEBSITES</a:t>
            </a:r>
            <a:endParaRPr lang="en-IE" sz="2800" b="1" u="sng" dirty="0" smtClean="0"/>
          </a:p>
          <a:p>
            <a:r>
              <a:rPr lang="en-IE" sz="2400" b="1" dirty="0" smtClean="0"/>
              <a:t>New </a:t>
            </a:r>
            <a:r>
              <a:rPr lang="en-IE" sz="2400" b="1" dirty="0"/>
              <a:t>websites </a:t>
            </a:r>
            <a:r>
              <a:rPr lang="en-IE" sz="2400" b="1" dirty="0" smtClean="0"/>
              <a:t>use </a:t>
            </a:r>
            <a:r>
              <a:rPr lang="en-IE" sz="2400" b="1" dirty="0"/>
              <a:t>a lot of dynamic coding practices are </a:t>
            </a:r>
            <a:r>
              <a:rPr lang="en-IE" sz="2400" b="1" dirty="0" smtClean="0"/>
              <a:t>not crawler </a:t>
            </a:r>
            <a:r>
              <a:rPr lang="en-IE" sz="2400" b="1" dirty="0"/>
              <a:t>friendly. </a:t>
            </a:r>
            <a:endParaRPr lang="en-IE" sz="2400" b="1" dirty="0" smtClean="0"/>
          </a:p>
          <a:p>
            <a:endParaRPr lang="en-IE" sz="2400" b="1" dirty="0" smtClean="0"/>
          </a:p>
          <a:p>
            <a:r>
              <a:rPr lang="en-IE" sz="2400" b="1" dirty="0" smtClean="0"/>
              <a:t>Examples </a:t>
            </a:r>
            <a:r>
              <a:rPr lang="en-IE" sz="2400" b="1" dirty="0"/>
              <a:t>are lazy loading images, infinite scrolling and product variants being loaded via AJAX calls. </a:t>
            </a:r>
            <a:endParaRPr lang="en-IE" sz="2400" b="1" dirty="0" smtClean="0"/>
          </a:p>
          <a:p>
            <a:endParaRPr lang="en-IE" sz="2400" b="1" dirty="0" smtClean="0"/>
          </a:p>
          <a:p>
            <a:r>
              <a:rPr lang="en-IE" sz="2400" b="1" dirty="0" smtClean="0"/>
              <a:t>This </a:t>
            </a:r>
            <a:r>
              <a:rPr lang="en-IE" sz="2400" b="1" dirty="0"/>
              <a:t>type of websites are even difficult to </a:t>
            </a:r>
            <a:r>
              <a:rPr lang="en-IE" sz="2400" b="1" dirty="0" smtClean="0"/>
              <a:t>crawl</a:t>
            </a:r>
            <a:endParaRPr lang="en-IE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Web Scarping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WEBSITE STRUCTURE</a:t>
            </a:r>
            <a:endParaRPr lang="en-IE" sz="2800" b="1" u="sng" dirty="0" smtClean="0"/>
          </a:p>
          <a:p>
            <a:r>
              <a:rPr lang="en-IE" sz="2400" b="1" dirty="0" smtClean="0"/>
              <a:t>Websites that periodically </a:t>
            </a:r>
            <a:r>
              <a:rPr lang="en-IE" sz="2400" b="1" dirty="0"/>
              <a:t>upgrades </a:t>
            </a:r>
            <a:r>
              <a:rPr lang="en-IE" sz="2400" b="1" dirty="0" smtClean="0"/>
              <a:t>their </a:t>
            </a:r>
            <a:r>
              <a:rPr lang="en-IE" sz="2400" b="1" dirty="0"/>
              <a:t>UI </a:t>
            </a:r>
            <a:r>
              <a:rPr lang="en-IE" sz="2400" b="1" dirty="0" smtClean="0"/>
              <a:t>can lead </a:t>
            </a:r>
            <a:r>
              <a:rPr lang="en-IE" sz="2400" b="1" dirty="0"/>
              <a:t>to numerous structural changes on the website. </a:t>
            </a:r>
            <a:endParaRPr lang="en-IE" sz="2400" b="1" dirty="0" smtClean="0"/>
          </a:p>
          <a:p>
            <a:r>
              <a:rPr lang="en-IE" sz="2400" b="1" dirty="0" smtClean="0"/>
              <a:t>Since </a:t>
            </a:r>
            <a:r>
              <a:rPr lang="en-IE" sz="2400" b="1" dirty="0"/>
              <a:t>web crawlers are set up according to the code elements present at that time on the website, the scrapers would require changes too. </a:t>
            </a:r>
            <a:endParaRPr lang="en-IE" sz="2400" b="1" dirty="0" smtClean="0"/>
          </a:p>
          <a:p>
            <a:r>
              <a:rPr lang="en-IE" sz="2400" b="1" dirty="0" smtClean="0"/>
              <a:t>Web </a:t>
            </a:r>
            <a:r>
              <a:rPr lang="en-IE" sz="2400" b="1" dirty="0"/>
              <a:t>scrapers usually need adjustments every few weeks, as a minor change in the target website affecting the fields you scrape, might either give you incomplete data or crash the scraper, depending on the logic of the scraper. </a:t>
            </a:r>
            <a:endParaRPr lang="en-IE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Web Scarping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HONEYPOT TRAPS</a:t>
            </a:r>
            <a:endParaRPr lang="en-IE" sz="2800" b="1" u="sng" dirty="0" smtClean="0"/>
          </a:p>
          <a:p>
            <a:r>
              <a:rPr lang="en-IE" sz="2400" b="1" dirty="0"/>
              <a:t>Some website designers put honeypot traps inside websites to detect </a:t>
            </a:r>
            <a:r>
              <a:rPr lang="en-IE" sz="2400" b="1" dirty="0" smtClean="0"/>
              <a:t>and trap web </a:t>
            </a:r>
            <a:r>
              <a:rPr lang="en-IE" sz="2400" b="1" dirty="0"/>
              <a:t>spiders, </a:t>
            </a:r>
            <a:endParaRPr lang="en-IE" sz="2400" b="1" dirty="0" smtClean="0"/>
          </a:p>
          <a:p>
            <a:r>
              <a:rPr lang="en-IE" sz="2400" b="1" dirty="0" smtClean="0"/>
              <a:t>They </a:t>
            </a:r>
            <a:r>
              <a:rPr lang="en-IE" sz="2400" b="1" dirty="0"/>
              <a:t>may be links that normal user can’t see and a crawler can.  </a:t>
            </a:r>
            <a:endParaRPr lang="en-IE" sz="2400" b="1" dirty="0" smtClean="0"/>
          </a:p>
          <a:p>
            <a:r>
              <a:rPr lang="en-IE" sz="2400" b="1" dirty="0" smtClean="0"/>
              <a:t>Some </a:t>
            </a:r>
            <a:r>
              <a:rPr lang="en-IE" sz="2400" b="1" dirty="0"/>
              <a:t>honeypot links to detect crawlers will have the CSS style “display: none” or will be colour disguised to blend in with the page’s background colour.</a:t>
            </a:r>
            <a:endParaRPr lang="en-IE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Ways to get data:</a:t>
            </a:r>
          </a:p>
          <a:p>
            <a:endParaRPr lang="en-IE" dirty="0"/>
          </a:p>
          <a:p>
            <a:pPr lvl="1"/>
            <a:r>
              <a:rPr lang="en-IE" dirty="0" smtClean="0"/>
              <a:t>Downloads and Torrents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Application </a:t>
            </a:r>
            <a:r>
              <a:rPr lang="en-IE" dirty="0"/>
              <a:t>Programming Interfaces</a:t>
            </a:r>
            <a:endParaRPr lang="en-IE" dirty="0" smtClean="0"/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Web Scraping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Existing ones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</a:t>
            </a:r>
            <a:r>
              <a:rPr lang="en-IE" dirty="0" smtClean="0"/>
              <a:t>ata journalism sites </a:t>
            </a:r>
            <a:r>
              <a:rPr lang="en-IE" dirty="0"/>
              <a:t>that makes the data sets used in its articles available online</a:t>
            </a:r>
            <a:endParaRPr lang="en-IE" b="1" dirty="0" smtClean="0"/>
          </a:p>
          <a:p>
            <a:endParaRPr lang="en-IE" b="1" dirty="0" smtClean="0"/>
          </a:p>
          <a:p>
            <a:r>
              <a:rPr lang="en-IE" b="1" dirty="0" smtClean="0"/>
              <a:t>FiveThirtyEight</a:t>
            </a:r>
            <a:endParaRPr lang="en-IE" dirty="0" smtClean="0"/>
          </a:p>
          <a:p>
            <a:pPr lvl="1"/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github.com/fivethirtyeight/data</a:t>
            </a:r>
            <a:endParaRPr lang="en-IE" dirty="0" smtClean="0"/>
          </a:p>
          <a:p>
            <a:endParaRPr lang="en-IE" dirty="0"/>
          </a:p>
          <a:p>
            <a:r>
              <a:rPr lang="en-IE" b="1" dirty="0" err="1" smtClean="0"/>
              <a:t>BuzzFeed</a:t>
            </a:r>
            <a:endParaRPr lang="en-IE" dirty="0" smtClean="0"/>
          </a:p>
          <a:p>
            <a:pPr lvl="1"/>
            <a:r>
              <a:rPr lang="en-IE" dirty="0">
                <a:hlinkClick r:id="rId3"/>
              </a:rPr>
              <a:t>https://github.com/BuzzFeedNews/everything</a:t>
            </a: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Existing ones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Some I.T. companies provide tonnes of datasets, but you need to set-up a (free) login:</a:t>
            </a:r>
            <a:endParaRPr lang="en-IE" b="1" dirty="0" smtClean="0"/>
          </a:p>
          <a:p>
            <a:endParaRPr lang="en-IE" b="1" dirty="0" smtClean="0"/>
          </a:p>
          <a:p>
            <a:r>
              <a:rPr lang="en-IE" b="1" dirty="0" smtClean="0"/>
              <a:t>Amazon/AWS</a:t>
            </a:r>
            <a:endParaRPr lang="en-IE" dirty="0" smtClean="0"/>
          </a:p>
          <a:p>
            <a:pPr lvl="1"/>
            <a:r>
              <a:rPr lang="en-IE" dirty="0">
                <a:hlinkClick r:id="rId2"/>
              </a:rPr>
              <a:t>https://registry.opendata.aws/</a:t>
            </a:r>
            <a:endParaRPr lang="en-IE" dirty="0" smtClean="0">
              <a:hlinkClick r:id="rId3"/>
            </a:endParaRPr>
          </a:p>
          <a:p>
            <a:endParaRPr lang="en-IE" dirty="0"/>
          </a:p>
          <a:p>
            <a:r>
              <a:rPr lang="en-IE" b="1" dirty="0" smtClean="0"/>
              <a:t>Google</a:t>
            </a:r>
            <a:endParaRPr lang="en-IE" dirty="0" smtClean="0"/>
          </a:p>
          <a:p>
            <a:pPr lvl="1"/>
            <a:r>
              <a:rPr lang="en-IE" dirty="0">
                <a:hlinkClick r:id="rId4"/>
              </a:rPr>
              <a:t>https://cloud.google.com/bigquery/public-data</a:t>
            </a:r>
            <a:r>
              <a:rPr lang="en-IE" dirty="0" smtClean="0">
                <a:hlinkClick r:id="rId4"/>
              </a:rPr>
              <a:t>/</a:t>
            </a:r>
            <a:endParaRPr lang="en-IE" dirty="0" smtClean="0">
              <a:hlinkClick r:id="rId5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Existing ones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Some social sites have full site dumps, often including media</a:t>
            </a:r>
          </a:p>
          <a:p>
            <a:endParaRPr lang="en-IE" b="1" dirty="0" smtClean="0"/>
          </a:p>
          <a:p>
            <a:r>
              <a:rPr lang="en-IE" b="1" dirty="0" smtClean="0"/>
              <a:t>Wikipedia: Media</a:t>
            </a:r>
            <a:endParaRPr lang="en-IE" dirty="0" smtClean="0"/>
          </a:p>
          <a:p>
            <a:pPr lvl="1"/>
            <a:r>
              <a:rPr lang="en-IE" dirty="0">
                <a:hlinkClick r:id="rId2"/>
              </a:rPr>
              <a:t>https://meta.wikimedia.org/wiki/Mirroring_Wikimedia_project_XML_dumps#Media0</a:t>
            </a:r>
            <a:endParaRPr lang="en-IE" dirty="0" smtClean="0">
              <a:hlinkClick r:id="rId3"/>
            </a:endParaRPr>
          </a:p>
          <a:p>
            <a:endParaRPr lang="en-IE" dirty="0" smtClean="0"/>
          </a:p>
          <a:p>
            <a:r>
              <a:rPr lang="en-IE" b="1" dirty="0" smtClean="0"/>
              <a:t>Wikipedia: Full Site Dumps</a:t>
            </a:r>
            <a:endParaRPr lang="en-IE" dirty="0"/>
          </a:p>
          <a:p>
            <a:pPr lvl="1"/>
            <a:r>
              <a:rPr lang="en-IE" dirty="0">
                <a:hlinkClick r:id="rId4"/>
              </a:rPr>
              <a:t>https://dumps.wikimedia.org</a:t>
            </a:r>
            <a:r>
              <a:rPr lang="en-IE" dirty="0" smtClean="0">
                <a:hlinkClick r:id="rId4"/>
              </a:rPr>
              <a:t>/</a:t>
            </a:r>
            <a:endParaRPr lang="en-IE" dirty="0" smtClean="0"/>
          </a:p>
          <a:p>
            <a:pPr lvl="1"/>
            <a:endParaRPr lang="en-IE" dirty="0">
              <a:hlinkClick r:id="rId2"/>
            </a:endParaRPr>
          </a:p>
          <a:p>
            <a:r>
              <a:rPr lang="en-IE" b="1" dirty="0" err="1" smtClean="0"/>
              <a:t>Reddit</a:t>
            </a:r>
            <a:r>
              <a:rPr lang="en-IE" b="1" dirty="0" smtClean="0"/>
              <a:t>: Submission Corpus 2016</a:t>
            </a:r>
          </a:p>
          <a:p>
            <a:pPr lvl="1"/>
            <a:r>
              <a:rPr lang="en-IE" dirty="0">
                <a:hlinkClick r:id="rId5"/>
              </a:rPr>
              <a:t>https://www.reddit.com/r/datasets/comments/3mg812/full_reddit_submission_corpus_now_available_2006/</a:t>
            </a:r>
            <a:endParaRPr lang="en-IE" dirty="0" smtClean="0">
              <a:hlinkClick r:id="rId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Existing ones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Governments sites with data</a:t>
            </a:r>
            <a:endParaRPr lang="en-IE" b="1" dirty="0" smtClean="0"/>
          </a:p>
          <a:p>
            <a:endParaRPr lang="en-IE" b="1" dirty="0" smtClean="0"/>
          </a:p>
          <a:p>
            <a:r>
              <a:rPr lang="en-IE" b="1" dirty="0" smtClean="0"/>
              <a:t>Ireland</a:t>
            </a:r>
            <a:endParaRPr lang="en-IE" dirty="0" smtClean="0"/>
          </a:p>
          <a:p>
            <a:pPr lvl="1"/>
            <a:r>
              <a:rPr lang="en-IE" sz="2000" dirty="0">
                <a:hlinkClick r:id="rId2"/>
              </a:rPr>
              <a:t>https://data.gov.ie/</a:t>
            </a:r>
            <a:endParaRPr lang="en-IE" sz="2000" dirty="0" smtClean="0">
              <a:hlinkClick r:id="rId3"/>
            </a:endParaRPr>
          </a:p>
          <a:p>
            <a:endParaRPr lang="en-IE" dirty="0" smtClean="0"/>
          </a:p>
          <a:p>
            <a:r>
              <a:rPr lang="en-IE" b="1" dirty="0" smtClean="0"/>
              <a:t>UK </a:t>
            </a:r>
            <a:r>
              <a:rPr lang="en-IE" sz="1800" b="1" dirty="0" smtClean="0"/>
              <a:t>(get it before it </a:t>
            </a:r>
            <a:r>
              <a:rPr lang="en-IE" sz="1800" b="1" dirty="0" err="1" smtClean="0"/>
              <a:t>brexits</a:t>
            </a:r>
            <a:r>
              <a:rPr lang="en-IE" sz="1800" b="1" dirty="0" smtClean="0"/>
              <a:t>)</a:t>
            </a:r>
            <a:endParaRPr lang="en-IE" b="1" dirty="0" smtClean="0"/>
          </a:p>
          <a:p>
            <a:pPr lvl="1"/>
            <a:r>
              <a:rPr lang="en-IE" sz="2000" dirty="0">
                <a:hlinkClick r:id="rId4"/>
              </a:rPr>
              <a:t>https://data.gov.uk</a:t>
            </a:r>
            <a:r>
              <a:rPr lang="en-IE" sz="2000" dirty="0" smtClean="0">
                <a:hlinkClick r:id="rId4"/>
              </a:rPr>
              <a:t>/</a:t>
            </a:r>
            <a:endParaRPr lang="en-IE" sz="2000" dirty="0" smtClean="0"/>
          </a:p>
          <a:p>
            <a:endParaRPr lang="en-IE" dirty="0"/>
          </a:p>
          <a:p>
            <a:r>
              <a:rPr lang="en-IE" b="1" dirty="0" smtClean="0"/>
              <a:t>USA</a:t>
            </a:r>
          </a:p>
          <a:p>
            <a:pPr lvl="1"/>
            <a:r>
              <a:rPr lang="en-IE" sz="1800" dirty="0">
                <a:hlinkClick r:id="rId5"/>
              </a:rPr>
              <a:t>https://www.dataquest.io/blog/free-datasets-for-projects/</a:t>
            </a:r>
            <a:endParaRPr lang="en-IE" sz="1800" dirty="0" smtClean="0">
              <a:hlinkClick r:id="rId4"/>
            </a:endParaRPr>
          </a:p>
          <a:p>
            <a:pPr lvl="1"/>
            <a:endParaRPr lang="en-IE" dirty="0" smtClean="0">
              <a:hlinkClick r:id="rId6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      Datasets</a:t>
            </a:r>
            <a:r>
              <a:rPr lang="en-IE" dirty="0" smtClean="0"/>
              <a:t>: Existing ones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Some sites have lots of data, but they need a bit of cleaning</a:t>
            </a:r>
          </a:p>
          <a:p>
            <a:endParaRPr lang="en-IE" b="1" dirty="0" smtClean="0"/>
          </a:p>
          <a:p>
            <a:r>
              <a:rPr lang="en-IE" b="1" dirty="0" smtClean="0"/>
              <a:t>The World Bank datasets</a:t>
            </a:r>
          </a:p>
          <a:p>
            <a:pPr lvl="1"/>
            <a:r>
              <a:rPr lang="en-IE" sz="2000" dirty="0" smtClean="0">
                <a:hlinkClick r:id="rId2"/>
              </a:rPr>
              <a:t>https</a:t>
            </a:r>
            <a:r>
              <a:rPr lang="en-IE" sz="2000" dirty="0">
                <a:hlinkClick r:id="rId2"/>
              </a:rPr>
              <a:t>://data.worldbank.org</a:t>
            </a:r>
            <a:r>
              <a:rPr lang="en-IE" sz="2000" dirty="0" smtClean="0">
                <a:hlinkClick r:id="rId2"/>
              </a:rPr>
              <a:t>/</a:t>
            </a:r>
            <a:endParaRPr lang="en-IE" sz="2000" dirty="0" smtClean="0"/>
          </a:p>
          <a:p>
            <a:pPr lvl="1"/>
            <a:endParaRPr lang="en-IE" sz="2000" dirty="0"/>
          </a:p>
          <a:p>
            <a:r>
              <a:rPr lang="en-IE" b="1" dirty="0" err="1" smtClean="0"/>
              <a:t>Socrata</a:t>
            </a:r>
            <a:endParaRPr lang="en-IE" b="1" dirty="0" smtClean="0"/>
          </a:p>
          <a:p>
            <a:pPr lvl="1"/>
            <a:r>
              <a:rPr lang="en-IE" sz="2000" dirty="0">
                <a:hlinkClick r:id="rId3"/>
              </a:rPr>
              <a:t>https://opendata.socrata.com/</a:t>
            </a:r>
            <a:endParaRPr lang="en-IE" sz="2000" dirty="0" smtClean="0"/>
          </a:p>
          <a:p>
            <a:pPr marL="393192" lvl="1" indent="0">
              <a:buNone/>
            </a:pPr>
            <a:endParaRPr lang="en-IE" sz="2000" dirty="0" smtClean="0">
              <a:hlinkClick r:id="rId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1246</Words>
  <Application>Microsoft Office PowerPoint</Application>
  <PresentationFormat>On-screen Show (4:3)</PresentationFormat>
  <Paragraphs>222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Datasets &amp; APIs</vt:lpstr>
      <vt:lpstr>        Datasets</vt:lpstr>
      <vt:lpstr>        Datasets</vt:lpstr>
      <vt:lpstr>        Datasets</vt:lpstr>
      <vt:lpstr>        Datasets: Existing ones</vt:lpstr>
      <vt:lpstr>        Datasets: Existing ones</vt:lpstr>
      <vt:lpstr>        Datasets: Existing ones</vt:lpstr>
      <vt:lpstr>        Datasets: Existing ones</vt:lpstr>
      <vt:lpstr>        Datasets: Existing ones</vt:lpstr>
      <vt:lpstr>        Datasets: Existing ones</vt:lpstr>
      <vt:lpstr>        Datasets: Existing ones</vt:lpstr>
      <vt:lpstr>Tools &amp; APIs</vt:lpstr>
      <vt:lpstr>        Web Scraping versus APIs</vt:lpstr>
      <vt:lpstr>        Datasets: APIs</vt:lpstr>
      <vt:lpstr>        Datasets: APIs</vt:lpstr>
      <vt:lpstr>        Datasets: APIs</vt:lpstr>
      <vt:lpstr>        Datasets: APIs</vt:lpstr>
      <vt:lpstr>        Datasets: APIs</vt:lpstr>
      <vt:lpstr>        Datasets: APIs</vt:lpstr>
      <vt:lpstr>        Datasets: Tools</vt:lpstr>
      <vt:lpstr>Web Scraping versus APIs</vt:lpstr>
      <vt:lpstr>        Web Scraping versus APIs</vt:lpstr>
      <vt:lpstr>        Web Scraping versus APIs</vt:lpstr>
      <vt:lpstr>Web Scraping</vt:lpstr>
      <vt:lpstr>        Datasets: Python</vt:lpstr>
      <vt:lpstr>        Datasets: Python</vt:lpstr>
      <vt:lpstr>        Datasets: Web Scarping</vt:lpstr>
      <vt:lpstr>        Datasets: Web Scarping</vt:lpstr>
      <vt:lpstr>        Datasets: Web Scarping</vt:lpstr>
      <vt:lpstr>        Datasets: Web Scarping</vt:lpstr>
      <vt:lpstr>        Datasets: Web Scarping</vt:lpstr>
      <vt:lpstr>        Datasets: Web Scarping</vt:lpstr>
      <vt:lpstr>        Datasets: Web Scarping</vt:lpstr>
      <vt:lpstr>        Datasets: Web Scarping</vt:lpstr>
    </vt:vector>
  </TitlesOfParts>
  <Company>DIT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Up-to-Date Dependencies Report</dc:title>
  <dc:creator>DIT</dc:creator>
  <cp:lastModifiedBy>Damian Gordon</cp:lastModifiedBy>
  <cp:revision>49</cp:revision>
  <dcterms:created xsi:type="dcterms:W3CDTF">2014-04-10T10:11:54Z</dcterms:created>
  <dcterms:modified xsi:type="dcterms:W3CDTF">2019-09-19T11:29:32Z</dcterms:modified>
</cp:coreProperties>
</file>