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70" r:id="rId2"/>
    <p:sldId id="496" r:id="rId3"/>
    <p:sldId id="462" r:id="rId4"/>
    <p:sldId id="534" r:id="rId5"/>
    <p:sldId id="449" r:id="rId6"/>
    <p:sldId id="533" r:id="rId7"/>
    <p:sldId id="536" r:id="rId8"/>
    <p:sldId id="537" r:id="rId9"/>
    <p:sldId id="535" r:id="rId10"/>
    <p:sldId id="532" r:id="rId11"/>
    <p:sldId id="539" r:id="rId12"/>
    <p:sldId id="541" r:id="rId13"/>
    <p:sldId id="542" r:id="rId14"/>
    <p:sldId id="54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33"/>
    <a:srgbClr val="FFCC66"/>
    <a:srgbClr val="CC3300"/>
    <a:srgbClr val="CCFFCC"/>
    <a:srgbClr val="FFFFCC"/>
    <a:srgbClr val="FFFF99"/>
    <a:srgbClr val="99FF99"/>
    <a:srgbClr val="CCC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61C87-6C37-4DBE-92D0-214839FD9E88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6AE55-EFD0-4A44-B884-DAA1A9C681E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2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FA38-983C-413D-9586-9F9C6119E683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32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4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9841-4D10-4C13-9509-5C47FBAEF42F}" type="datetimeFigureOut">
              <a:rPr lang="en-IE" smtClean="0"/>
              <a:pPr/>
              <a:t>23/09/2021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pic>
        <p:nvPicPr>
          <p:cNvPr id="5" name="Google Shape;85;p13" descr="Screen Shot 2019-03-10 at 22.20.0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600" y="0"/>
            <a:ext cx="34544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IE" sz="2000" dirty="0"/>
              <a:t>Damian Gordon / Paul Kelly</a:t>
            </a:r>
          </a:p>
        </p:txBody>
      </p:sp>
    </p:spTree>
    <p:extLst>
      <p:ext uri="{BB962C8B-B14F-4D97-AF65-F5344CB8AC3E}">
        <p14:creationId xmlns:p14="http://schemas.microsoft.com/office/powerpoint/2010/main" val="408609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Product Owner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creates a prioritized wish list called a </a:t>
            </a:r>
            <a:r>
              <a:rPr lang="en-IE" b="1" dirty="0"/>
              <a:t>product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closely partners with the business and the team to ensure everyone understands the work items in the product backlog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gives the team clear guidance on which features to deliver next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E" dirty="0"/>
              <a:t>decides when to ship the product with a preference towards more frequent delivery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Scrum Master is the champion for scrum within their team. </a:t>
            </a:r>
          </a:p>
          <a:p>
            <a:r>
              <a:rPr lang="en-IE" dirty="0"/>
              <a:t>They coach the team, the product owner, and the business on the scrum process and look for ways to fine-tune their practice of it.</a:t>
            </a:r>
          </a:p>
          <a:p>
            <a:r>
              <a:rPr lang="en-IE" dirty="0"/>
              <a:t>An effective scrum master deeply understands the work being done by the team and can help the team optimize their delivery flow. </a:t>
            </a:r>
          </a:p>
          <a:p>
            <a:r>
              <a:rPr lang="en-IE" dirty="0"/>
              <a:t>They schedule the needed resources (both human and logistical) for sprint planning, stand-up, sprint review, and the sprint retrospective.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E" dirty="0"/>
              <a:t>Agile development teams use pull models where the team pulls a certain amount of work off the backlog and </a:t>
            </a:r>
            <a:r>
              <a:rPr lang="en-IE" b="1" dirty="0"/>
              <a:t>commits</a:t>
            </a:r>
            <a:r>
              <a:rPr lang="en-IE" dirty="0"/>
              <a:t> to completing it that sprint.</a:t>
            </a:r>
          </a:p>
          <a:p>
            <a:pPr fontAlgn="base"/>
            <a:r>
              <a:rPr lang="en-IE" dirty="0"/>
              <a:t>This is very effective in maintaining quality and ensuring optimum performance of the team over the long-term.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7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E" dirty="0"/>
              <a:t>The most effective Scrum Teams are tight-knit, co-located, and usually 5 to 7 members. Team members have differing skill sets, and cross-train each other so no one person becomes a bottleneck in the delivery of work. </a:t>
            </a:r>
          </a:p>
          <a:p>
            <a:pPr fontAlgn="base"/>
            <a:r>
              <a:rPr lang="en-IE" dirty="0"/>
              <a:t>The Scrum Team drives the plan for each sprint. They forecast how much work they believe they can complete over the iteration using their historical velocity as a guide.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endParaRPr lang="en-IE" dirty="0"/>
          </a:p>
          <a:p>
            <a:pPr marL="0" indent="0" algn="ctr" fontAlgn="base">
              <a:buNone/>
            </a:pPr>
            <a:endParaRPr lang="en-IE" dirty="0"/>
          </a:p>
          <a:p>
            <a:pPr marL="0" indent="0" algn="ctr" fontAlgn="base">
              <a:buNone/>
            </a:pPr>
            <a:endParaRPr lang="en-IE" dirty="0"/>
          </a:p>
          <a:p>
            <a:pPr marL="0" indent="0" algn="ctr" fontAlgn="base">
              <a:buNone/>
            </a:pPr>
            <a:r>
              <a:rPr lang="en-IE"/>
              <a:t>Questions?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7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E" sz="2800" dirty="0"/>
              <a:t>Scrum is an enabler for building software products better and faster.</a:t>
            </a:r>
          </a:p>
          <a:p>
            <a:r>
              <a:rPr lang="en-IE" sz="2800" dirty="0"/>
              <a:t>Scrum is designed to help teams create/maintain complex software products in turbulent and unpredictable circumstances.</a:t>
            </a:r>
          </a:p>
          <a:p>
            <a:r>
              <a:rPr lang="en-IE" sz="2800" dirty="0"/>
              <a:t>The term ‘Scrum’ refers to the game of rugby.</a:t>
            </a:r>
          </a:p>
          <a:p>
            <a:r>
              <a:rPr lang="en-IE" sz="2800" dirty="0"/>
              <a:t>Scrum wants to stress the importance of teams, using analogies between a team sport like rugby and being successful in the game of product development.</a:t>
            </a:r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51770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 is made up of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Scrum focuses on developing the product in a series of fixed-length iterations called </a:t>
            </a:r>
            <a:r>
              <a:rPr lang="en-IE" sz="2800" b="1" dirty="0"/>
              <a:t>sprints </a:t>
            </a:r>
            <a:r>
              <a:rPr lang="en-IE" sz="2800" dirty="0"/>
              <a:t>(usually 1-2 weeks). </a:t>
            </a:r>
          </a:p>
          <a:p>
            <a:r>
              <a:rPr lang="en-IE" sz="2800" dirty="0"/>
              <a:t>Sprints allow the Development Team to focus on achieving a SMART Sprint Goal.</a:t>
            </a:r>
          </a:p>
          <a:p>
            <a:r>
              <a:rPr lang="en-IE" sz="2800" dirty="0"/>
              <a:t>The goal of each Sprint is to deliver a valuable piece of working software</a:t>
            </a:r>
          </a:p>
          <a:p>
            <a:r>
              <a:rPr lang="en-IE" sz="2800" dirty="0"/>
              <a:t>All of the work in Scrum is organized in Sprints</a:t>
            </a:r>
          </a:p>
          <a:p>
            <a:endParaRPr lang="en-IE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Ceremonies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Scrum calls for four ceremonies that bring structure to each sprint:</a:t>
            </a:r>
          </a:p>
          <a:p>
            <a:pPr lvl="1"/>
            <a:r>
              <a:rPr lang="en-IE" b="1" dirty="0"/>
              <a:t>Sprint planning</a:t>
            </a:r>
            <a:r>
              <a:rPr lang="en-IE" dirty="0"/>
              <a:t>: A team planning meeting that determines what to complete in the coming sprint.</a:t>
            </a:r>
          </a:p>
          <a:p>
            <a:pPr lvl="1"/>
            <a:r>
              <a:rPr lang="en-IE" b="1" dirty="0"/>
              <a:t>Daily stand-up</a:t>
            </a:r>
            <a:r>
              <a:rPr lang="en-IE" dirty="0"/>
              <a:t>: Also known as a </a:t>
            </a:r>
            <a:r>
              <a:rPr lang="en-IE" b="1" dirty="0"/>
              <a:t>Daily Scrum</a:t>
            </a:r>
            <a:r>
              <a:rPr lang="en-IE" dirty="0"/>
              <a:t>, a 15-minute mini-meeting for the software team to sync.</a:t>
            </a:r>
          </a:p>
          <a:p>
            <a:pPr lvl="1"/>
            <a:r>
              <a:rPr lang="en-IE" b="1" dirty="0"/>
              <a:t>Sprint demo</a:t>
            </a:r>
            <a:r>
              <a:rPr lang="en-IE" dirty="0"/>
              <a:t>: A sharing meeting where the team shows what they've shipped in that sprint.</a:t>
            </a:r>
          </a:p>
          <a:p>
            <a:pPr lvl="1"/>
            <a:r>
              <a:rPr lang="en-IE" b="1" dirty="0"/>
              <a:t>Sprint retrospective</a:t>
            </a:r>
            <a:r>
              <a:rPr lang="en-IE" dirty="0"/>
              <a:t>: A review of what did and didn't go well with actions to make the next sprint better.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6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3171B-6B6E-0046-935F-B6E9F0C1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417638"/>
            <a:ext cx="5930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During a sprint, visual artefacts like task boards and burndown charts, visible to the team and spectators alike, are powerful motivators. 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Task boards: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58919"/>
            <a:ext cx="5688632" cy="42664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704" y="2348880"/>
            <a:ext cx="568863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1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Burndown charts:</a:t>
            </a:r>
          </a:p>
          <a:p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14" y="2493491"/>
            <a:ext cx="5656922" cy="39598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7704" y="2348880"/>
            <a:ext cx="568863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A scrum team has a slightly different composition than a traditional waterfall project, with three specific roles: </a:t>
            </a:r>
          </a:p>
          <a:p>
            <a:pPr lvl="1"/>
            <a:r>
              <a:rPr lang="en-IE" dirty="0"/>
              <a:t>product owner, </a:t>
            </a:r>
          </a:p>
          <a:p>
            <a:pPr lvl="1"/>
            <a:r>
              <a:rPr lang="en-IE" dirty="0"/>
              <a:t>scrum master, and </a:t>
            </a:r>
          </a:p>
          <a:p>
            <a:pPr lvl="1"/>
            <a:r>
              <a:rPr lang="en-IE" dirty="0"/>
              <a:t>the development team. </a:t>
            </a:r>
          </a:p>
          <a:p>
            <a:r>
              <a:rPr lang="en-IE" dirty="0"/>
              <a:t>Because scrum teams are cross-functional, "the development team" includes testers, designers, and ops engineers in addition to developers. 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95584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0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</TotalTime>
  <Words>585</Words>
  <Application>Microsoft Macintosh PowerPoint</Application>
  <PresentationFormat>On-screen Show (4:3)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Scrum</vt:lpstr>
      <vt:lpstr>Overview</vt:lpstr>
      <vt:lpstr>Scrum is made up of Sprints</vt:lpstr>
      <vt:lpstr>Ceremonies</vt:lpstr>
      <vt:lpstr>Scrum</vt:lpstr>
      <vt:lpstr>Scrum</vt:lpstr>
      <vt:lpstr>Scrum</vt:lpstr>
      <vt:lpstr>Scrum</vt:lpstr>
      <vt:lpstr>Scrum</vt:lpstr>
      <vt:lpstr>Product Owner</vt:lpstr>
      <vt:lpstr>Scrum Master</vt:lpstr>
      <vt:lpstr>Development Teams</vt:lpstr>
      <vt:lpstr>Scrum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Little-Man Computer</dc:title>
  <dc:creator>dgordon</dc:creator>
  <cp:lastModifiedBy>Paul Kelly</cp:lastModifiedBy>
  <cp:revision>188</cp:revision>
  <dcterms:created xsi:type="dcterms:W3CDTF">2011-09-15T13:34:26Z</dcterms:created>
  <dcterms:modified xsi:type="dcterms:W3CDTF">2021-09-23T15:14:04Z</dcterms:modified>
</cp:coreProperties>
</file>