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513" r:id="rId2"/>
    <p:sldId id="470" r:id="rId3"/>
    <p:sldId id="510" r:id="rId4"/>
    <p:sldId id="511" r:id="rId5"/>
    <p:sldId id="496" r:id="rId6"/>
    <p:sldId id="499" r:id="rId7"/>
    <p:sldId id="500" r:id="rId8"/>
    <p:sldId id="512" r:id="rId9"/>
    <p:sldId id="497" r:id="rId10"/>
    <p:sldId id="495" r:id="rId11"/>
    <p:sldId id="501" r:id="rId12"/>
    <p:sldId id="515" r:id="rId13"/>
    <p:sldId id="478" r:id="rId14"/>
    <p:sldId id="493" r:id="rId15"/>
    <p:sldId id="492" r:id="rId16"/>
    <p:sldId id="494" r:id="rId17"/>
    <p:sldId id="502" r:id="rId18"/>
    <p:sldId id="503" r:id="rId19"/>
    <p:sldId id="504" r:id="rId20"/>
    <p:sldId id="508" r:id="rId21"/>
    <p:sldId id="509" r:id="rId22"/>
    <p:sldId id="506" r:id="rId23"/>
    <p:sldId id="514" r:id="rId24"/>
    <p:sldId id="51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33"/>
    <a:srgbClr val="FFCC66"/>
    <a:srgbClr val="CC3300"/>
    <a:srgbClr val="CCFFCC"/>
    <a:srgbClr val="FFFFCC"/>
    <a:srgbClr val="FFFF99"/>
    <a:srgbClr val="99FF99"/>
    <a:srgbClr val="CCCC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63F39D-41BF-5914-D422-1E8F7284521E}" v="46" dt="2025-09-18T10:02:35.7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/>
    <p:restoredTop sz="94930"/>
  </p:normalViewPr>
  <p:slideViewPr>
    <p:cSldViewPr>
      <p:cViewPr varScale="1">
        <p:scale>
          <a:sx n="117" d="100"/>
          <a:sy n="117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dan Tierney" userId="S::brendan.tierney@tudublin.ie::5d034d27-16f0-486e-ba31-50905d2beb4b" providerId="AD" clId="Web-{C363F39D-41BF-5914-D422-1E8F7284521E}"/>
    <pc:docChg chg="modSld">
      <pc:chgData name="Brendan Tierney" userId="S::brendan.tierney@tudublin.ie::5d034d27-16f0-486e-ba31-50905d2beb4b" providerId="AD" clId="Web-{C363F39D-41BF-5914-D422-1E8F7284521E}" dt="2025-09-18T10:02:35.790" v="43" actId="20577"/>
      <pc:docMkLst>
        <pc:docMk/>
      </pc:docMkLst>
      <pc:sldChg chg="modSp">
        <pc:chgData name="Brendan Tierney" userId="S::brendan.tierney@tudublin.ie::5d034d27-16f0-486e-ba31-50905d2beb4b" providerId="AD" clId="Web-{C363F39D-41BF-5914-D422-1E8F7284521E}" dt="2025-09-18T10:01:42.896" v="32" actId="20577"/>
        <pc:sldMkLst>
          <pc:docMk/>
          <pc:sldMk cId="3227087956" sldId="506"/>
        </pc:sldMkLst>
        <pc:spChg chg="mod">
          <ac:chgData name="Brendan Tierney" userId="S::brendan.tierney@tudublin.ie::5d034d27-16f0-486e-ba31-50905d2beb4b" providerId="AD" clId="Web-{C363F39D-41BF-5914-D422-1E8F7284521E}" dt="2025-09-18T10:01:42.896" v="32" actId="20577"/>
          <ac:spMkLst>
            <pc:docMk/>
            <pc:sldMk cId="3227087956" sldId="506"/>
            <ac:spMk id="17" creationId="{7C25DC19-CF6A-444A-90CB-E084A73BB6B0}"/>
          </ac:spMkLst>
        </pc:spChg>
      </pc:sldChg>
      <pc:sldChg chg="modSp">
        <pc:chgData name="Brendan Tierney" userId="S::brendan.tierney@tudublin.ie::5d034d27-16f0-486e-ba31-50905d2beb4b" providerId="AD" clId="Web-{C363F39D-41BF-5914-D422-1E8F7284521E}" dt="2025-09-18T10:02:35.790" v="43" actId="20577"/>
        <pc:sldMkLst>
          <pc:docMk/>
          <pc:sldMk cId="2286052904" sldId="514"/>
        </pc:sldMkLst>
        <pc:spChg chg="mod">
          <ac:chgData name="Brendan Tierney" userId="S::brendan.tierney@tudublin.ie::5d034d27-16f0-486e-ba31-50905d2beb4b" providerId="AD" clId="Web-{C363F39D-41BF-5914-D422-1E8F7284521E}" dt="2025-09-18T10:02:35.790" v="43" actId="20577"/>
          <ac:spMkLst>
            <pc:docMk/>
            <pc:sldMk cId="2286052904" sldId="514"/>
            <ac:spMk id="3" creationId="{86C4A17F-B1D3-5A75-AA97-A7C0C33080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61C87-6C37-4DBE-92D0-214839FD9E88}" type="datetimeFigureOut">
              <a:rPr lang="en-IE" smtClean="0"/>
              <a:pPr/>
              <a:t>18/09/2025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6AE55-EFD0-4A44-B884-DAA1A9C681E5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9254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FFA38-983C-413D-9586-9F9C6119E683}" type="slidenum">
              <a:rPr lang="en-IE" smtClean="0"/>
              <a:pPr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5326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AA3AFE-185B-4729-9F84-D1FCA6CD2A22}" type="slidenum">
              <a:rPr lang="en-US">
                <a:ea typeface="ＭＳ Ｐゴシック" pitchFamily="-123" charset="-128"/>
                <a:cs typeface="ＭＳ Ｐゴシック" pitchFamily="-12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4537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PM software have you used?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6AE55-EFD0-4A44-B884-DAA1A9C681E5}" type="slidenum">
              <a:rPr lang="en-IE" smtClean="0"/>
              <a:pPr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6855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AA3AFE-185B-4729-9F84-D1FCA6CD2A22}" type="slidenum">
              <a:rPr lang="en-US">
                <a:ea typeface="ＭＳ Ｐゴシック" pitchFamily="-123" charset="-128"/>
                <a:cs typeface="ＭＳ Ｐゴシック" pitchFamily="-12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7430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AA3AFE-185B-4729-9F84-D1FCA6CD2A22}" type="slidenum">
              <a:rPr lang="en-US">
                <a:ea typeface="ＭＳ Ｐゴシック" pitchFamily="-123" charset="-128"/>
                <a:cs typeface="ＭＳ Ｐゴシック" pitchFamily="-12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5960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AA3AFE-185B-4729-9F84-D1FCA6CD2A22}" type="slidenum">
              <a:rPr lang="en-US">
                <a:ea typeface="ＭＳ Ｐゴシック" pitchFamily="-123" charset="-128"/>
                <a:cs typeface="ＭＳ Ｐゴシック" pitchFamily="-12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6306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AA3AFE-185B-4729-9F84-D1FCA6CD2A22}" type="slidenum">
              <a:rPr lang="en-US">
                <a:ea typeface="ＭＳ Ｐゴシック" pitchFamily="-123" charset="-128"/>
                <a:cs typeface="ＭＳ Ｐゴシック" pitchFamily="-12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6564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AA3AFE-185B-4729-9F84-D1FCA6CD2A22}" type="slidenum">
              <a:rPr lang="en-US">
                <a:ea typeface="ＭＳ Ｐゴシック" pitchFamily="-123" charset="-128"/>
                <a:cs typeface="ＭＳ Ｐゴシック" pitchFamily="-12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6909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AA3AFE-185B-4729-9F84-D1FCA6CD2A22}" type="slidenum">
              <a:rPr lang="en-US">
                <a:ea typeface="ＭＳ Ｐゴシック" pitchFamily="-123" charset="-128"/>
                <a:cs typeface="ＭＳ Ｐゴシック" pitchFamily="-12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0562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AA3AFE-185B-4729-9F84-D1FCA6CD2A22}" type="slidenum">
              <a:rPr lang="en-US">
                <a:ea typeface="ＭＳ Ｐゴシック" pitchFamily="-123" charset="-128"/>
                <a:cs typeface="ＭＳ Ｐゴシック" pitchFamily="-12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6122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AA3AFE-185B-4729-9F84-D1FCA6CD2A22}" type="slidenum">
              <a:rPr lang="en-US">
                <a:ea typeface="ＭＳ Ｐゴシック" pitchFamily="-123" charset="-128"/>
                <a:cs typeface="ＭＳ Ｐゴシック" pitchFamily="-12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465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  <a:p>
            <a:r>
              <a:rPr lang="en-US" dirty="0"/>
              <a:t>What PM Software have you used?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6AE55-EFD0-4A44-B884-DAA1A9C681E5}" type="slidenum">
              <a:rPr lang="en-IE" smtClean="0"/>
              <a:pPr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8385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AA3AFE-185B-4729-9F84-D1FCA6CD2A22}" type="slidenum">
              <a:rPr lang="en-US">
                <a:ea typeface="ＭＳ Ｐゴシック" pitchFamily="-123" charset="-128"/>
                <a:cs typeface="ＭＳ Ｐゴシック" pitchFamily="-12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9209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AA3AFE-185B-4729-9F84-D1FCA6CD2A22}" type="slidenum">
              <a:rPr lang="en-US">
                <a:ea typeface="ＭＳ Ｐゴシック" pitchFamily="-123" charset="-128"/>
                <a:cs typeface="ＭＳ Ｐゴシック" pitchFamily="-12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9002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benefits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6AE55-EFD0-4A44-B884-DAA1A9C681E5}" type="slidenum">
              <a:rPr lang="en-IE" smtClean="0"/>
              <a:pPr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1157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AA3AFE-185B-4729-9F84-D1FCA6CD2A22}" type="slidenum">
              <a:rPr lang="en-US">
                <a:ea typeface="ＭＳ Ｐゴシック" pitchFamily="-123" charset="-128"/>
                <a:cs typeface="ＭＳ Ｐゴシック" pitchFamily="-12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047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AA3AFE-185B-4729-9F84-D1FCA6CD2A22}" type="slidenum">
              <a:rPr lang="en-US">
                <a:ea typeface="ＭＳ Ｐゴシック" pitchFamily="-123" charset="-128"/>
                <a:cs typeface="ＭＳ Ｐゴシック" pitchFamily="-12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3515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AA3AFE-185B-4729-9F84-D1FCA6CD2A22}" type="slidenum">
              <a:rPr lang="en-US">
                <a:ea typeface="ＭＳ Ｐゴシック" pitchFamily="-123" charset="-128"/>
                <a:cs typeface="ＭＳ Ｐゴシック" pitchFamily="-12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3053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AA3AFE-185B-4729-9F84-D1FCA6CD2A22}" type="slidenum">
              <a:rPr lang="en-US">
                <a:ea typeface="ＭＳ Ｐゴシック" pitchFamily="-123" charset="-128"/>
                <a:cs typeface="ＭＳ Ｐゴシック" pitchFamily="-12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9679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AA3AFE-185B-4729-9F84-D1FCA6CD2A22}" type="slidenum">
              <a:rPr lang="en-US">
                <a:ea typeface="ＭＳ Ｐゴシック" pitchFamily="-123" charset="-128"/>
                <a:cs typeface="ＭＳ Ｐゴシック" pitchFamily="-12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4588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AA3AFE-185B-4729-9F84-D1FCA6CD2A22}" type="slidenum">
              <a:rPr lang="en-US">
                <a:ea typeface="ＭＳ Ｐゴシック" pitchFamily="-123" charset="-128"/>
                <a:cs typeface="ＭＳ Ｐゴシック" pitchFamily="-12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818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18/09/2025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18/09/2025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18/09/2025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18/09/2025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18/09/2025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18/09/2025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18/09/2025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18/09/2025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18/09/2025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18/09/2025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18/09/2025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19841-4D10-4C13-9509-5C47FBAEF42F}" type="datetimeFigureOut">
              <a:rPr lang="en-IE" smtClean="0"/>
              <a:pPr/>
              <a:t>18/09/2025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to/codemouse92/10-principles-of-a-good-code-review-2e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ucation.github.com/pack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enhub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rendan.Tierney@tubulin.ie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ducation.github.com/git-cheat-sheet-education.pdf" TargetMode="External"/><Relationship Id="rId5" Type="http://schemas.openxmlformats.org/officeDocument/2006/relationships/hyperlink" Target="https://github.com/apps/github-learning-lab" TargetMode="External"/><Relationship Id="rId4" Type="http://schemas.openxmlformats.org/officeDocument/2006/relationships/hyperlink" Target="https://guides.github.com/activities/hello-worl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github.com/training-kit/downloads/github-git-cheat-sheet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8D41D9-0482-80E0-8F3B-95D3A76B9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971550"/>
            <a:ext cx="72009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31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Pull Requests / Reviews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C25DC19-CF6A-444A-90CB-E084A73B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638" y="1772816"/>
            <a:ext cx="8229600" cy="4525963"/>
          </a:xfrm>
        </p:spPr>
        <p:txBody>
          <a:bodyPr>
            <a:normAutofit/>
          </a:bodyPr>
          <a:lstStyle/>
          <a:p>
            <a:r>
              <a:rPr lang="en-IE" sz="2400" dirty="0"/>
              <a:t>Master is ‘god’ – never commit directly to master</a:t>
            </a:r>
          </a:p>
          <a:p>
            <a:pPr lvl="1"/>
            <a:r>
              <a:rPr lang="en-IE" sz="2000" dirty="0"/>
              <a:t>Create a Branch. Work on it and when ready Merge to Master/Main</a:t>
            </a:r>
          </a:p>
          <a:p>
            <a:endParaRPr lang="en-IE" sz="2400" dirty="0"/>
          </a:p>
          <a:p>
            <a:r>
              <a:rPr lang="en-IE" sz="2400" dirty="0"/>
              <a:t>PRs - tell others about changes you’ve made in a repository</a:t>
            </a:r>
          </a:p>
          <a:p>
            <a:endParaRPr lang="en-IE" sz="2400" dirty="0"/>
          </a:p>
          <a:p>
            <a:r>
              <a:rPr lang="en-IE" sz="2400" dirty="0"/>
              <a:t>Always work from a branch and ‘merge’ to master once approved</a:t>
            </a:r>
          </a:p>
          <a:p>
            <a:endParaRPr lang="en-IE" sz="2400" dirty="0"/>
          </a:p>
          <a:p>
            <a:r>
              <a:rPr lang="en-IE" sz="2400" dirty="0"/>
              <a:t>4 eye principle – 4 better than 2</a:t>
            </a:r>
          </a:p>
          <a:p>
            <a:r>
              <a:rPr lang="en-IE" sz="2000" dirty="0">
                <a:hlinkClick r:id="rId4"/>
              </a:rPr>
              <a:t>https://dev.to/codemouse92/10-principles-of-a-good-code-review-2eg</a:t>
            </a:r>
            <a:endParaRPr lang="en-IE" sz="20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662081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Github</a:t>
            </a:r>
            <a:r>
              <a:rPr lang="en-IE" dirty="0"/>
              <a:t> Education Pack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C25DC19-CF6A-444A-90CB-E084A73B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638" y="1630278"/>
            <a:ext cx="8229600" cy="4668501"/>
          </a:xfrm>
        </p:spPr>
        <p:txBody>
          <a:bodyPr>
            <a:normAutofit/>
          </a:bodyPr>
          <a:lstStyle/>
          <a:p>
            <a:endParaRPr lang="en-IE" sz="2400" dirty="0"/>
          </a:p>
          <a:p>
            <a:r>
              <a:rPr lang="en-IE" sz="2400" dirty="0" err="1"/>
              <a:t>Github</a:t>
            </a:r>
            <a:r>
              <a:rPr lang="en-IE" sz="2400" dirty="0"/>
              <a:t> has an education pack that provide enterprise level offerings free for students. </a:t>
            </a:r>
          </a:p>
          <a:p>
            <a:endParaRPr lang="en-IE" sz="2400" dirty="0"/>
          </a:p>
          <a:p>
            <a:r>
              <a:rPr lang="en-IE" sz="2400" dirty="0"/>
              <a:t>Excellent, excellent free training on most topics</a:t>
            </a:r>
          </a:p>
          <a:p>
            <a:endParaRPr lang="en-IE" sz="2400" dirty="0"/>
          </a:p>
          <a:p>
            <a:r>
              <a:rPr lang="en-IE" sz="2400" dirty="0"/>
              <a:t>Sign up to avail </a:t>
            </a:r>
            <a:r>
              <a:rPr lang="en-IE" sz="2400" dirty="0">
                <a:hlinkClick r:id="rId4"/>
              </a:rPr>
              <a:t>https://education.github.com/pack</a:t>
            </a:r>
            <a:endParaRPr lang="en-IE" sz="2400" dirty="0"/>
          </a:p>
          <a:p>
            <a:pPr lvl="1"/>
            <a:r>
              <a:rPr lang="en-IE" sz="2000" dirty="0"/>
              <a:t>Should use full name  (and match to what’s on your Student Card/ID)</a:t>
            </a:r>
          </a:p>
          <a:p>
            <a:pPr lvl="1"/>
            <a:r>
              <a:rPr lang="en-IE" sz="2000" dirty="0"/>
              <a:t>Use your Student Email</a:t>
            </a:r>
          </a:p>
          <a:p>
            <a:pPr lvl="1"/>
            <a:r>
              <a:rPr lang="en-IE" sz="2000" dirty="0"/>
              <a:t>Maybe picture of Student Card</a:t>
            </a:r>
          </a:p>
          <a:p>
            <a:pPr lvl="1"/>
            <a:r>
              <a:rPr lang="en-IE" sz="2000" dirty="0"/>
              <a:t>Can take a day (or two) to be approved</a:t>
            </a:r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92844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oject Management Software &amp; Project Automation | Comidor">
            <a:extLst>
              <a:ext uri="{FF2B5EF4-FFF2-40B4-BE49-F238E27FC236}">
                <a16:creationId xmlns:a16="http://schemas.microsoft.com/office/drawing/2014/main" id="{ABB7F15A-2196-17B2-3AE4-B24852A71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508" y="4509120"/>
            <a:ext cx="4286691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Importance of Great Project Management | MSL">
            <a:extLst>
              <a:ext uri="{FF2B5EF4-FFF2-40B4-BE49-F238E27FC236}">
                <a16:creationId xmlns:a16="http://schemas.microsoft.com/office/drawing/2014/main" id="{BE848B11-95F3-1451-9230-4480C2E62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0" y="1885778"/>
            <a:ext cx="4546620" cy="303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roject Management Tools and Techniques That Actually Work">
            <a:extLst>
              <a:ext uri="{FF2B5EF4-FFF2-40B4-BE49-F238E27FC236}">
                <a16:creationId xmlns:a16="http://schemas.microsoft.com/office/drawing/2014/main" id="{1E1DEFCC-7F33-AD26-76F2-516CCAA03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095" y="0"/>
            <a:ext cx="4286692" cy="26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op 40 Best Project Management Software for Agile Teams in 2023">
            <a:extLst>
              <a:ext uri="{FF2B5EF4-FFF2-40B4-BE49-F238E27FC236}">
                <a16:creationId xmlns:a16="http://schemas.microsoft.com/office/drawing/2014/main" id="{42064AB9-EF6E-2FC2-1ACD-AB20455CF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095" y="2626341"/>
            <a:ext cx="4286693" cy="188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79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Zenhub</a:t>
            </a:r>
            <a:endParaRPr lang="en-US" dirty="0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r>
              <a:rPr lang="en-IE" sz="2400" dirty="0" err="1"/>
              <a:t>ZenHub</a:t>
            </a:r>
            <a:r>
              <a:rPr lang="en-IE" sz="2400" dirty="0"/>
              <a:t> is the only ‘free’ project management tool that integrates natively within GitHub’s user interface</a:t>
            </a:r>
          </a:p>
          <a:p>
            <a:pPr lvl="1"/>
            <a:r>
              <a:rPr lang="en-IE" sz="2000" dirty="0">
                <a:hlinkClick r:id="rId3"/>
              </a:rPr>
              <a:t>https://www.zenhub.com/</a:t>
            </a:r>
            <a:endParaRPr lang="en-IE" sz="2000" dirty="0"/>
          </a:p>
          <a:p>
            <a:pPr marL="0" indent="0">
              <a:buNone/>
            </a:pPr>
            <a:endParaRPr lang="en-IE" sz="1400" dirty="0"/>
          </a:p>
          <a:p>
            <a:r>
              <a:rPr lang="en-IE" sz="2400" dirty="0"/>
              <a:t>Google </a:t>
            </a:r>
            <a:r>
              <a:rPr lang="en-IE" sz="2400" dirty="0" err="1"/>
              <a:t>Zenhub</a:t>
            </a:r>
            <a:r>
              <a:rPr lang="en-IE" sz="2400" dirty="0"/>
              <a:t> chrome extension. </a:t>
            </a:r>
          </a:p>
          <a:p>
            <a:pPr lvl="1"/>
            <a:r>
              <a:rPr lang="en-IE" sz="2000" dirty="0">
                <a:solidFill>
                  <a:srgbClr val="0070C0"/>
                </a:solidFill>
              </a:rPr>
              <a:t>If using Firefox </a:t>
            </a:r>
            <a:r>
              <a:rPr lang="en-IE" sz="2000" dirty="0"/>
              <a:t>– google </a:t>
            </a:r>
            <a:r>
              <a:rPr lang="en-IE" sz="2000" dirty="0" err="1"/>
              <a:t>zenhub</a:t>
            </a:r>
            <a:r>
              <a:rPr lang="en-IE" sz="2000" dirty="0"/>
              <a:t> </a:t>
            </a:r>
            <a:r>
              <a:rPr lang="en-IE" sz="2000" dirty="0" err="1"/>
              <a:t>firefox</a:t>
            </a:r>
            <a:r>
              <a:rPr lang="en-IE" sz="2000" dirty="0"/>
              <a:t> extension</a:t>
            </a:r>
          </a:p>
          <a:p>
            <a:endParaRPr lang="en-IE" sz="1400" dirty="0"/>
          </a:p>
          <a:p>
            <a:r>
              <a:rPr lang="en-IE" sz="2400" dirty="0"/>
              <a:t>Follow install instructions, sign-in using </a:t>
            </a:r>
            <a:r>
              <a:rPr lang="en-IE" sz="2400" dirty="0" err="1"/>
              <a:t>Github</a:t>
            </a:r>
            <a:r>
              <a:rPr lang="en-IE" sz="2400" dirty="0"/>
              <a:t> account, follow instructions, open up </a:t>
            </a:r>
            <a:r>
              <a:rPr lang="en-IE" sz="2400" dirty="0" err="1"/>
              <a:t>github</a:t>
            </a:r>
            <a:r>
              <a:rPr lang="en-IE" sz="2400" dirty="0"/>
              <a:t> repository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8CDD59A-B1EB-5371-52C6-1B666ED35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5352452"/>
            <a:ext cx="6260480" cy="150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10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Zenhub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C25DC19-CF6A-444A-90CB-E084A73B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638" y="1772816"/>
            <a:ext cx="8229600" cy="4525963"/>
          </a:xfrm>
        </p:spPr>
        <p:txBody>
          <a:bodyPr>
            <a:normAutofit/>
          </a:bodyPr>
          <a:lstStyle/>
          <a:p>
            <a:r>
              <a:rPr lang="en-IE" sz="2400" dirty="0"/>
              <a:t>Follow installation instructions </a:t>
            </a:r>
          </a:p>
          <a:p>
            <a:r>
              <a:rPr lang="en-IE" sz="2400" dirty="0"/>
              <a:t>Open Repository and click on </a:t>
            </a:r>
            <a:r>
              <a:rPr lang="en-IE" sz="2400" dirty="0" err="1"/>
              <a:t>Zenhub</a:t>
            </a:r>
            <a:r>
              <a:rPr lang="en-IE" sz="2400" dirty="0"/>
              <a:t> tab</a:t>
            </a:r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r>
              <a:rPr lang="en-IE" sz="2400" dirty="0"/>
              <a:t>Follow instructions, give your workspace a name</a:t>
            </a:r>
          </a:p>
          <a:p>
            <a:endParaRPr lang="en-IE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712BB4-A417-0483-26E5-56F1553BE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924944"/>
            <a:ext cx="6876438" cy="165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20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Zenhub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C25DC19-CF6A-444A-90CB-E084A73B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638" y="1772816"/>
            <a:ext cx="8229600" cy="4525963"/>
          </a:xfrm>
        </p:spPr>
        <p:txBody>
          <a:bodyPr/>
          <a:lstStyle/>
          <a:p>
            <a:r>
              <a:rPr lang="en-IE" sz="2800" dirty="0"/>
              <a:t>Set up workspace like below and click ‘Complete Board Setup’</a:t>
            </a:r>
          </a:p>
          <a:p>
            <a:endParaRPr lang="en-IE" sz="2800" dirty="0"/>
          </a:p>
          <a:p>
            <a:endParaRPr lang="en-IE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7B098E-A580-1A5C-457E-EC04B8BDE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30" y="2769047"/>
            <a:ext cx="7772400" cy="4081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686BAF-DCE6-7F47-AD9D-4BB7CB3B20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365104"/>
            <a:ext cx="6451317" cy="207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Zenhub</a:t>
            </a:r>
            <a:r>
              <a:rPr lang="en-IE" dirty="0"/>
              <a:t> - Milestone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C25DC19-CF6A-444A-90CB-E084A73B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638" y="177281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IE" sz="2800" dirty="0"/>
              <a:t>Create an Milestone by clicking below:</a:t>
            </a:r>
          </a:p>
          <a:p>
            <a:endParaRPr lang="en-IE" sz="2800" dirty="0"/>
          </a:p>
          <a:p>
            <a:endParaRPr lang="en-IE" sz="2800" dirty="0"/>
          </a:p>
          <a:p>
            <a:endParaRPr lang="en-IE" sz="2800" dirty="0"/>
          </a:p>
          <a:p>
            <a:endParaRPr lang="en-IE" sz="2800" dirty="0"/>
          </a:p>
          <a:p>
            <a:endParaRPr lang="en-IE" sz="2800" dirty="0"/>
          </a:p>
          <a:p>
            <a:endParaRPr lang="en-IE" sz="2800" dirty="0"/>
          </a:p>
          <a:p>
            <a:endParaRPr lang="en-IE" sz="2800" dirty="0"/>
          </a:p>
          <a:p>
            <a:r>
              <a:rPr lang="en-IE" sz="2800" dirty="0"/>
              <a:t>Fill in start and end dates and give a title ‘Sprint 1’</a:t>
            </a:r>
          </a:p>
          <a:p>
            <a:endParaRPr lang="en-IE" sz="2800" dirty="0"/>
          </a:p>
          <a:p>
            <a:endParaRPr lang="en-I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D90A2-18E3-7040-8FF4-BE80D1EE6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00" y="2276873"/>
            <a:ext cx="3475732" cy="313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92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Zenhub</a:t>
            </a:r>
            <a:r>
              <a:rPr lang="en-IE" dirty="0"/>
              <a:t> - Epics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C25DC19-CF6A-444A-90CB-E084A73B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638" y="1772816"/>
            <a:ext cx="8229600" cy="4525963"/>
          </a:xfrm>
        </p:spPr>
        <p:txBody>
          <a:bodyPr/>
          <a:lstStyle/>
          <a:p>
            <a:r>
              <a:rPr lang="en-IE" sz="2800" dirty="0"/>
              <a:t>Create an Epic by clicking green ‘New Issue’ on top right of board</a:t>
            </a:r>
          </a:p>
          <a:p>
            <a:r>
              <a:rPr lang="en-IE" sz="2800" dirty="0"/>
              <a:t>Fill out details, and select newly created Milestone</a:t>
            </a:r>
          </a:p>
          <a:p>
            <a:r>
              <a:rPr lang="en-IE" sz="2800" dirty="0"/>
              <a:t>Click ‘Create an Epic’</a:t>
            </a:r>
          </a:p>
          <a:p>
            <a:endParaRPr lang="en-IE" sz="2800" dirty="0"/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773780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Zenhub</a:t>
            </a:r>
            <a:r>
              <a:rPr lang="en-IE" dirty="0"/>
              <a:t> - Stories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C25DC19-CF6A-444A-90CB-E084A73B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638" y="1772816"/>
            <a:ext cx="8229600" cy="4525963"/>
          </a:xfrm>
        </p:spPr>
        <p:txBody>
          <a:bodyPr/>
          <a:lstStyle/>
          <a:p>
            <a:r>
              <a:rPr lang="en-IE" sz="2800" dirty="0"/>
              <a:t>We break down Epic stories into lots of smaller stories.</a:t>
            </a:r>
          </a:p>
          <a:p>
            <a:r>
              <a:rPr lang="en-IE" sz="2800" dirty="0"/>
              <a:t>Create a story by clicking green ‘New Issue’ on top right of board</a:t>
            </a:r>
          </a:p>
          <a:p>
            <a:r>
              <a:rPr lang="en-IE" sz="2800" dirty="0"/>
              <a:t>Fill out details, and select newly created Milestone and Epic.</a:t>
            </a:r>
          </a:p>
          <a:p>
            <a:r>
              <a:rPr lang="en-IE" sz="2800" dirty="0"/>
              <a:t>Estimate this, how?</a:t>
            </a:r>
          </a:p>
          <a:p>
            <a:endParaRPr lang="en-IE" sz="2800" dirty="0"/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905947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Zenhub</a:t>
            </a:r>
            <a:r>
              <a:rPr lang="en-IE" dirty="0"/>
              <a:t> - Estimation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D05923-E8D6-AD42-9A04-A40EC73F285D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751044"/>
          <a:ext cx="6096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>
                  <a:extLst>
                    <a:ext uri="{9D8B030D-6E8A-4147-A177-3AD203B41FA5}">
                      <a16:colId xmlns:a16="http://schemas.microsoft.com/office/drawing/2014/main" val="719610821"/>
                    </a:ext>
                  </a:extLst>
                </a:gridCol>
                <a:gridCol w="4920208">
                  <a:extLst>
                    <a:ext uri="{9D8B030D-6E8A-4147-A177-3AD203B41FA5}">
                      <a16:colId xmlns:a16="http://schemas.microsoft.com/office/drawing/2014/main" val="3009167145"/>
                    </a:ext>
                  </a:extLst>
                </a:gridCol>
              </a:tblGrid>
              <a:tr h="365681"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970088"/>
                  </a:ext>
                </a:extLst>
              </a:tr>
              <a:tr h="3656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sweat &lt; 4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275109"/>
                  </a:ext>
                </a:extLst>
              </a:tr>
              <a:tr h="36568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Again, no sweat 4-8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321725"/>
                  </a:ext>
                </a:extLst>
              </a:tr>
              <a:tr h="36568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 we can’t handle, between 1-2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63636"/>
                  </a:ext>
                </a:extLst>
              </a:tr>
              <a:tr h="36568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going to take some effort, circa 3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6373"/>
                  </a:ext>
                </a:extLst>
              </a:tr>
              <a:tr h="365681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 big, should really break down further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76780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A008B1-01EE-414F-BD91-FCC329BB19B6}"/>
              </a:ext>
            </a:extLst>
          </p:cNvPr>
          <p:cNvSpPr txBox="1"/>
          <p:nvPr/>
        </p:nvSpPr>
        <p:spPr>
          <a:xfrm>
            <a:off x="1259632" y="1676400"/>
            <a:ext cx="6095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Try and size stories relative to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Might need a spike if you cannot estimate</a:t>
            </a:r>
          </a:p>
        </p:txBody>
      </p:sp>
    </p:spTree>
    <p:extLst>
      <p:ext uri="{BB962C8B-B14F-4D97-AF65-F5344CB8AC3E}">
        <p14:creationId xmlns:p14="http://schemas.microsoft.com/office/powerpoint/2010/main" val="405133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/>
              <a:t>Github</a:t>
            </a:r>
            <a:r>
              <a:rPr lang="en-IE" dirty="0"/>
              <a:t> / PRs / </a:t>
            </a:r>
            <a:r>
              <a:rPr lang="en-IE" dirty="0" err="1"/>
              <a:t>Zenhub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  <p:pic>
        <p:nvPicPr>
          <p:cNvPr id="5" name="Google Shape;85;p13" descr="Screen Shot 2019-03-10 at 22.20.06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9600" y="0"/>
            <a:ext cx="3454400" cy="22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r>
              <a:rPr lang="en-IE" sz="2000" dirty="0"/>
              <a:t>Brendan Tierney</a:t>
            </a:r>
          </a:p>
        </p:txBody>
      </p:sp>
    </p:spTree>
    <p:extLst>
      <p:ext uri="{BB962C8B-B14F-4D97-AF65-F5344CB8AC3E}">
        <p14:creationId xmlns:p14="http://schemas.microsoft.com/office/powerpoint/2010/main" val="4086093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Zenhub</a:t>
            </a:r>
            <a:r>
              <a:rPr lang="en-IE" dirty="0"/>
              <a:t> – Repeat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C25DC19-CF6A-444A-90CB-E084A73B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638" y="1772816"/>
            <a:ext cx="8229600" cy="4525963"/>
          </a:xfrm>
        </p:spPr>
        <p:txBody>
          <a:bodyPr/>
          <a:lstStyle/>
          <a:p>
            <a:r>
              <a:rPr lang="en-IE" sz="2800" dirty="0"/>
              <a:t>Repeat this process till you think you can fill sprint</a:t>
            </a:r>
          </a:p>
          <a:p>
            <a:r>
              <a:rPr lang="en-IE" sz="2800" dirty="0"/>
              <a:t>This is your commitment to yourselves and your product owner</a:t>
            </a:r>
          </a:p>
          <a:p>
            <a:endParaRPr lang="en-IE" sz="2800" dirty="0"/>
          </a:p>
          <a:p>
            <a:r>
              <a:rPr lang="en-IE" sz="2800" dirty="0"/>
              <a:t>You can bring more in from backlog </a:t>
            </a:r>
          </a:p>
          <a:p>
            <a:endParaRPr lang="en-IE" sz="2800" dirty="0"/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921693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Zenhub</a:t>
            </a:r>
            <a:r>
              <a:rPr lang="en-IE" dirty="0"/>
              <a:t> – Useful Links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C25DC19-CF6A-444A-90CB-E084A73B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638" y="1772816"/>
            <a:ext cx="8229600" cy="4525963"/>
          </a:xfrm>
        </p:spPr>
        <p:txBody>
          <a:bodyPr>
            <a:normAutofit/>
          </a:bodyPr>
          <a:lstStyle/>
          <a:p>
            <a:pPr marL="457200" lvl="1" indent="0" algn="ctr">
              <a:spcBef>
                <a:spcPts val="1200"/>
              </a:spcBef>
              <a:buNone/>
            </a:pPr>
            <a:r>
              <a:rPr lang="en-IE" sz="2400" dirty="0"/>
              <a:t>2 ½ min videos</a:t>
            </a:r>
          </a:p>
          <a:p>
            <a:pPr>
              <a:spcBef>
                <a:spcPts val="1200"/>
              </a:spcBef>
            </a:pPr>
            <a:r>
              <a:rPr lang="en-IE" sz="2400" dirty="0" err="1"/>
              <a:t>ZenHub</a:t>
            </a:r>
            <a:r>
              <a:rPr lang="en-IE" sz="2400" dirty="0"/>
              <a:t> How-To: Project Management Inside GitHub </a:t>
            </a:r>
            <a:r>
              <a:rPr lang="en-IE" sz="2400" i="1" dirty="0"/>
              <a:t>https://</a:t>
            </a:r>
            <a:r>
              <a:rPr lang="en-IE" sz="2400" i="1" dirty="0" err="1"/>
              <a:t>www.youtube.com</a:t>
            </a:r>
            <a:r>
              <a:rPr lang="en-IE" sz="2400" i="1" dirty="0"/>
              <a:t>/</a:t>
            </a:r>
            <a:r>
              <a:rPr lang="en-IE" sz="2400" i="1" dirty="0" err="1"/>
              <a:t>watch?v</a:t>
            </a:r>
            <a:r>
              <a:rPr lang="en-IE" sz="2400" i="1" dirty="0"/>
              <a:t>=TRu7vKCg920</a:t>
            </a:r>
          </a:p>
          <a:p>
            <a:pPr>
              <a:spcBef>
                <a:spcPts val="1200"/>
              </a:spcBef>
            </a:pPr>
            <a:r>
              <a:rPr lang="en-IE" sz="2400" dirty="0"/>
              <a:t>Using </a:t>
            </a:r>
            <a:r>
              <a:rPr lang="en-IE" sz="2400" dirty="0" err="1"/>
              <a:t>ZenHub</a:t>
            </a:r>
            <a:r>
              <a:rPr lang="en-IE" sz="2400" dirty="0"/>
              <a:t> Issues, Milestones, and Epics </a:t>
            </a:r>
            <a:r>
              <a:rPr lang="en-IE" sz="2400" i="1" dirty="0"/>
              <a:t>https://</a:t>
            </a:r>
            <a:r>
              <a:rPr lang="en-IE" sz="2400" i="1" dirty="0" err="1"/>
              <a:t>www.youtube.com</a:t>
            </a:r>
            <a:r>
              <a:rPr lang="en-IE" sz="2400" i="1" dirty="0"/>
              <a:t>/</a:t>
            </a:r>
            <a:r>
              <a:rPr lang="en-IE" sz="2400" i="1" dirty="0" err="1"/>
              <a:t>watch?v</a:t>
            </a:r>
            <a:r>
              <a:rPr lang="en-IE" sz="2400" i="1" dirty="0"/>
              <a:t>=tJ375ju3xTc</a:t>
            </a:r>
          </a:p>
          <a:p>
            <a:pPr>
              <a:spcBef>
                <a:spcPts val="1200"/>
              </a:spcBef>
            </a:pPr>
            <a:r>
              <a:rPr lang="en-IE" sz="2400" dirty="0" err="1"/>
              <a:t>Zenhub</a:t>
            </a:r>
            <a:r>
              <a:rPr lang="en-IE" sz="2400" dirty="0"/>
              <a:t> – Sprint Planning - </a:t>
            </a:r>
            <a:r>
              <a:rPr lang="en-IE" sz="2400" i="1" dirty="0"/>
              <a:t>https://</a:t>
            </a:r>
            <a:r>
              <a:rPr lang="en-IE" sz="2400" i="1" dirty="0" err="1"/>
              <a:t>www.youtube.com</a:t>
            </a:r>
            <a:r>
              <a:rPr lang="en-IE" sz="2400" i="1" dirty="0"/>
              <a:t>/</a:t>
            </a:r>
            <a:r>
              <a:rPr lang="en-IE" sz="2400" i="1" dirty="0" err="1"/>
              <a:t>watch?v</a:t>
            </a:r>
            <a:r>
              <a:rPr lang="en-IE" sz="2400" i="1" dirty="0"/>
              <a:t>=S_yzDz3rHCI</a:t>
            </a:r>
          </a:p>
          <a:p>
            <a:pPr>
              <a:spcBef>
                <a:spcPts val="1200"/>
              </a:spcBef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162647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Homework - 1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C25DC19-CF6A-444A-90CB-E084A73B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556792"/>
            <a:ext cx="8884008" cy="530120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400"/>
              </a:spcBef>
            </a:pPr>
            <a:r>
              <a:rPr lang="en-IE" sz="1800" dirty="0">
                <a:solidFill>
                  <a:srgbClr val="0070C0"/>
                </a:solidFill>
              </a:rPr>
              <a:t>Create a GitHub account if you do not already have one. </a:t>
            </a:r>
          </a:p>
          <a:p>
            <a:pPr>
              <a:spcBef>
                <a:spcPts val="400"/>
              </a:spcBef>
            </a:pPr>
            <a:r>
              <a:rPr lang="en-IE" sz="1800" dirty="0">
                <a:solidFill>
                  <a:srgbClr val="0070C0"/>
                </a:solidFill>
              </a:rPr>
              <a:t>If you already have one – ensure it’s your </a:t>
            </a:r>
            <a:r>
              <a:rPr lang="en-IE" sz="1800" b="1" dirty="0">
                <a:solidFill>
                  <a:srgbClr val="0070C0"/>
                </a:solidFill>
              </a:rPr>
              <a:t>actual </a:t>
            </a:r>
            <a:r>
              <a:rPr lang="en-IE" sz="1800" b="1" dirty="0">
                <a:solidFill>
                  <a:srgbClr val="FF0000"/>
                </a:solidFill>
              </a:rPr>
              <a:t>real</a:t>
            </a:r>
            <a:r>
              <a:rPr lang="en-IE" sz="1800" b="1" dirty="0">
                <a:solidFill>
                  <a:srgbClr val="0070C0"/>
                </a:solidFill>
              </a:rPr>
              <a:t> full name (not a nickname)</a:t>
            </a:r>
          </a:p>
          <a:p>
            <a:pPr>
              <a:spcBef>
                <a:spcPts val="400"/>
              </a:spcBef>
            </a:pPr>
            <a:endParaRPr lang="en-IE" sz="1800" dirty="0"/>
          </a:p>
          <a:p>
            <a:pPr>
              <a:spcBef>
                <a:spcPts val="400"/>
              </a:spcBef>
            </a:pPr>
            <a:r>
              <a:rPr lang="en-IE" sz="1800" dirty="0">
                <a:solidFill>
                  <a:srgbClr val="7030A0"/>
                </a:solidFill>
              </a:rPr>
              <a:t>Each team, get together and create a single repository for the entire team.</a:t>
            </a:r>
          </a:p>
          <a:p>
            <a:pPr>
              <a:spcBef>
                <a:spcPts val="400"/>
              </a:spcBef>
            </a:pPr>
            <a:r>
              <a:rPr lang="en-IE" sz="1800" dirty="0">
                <a:solidFill>
                  <a:srgbClr val="7030A0"/>
                </a:solidFill>
              </a:rPr>
              <a:t>This will live in one person’s GitHub account.   - Make sure repo is Public.</a:t>
            </a:r>
          </a:p>
          <a:p>
            <a:pPr>
              <a:spcBef>
                <a:spcPts val="400"/>
              </a:spcBef>
            </a:pPr>
            <a:r>
              <a:rPr lang="en-IE" sz="1800" dirty="0">
                <a:solidFill>
                  <a:srgbClr val="7030A0"/>
                </a:solidFill>
              </a:rPr>
              <a:t>You MUST add all the team members as collaborators on the team. </a:t>
            </a:r>
          </a:p>
          <a:p>
            <a:pPr>
              <a:spcBef>
                <a:spcPts val="400"/>
              </a:spcBef>
            </a:pPr>
            <a:r>
              <a:rPr lang="en-IE" sz="1800" dirty="0">
                <a:solidFill>
                  <a:srgbClr val="7030A0"/>
                </a:solidFill>
              </a:rPr>
              <a:t>Email me (b</a:t>
            </a:r>
            <a:r>
              <a:rPr lang="en-IE" sz="1800" dirty="0">
                <a:solidFill>
                  <a:srgbClr val="7030A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rendan.tierney@tubulin.ie</a:t>
            </a:r>
            <a:r>
              <a:rPr lang="en-IE" sz="1800" dirty="0">
                <a:solidFill>
                  <a:srgbClr val="7030A0"/>
                </a:solidFill>
              </a:rPr>
              <a:t>) with link to </a:t>
            </a:r>
            <a:r>
              <a:rPr lang="en-IE" sz="1800" dirty="0" err="1">
                <a:solidFill>
                  <a:srgbClr val="7030A0"/>
                </a:solidFill>
              </a:rPr>
              <a:t>Github</a:t>
            </a:r>
            <a:endParaRPr lang="en-IE" sz="1800" dirty="0">
              <a:solidFill>
                <a:srgbClr val="7030A0"/>
              </a:solidFill>
            </a:endParaRPr>
          </a:p>
          <a:p>
            <a:pPr>
              <a:spcBef>
                <a:spcPts val="400"/>
              </a:spcBef>
            </a:pPr>
            <a:endParaRPr lang="en-IE" sz="1800" b="1" dirty="0">
              <a:solidFill>
                <a:srgbClr val="0070C0"/>
              </a:solidFill>
            </a:endParaRPr>
          </a:p>
          <a:p>
            <a:pPr>
              <a:spcBef>
                <a:spcPts val="400"/>
              </a:spcBef>
            </a:pPr>
            <a:r>
              <a:rPr lang="en-IE" sz="1800" b="1" dirty="0">
                <a:solidFill>
                  <a:srgbClr val="C00000"/>
                </a:solidFill>
              </a:rPr>
              <a:t>EACH </a:t>
            </a:r>
            <a:r>
              <a:rPr lang="en-IE" sz="1800" dirty="0">
                <a:solidFill>
                  <a:srgbClr val="C00000"/>
                </a:solidFill>
              </a:rPr>
              <a:t>team member must make a contribution to the repository via a Pull Request (PR). </a:t>
            </a:r>
            <a:endParaRPr lang="en-IE" sz="1800" dirty="0">
              <a:solidFill>
                <a:srgbClr val="C00000"/>
              </a:solidFill>
              <a:ea typeface="Calibri"/>
              <a:cs typeface="Calibri"/>
            </a:endParaRPr>
          </a:p>
          <a:p>
            <a:pPr>
              <a:spcBef>
                <a:spcPts val="400"/>
              </a:spcBef>
            </a:pPr>
            <a:r>
              <a:rPr lang="en-IE" sz="1800" dirty="0">
                <a:solidFill>
                  <a:srgbClr val="C00000"/>
                </a:solidFill>
              </a:rPr>
              <a:t>Every team member creates a file ‘student number’.md and create a pull request and share the Pull Request with your team (MS teams) for approval.  i.e. d34344123.md. Content in file can be ‘hello world, my name is …’</a:t>
            </a:r>
            <a:endParaRPr lang="en-IE" sz="1800" dirty="0">
              <a:solidFill>
                <a:srgbClr val="C00000"/>
              </a:solidFill>
              <a:ea typeface="Calibri"/>
              <a:cs typeface="Calibri"/>
            </a:endParaRPr>
          </a:p>
          <a:p>
            <a:pPr>
              <a:spcBef>
                <a:spcPts val="800"/>
              </a:spcBef>
            </a:pPr>
            <a:endParaRPr lang="en-IE" sz="1800" dirty="0"/>
          </a:p>
          <a:p>
            <a:pPr>
              <a:spcBef>
                <a:spcPts val="800"/>
              </a:spcBef>
            </a:pPr>
            <a:r>
              <a:rPr lang="en-IE" sz="1800" dirty="0"/>
              <a:t>I will review to ensure everyone has created a PR prior to next weeks meeting</a:t>
            </a:r>
          </a:p>
          <a:p>
            <a:pPr lvl="1">
              <a:spcBef>
                <a:spcPts val="600"/>
              </a:spcBef>
            </a:pPr>
            <a:r>
              <a:rPr lang="en-IE" sz="1600" dirty="0">
                <a:solidFill>
                  <a:srgbClr val="C00000"/>
                </a:solidFill>
              </a:rPr>
              <a:t>Deadline - Complete by Wednesday before 23:00</a:t>
            </a:r>
          </a:p>
          <a:p>
            <a:pPr lvl="1">
              <a:spcBef>
                <a:spcPts val="600"/>
              </a:spcBef>
            </a:pPr>
            <a:r>
              <a:rPr lang="en-IE" sz="1600" dirty="0">
                <a:solidFill>
                  <a:srgbClr val="C00000"/>
                </a:solidFill>
              </a:rPr>
              <a:t>We will be reviewing all </a:t>
            </a:r>
            <a:r>
              <a:rPr lang="en-IE" sz="1600" dirty="0" err="1">
                <a:solidFill>
                  <a:srgbClr val="C00000"/>
                </a:solidFill>
              </a:rPr>
              <a:t>Github</a:t>
            </a:r>
            <a:r>
              <a:rPr lang="en-IE" sz="1600" dirty="0">
                <a:solidFill>
                  <a:srgbClr val="C00000"/>
                </a:solidFill>
              </a:rPr>
              <a:t> activity for each Team, every week. [every Thursday at 09:00]</a:t>
            </a:r>
            <a:endParaRPr lang="en-IE" sz="1600" dirty="0">
              <a:solidFill>
                <a:srgbClr val="C00000"/>
              </a:solidFill>
              <a:ea typeface="Calibri"/>
              <a:cs typeface="Calibri"/>
            </a:endParaRPr>
          </a:p>
          <a:p>
            <a:pPr>
              <a:spcBef>
                <a:spcPts val="600"/>
              </a:spcBef>
            </a:pPr>
            <a:endParaRPr lang="en-IE" sz="1800" dirty="0"/>
          </a:p>
          <a:p>
            <a:pPr>
              <a:spcBef>
                <a:spcPts val="600"/>
              </a:spcBef>
            </a:pPr>
            <a:endParaRPr lang="en-IE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AB503E-E55F-4B94-408D-6C11DBF811B1}"/>
              </a:ext>
            </a:extLst>
          </p:cNvPr>
          <p:cNvSpPr/>
          <p:nvPr/>
        </p:nvSpPr>
        <p:spPr>
          <a:xfrm>
            <a:off x="683568" y="6093296"/>
            <a:ext cx="453650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3BDACA-AB8A-1163-4E4C-D5C251DBE2CF}"/>
              </a:ext>
            </a:extLst>
          </p:cNvPr>
          <p:cNvCxnSpPr/>
          <p:nvPr/>
        </p:nvCxnSpPr>
        <p:spPr>
          <a:xfrm flipH="1">
            <a:off x="5652120" y="6309320"/>
            <a:ext cx="1440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087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3886-5C6D-AF4A-4CA7-3366FE7A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4A17F-B1D3-5A75-AA97-A7C0C3308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98316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Your contributions to the Project </a:t>
            </a:r>
            <a:r>
              <a:rPr lang="en-US" dirty="0" err="1"/>
              <a:t>Github</a:t>
            </a:r>
            <a:r>
              <a:rPr lang="en-US" dirty="0"/>
              <a:t> will be evaluated each week.</a:t>
            </a:r>
          </a:p>
          <a:p>
            <a:endParaRPr lang="en-US" dirty="0"/>
          </a:p>
          <a:p>
            <a:r>
              <a:rPr lang="en-US" dirty="0"/>
              <a:t>This will not be at Team level  -- at individual level within Team</a:t>
            </a:r>
          </a:p>
          <a:p>
            <a:pPr lvl="1"/>
            <a:r>
              <a:rPr lang="en-US" dirty="0"/>
              <a:t>Everyone needs to contribute – no just one or two</a:t>
            </a:r>
          </a:p>
          <a:p>
            <a:endParaRPr lang="en-US" dirty="0"/>
          </a:p>
          <a:p>
            <a:r>
              <a:rPr lang="en-US" dirty="0"/>
              <a:t>It will be at the </a:t>
            </a:r>
            <a:r>
              <a:rPr lang="en-US" dirty="0">
                <a:solidFill>
                  <a:srgbClr val="7030A0"/>
                </a:solidFill>
              </a:rPr>
              <a:t>Individual level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You need to contributing in various ways – code, reviews, comments, etc.</a:t>
            </a:r>
          </a:p>
          <a:p>
            <a:pPr lvl="1"/>
            <a:r>
              <a:rPr lang="en-US" dirty="0"/>
              <a:t>Demonstrate lots of activity</a:t>
            </a:r>
          </a:p>
          <a:p>
            <a:pPr lvl="1"/>
            <a:r>
              <a:rPr lang="en-US" dirty="0"/>
              <a:t>On a Regular basis </a:t>
            </a:r>
            <a:r>
              <a:rPr lang="en-US" dirty="0">
                <a:solidFill>
                  <a:srgbClr val="7030A0"/>
                </a:solidFill>
              </a:rPr>
              <a:t>throughout each week  - and not just once or twice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Do not do </a:t>
            </a:r>
            <a:r>
              <a:rPr lang="en-US" dirty="0"/>
              <a:t>– lots of contributions just before the deadline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I’ll be reviewing your activities each week.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Every Thursday at 09:00</a:t>
            </a:r>
            <a:endParaRPr lang="en-US" dirty="0">
              <a:solidFill>
                <a:srgbClr val="C00000"/>
              </a:solidFill>
              <a:ea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E4FA55-F50C-9DC8-2108-6D5E5A0FB4FB}"/>
              </a:ext>
            </a:extLst>
          </p:cNvPr>
          <p:cNvSpPr/>
          <p:nvPr/>
        </p:nvSpPr>
        <p:spPr>
          <a:xfrm>
            <a:off x="323528" y="5157192"/>
            <a:ext cx="5688632" cy="10801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52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13FB-99C2-DF59-CA95-88ECA500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E17AA-B0AD-1640-749C-7FC8F5ADE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Decide what Project Management Software </a:t>
            </a:r>
            <a:r>
              <a:rPr lang="en-US" sz="2400" dirty="0"/>
              <a:t>the team will use.</a:t>
            </a:r>
          </a:p>
          <a:p>
            <a:pPr lvl="1"/>
            <a:r>
              <a:rPr lang="en-US" sz="2000" dirty="0"/>
              <a:t>Make sure it is viewable by others (Andrea, Damian and myself)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7030A0"/>
                </a:solidFill>
              </a:rPr>
              <a:t>Create an initial Project Plan</a:t>
            </a:r>
          </a:p>
          <a:p>
            <a:r>
              <a:rPr lang="en-US" sz="2400" dirty="0">
                <a:solidFill>
                  <a:srgbClr val="7030A0"/>
                </a:solidFill>
              </a:rPr>
              <a:t>Allocated Tasks, Estimate of Effort, </a:t>
            </a:r>
            <a:r>
              <a:rPr lang="en-US" sz="2400" dirty="0" err="1">
                <a:solidFill>
                  <a:srgbClr val="7030A0"/>
                </a:solidFill>
              </a:rPr>
              <a:t>etc</a:t>
            </a:r>
            <a:r>
              <a:rPr lang="en-US" sz="2400" dirty="0">
                <a:solidFill>
                  <a:srgbClr val="7030A0"/>
                </a:solidFill>
              </a:rPr>
              <a:t> for the first 3-4 weeks</a:t>
            </a:r>
          </a:p>
          <a:p>
            <a:endParaRPr lang="en-US" sz="2400" dirty="0"/>
          </a:p>
          <a:p>
            <a:r>
              <a:rPr lang="en-US" sz="2400" dirty="0"/>
              <a:t>Decide who is the Team Lead for Week-1, Week-2 and Week-3</a:t>
            </a:r>
          </a:p>
          <a:p>
            <a:pPr lvl="1"/>
            <a:r>
              <a:rPr lang="en-US" sz="2000" dirty="0"/>
              <a:t>Everyone to take turns at Leading the Team</a:t>
            </a:r>
          </a:p>
          <a:p>
            <a:pPr lvl="1"/>
            <a:r>
              <a:rPr lang="en-US" sz="2000" dirty="0"/>
              <a:t>They are in charge for that week</a:t>
            </a:r>
          </a:p>
          <a:p>
            <a:pPr lvl="1"/>
            <a:endParaRPr lang="en-US" sz="2000" dirty="0"/>
          </a:p>
          <a:p>
            <a:r>
              <a:rPr lang="en-IE" sz="2400" dirty="0">
                <a:solidFill>
                  <a:srgbClr val="C00000"/>
                </a:solidFill>
              </a:rPr>
              <a:t>Deadline - Complete by Wednesday before 23:00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Share link to PM software/plans </a:t>
            </a:r>
            <a:r>
              <a:rPr lang="en-US" sz="2000" dirty="0" err="1">
                <a:solidFill>
                  <a:srgbClr val="C00000"/>
                </a:solidFill>
              </a:rPr>
              <a:t>etc</a:t>
            </a:r>
            <a:r>
              <a:rPr lang="en-US" sz="2000" dirty="0">
                <a:solidFill>
                  <a:srgbClr val="C00000"/>
                </a:solidFill>
              </a:rPr>
              <a:t> with each of the </a:t>
            </a:r>
            <a:r>
              <a:rPr lang="en-US" sz="2000" dirty="0" err="1">
                <a:solidFill>
                  <a:srgbClr val="C00000"/>
                </a:solidFill>
              </a:rPr>
              <a:t>Metors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2DD412-1137-DAFF-189E-1089FD2D8204}"/>
              </a:ext>
            </a:extLst>
          </p:cNvPr>
          <p:cNvSpPr/>
          <p:nvPr/>
        </p:nvSpPr>
        <p:spPr>
          <a:xfrm>
            <a:off x="323528" y="5157192"/>
            <a:ext cx="7704856" cy="10801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2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7FE7F-D1EC-9CC2-9764-BA9F5DCF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E7225-1B34-DF5B-AF07-5A8083F93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verything you wanted to know about mobile but were afraid ...">
            <a:extLst>
              <a:ext uri="{FF2B5EF4-FFF2-40B4-BE49-F238E27FC236}">
                <a16:creationId xmlns:a16="http://schemas.microsoft.com/office/drawing/2014/main" id="{1F966B86-84FB-54C5-DEB4-55DF660E1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93" y="1052736"/>
            <a:ext cx="9159283" cy="629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68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682F-6FFF-C14C-4571-9CD5ED09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67EB7-303D-F5C9-E3E5-0DE4C0DC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Github Benefits and Advantages for Developers and Employees">
            <a:extLst>
              <a:ext uri="{FF2B5EF4-FFF2-40B4-BE49-F238E27FC236}">
                <a16:creationId xmlns:a16="http://schemas.microsoft.com/office/drawing/2014/main" id="{0F3D618B-56A8-4F0B-84EB-FD773E08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1263"/>
            <a:ext cx="9144000" cy="443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BE152B-AD35-5DE6-DE88-15796691DAE5}"/>
              </a:ext>
            </a:extLst>
          </p:cNvPr>
          <p:cNvSpPr txBox="1"/>
          <p:nvPr/>
        </p:nvSpPr>
        <p:spPr>
          <a:xfrm>
            <a:off x="3851920" y="1428524"/>
            <a:ext cx="3241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cap="all" baseline="30000" dirty="0">
                <a:solidFill>
                  <a:srgbClr val="C00000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What are the</a:t>
            </a:r>
          </a:p>
        </p:txBody>
      </p:sp>
    </p:spTree>
    <p:extLst>
      <p:ext uri="{BB962C8B-B14F-4D97-AF65-F5344CB8AC3E}">
        <p14:creationId xmlns:p14="http://schemas.microsoft.com/office/powerpoint/2010/main" val="1235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Github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C25DC19-CF6A-444A-90CB-E084A73B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638" y="1772816"/>
            <a:ext cx="8229600" cy="4968552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3000"/>
              </a:spcBef>
            </a:pPr>
            <a:r>
              <a:rPr lang="en-IE" sz="2400" dirty="0"/>
              <a:t>Code hosting (and sharing) platform</a:t>
            </a:r>
          </a:p>
          <a:p>
            <a:pPr lvl="1">
              <a:spcBef>
                <a:spcPts val="1200"/>
              </a:spcBef>
            </a:pPr>
            <a:r>
              <a:rPr lang="en-IE" sz="2000" dirty="0"/>
              <a:t>Collaborative sharing environment</a:t>
            </a:r>
          </a:p>
          <a:p>
            <a:pPr>
              <a:spcBef>
                <a:spcPts val="3000"/>
              </a:spcBef>
            </a:pPr>
            <a:r>
              <a:rPr lang="en-IE" sz="2400" dirty="0"/>
              <a:t>Used for most Open Source projects around the world</a:t>
            </a:r>
          </a:p>
          <a:p>
            <a:pPr lvl="1">
              <a:spcBef>
                <a:spcPts val="1200"/>
              </a:spcBef>
            </a:pPr>
            <a:r>
              <a:rPr lang="en-IE" sz="2000" dirty="0"/>
              <a:t>Commonly used in most companies, enterprises, research, etc.</a:t>
            </a:r>
          </a:p>
          <a:p>
            <a:pPr>
              <a:spcBef>
                <a:spcPts val="3000"/>
              </a:spcBef>
            </a:pPr>
            <a:r>
              <a:rPr lang="en-IE" sz="2400" dirty="0"/>
              <a:t>Active </a:t>
            </a:r>
            <a:r>
              <a:rPr lang="en-IE" sz="2400" dirty="0" err="1"/>
              <a:t>Github</a:t>
            </a:r>
            <a:r>
              <a:rPr lang="en-IE" sz="2400" dirty="0"/>
              <a:t> profile is very attractive to potential employers</a:t>
            </a:r>
          </a:p>
          <a:p>
            <a:pPr lvl="1">
              <a:spcBef>
                <a:spcPts val="1200"/>
              </a:spcBef>
            </a:pPr>
            <a:r>
              <a:rPr lang="en-IE" sz="2000" dirty="0"/>
              <a:t>Showcase your work</a:t>
            </a:r>
          </a:p>
          <a:p>
            <a:pPr lvl="1">
              <a:spcBef>
                <a:spcPts val="1200"/>
              </a:spcBef>
            </a:pPr>
            <a:r>
              <a:rPr lang="en-IE" sz="2000" dirty="0"/>
              <a:t>Teamwork</a:t>
            </a:r>
          </a:p>
          <a:p>
            <a:pPr>
              <a:spcBef>
                <a:spcPts val="3000"/>
              </a:spcBef>
            </a:pPr>
            <a:r>
              <a:rPr lang="en-IE" sz="2400" dirty="0"/>
              <a:t>Tutorials - </a:t>
            </a:r>
            <a:r>
              <a:rPr lang="en-IE" sz="2400" dirty="0">
                <a:hlinkClick r:id="rId4"/>
              </a:rPr>
              <a:t>https://guides.github.com/activities/hello-world/</a:t>
            </a:r>
            <a:endParaRPr lang="en-IE" sz="2400" dirty="0"/>
          </a:p>
          <a:p>
            <a:pPr lvl="1">
              <a:spcBef>
                <a:spcPts val="1800"/>
              </a:spcBef>
            </a:pPr>
            <a:r>
              <a:rPr lang="en-IE" sz="2000" dirty="0">
                <a:hlinkClick r:id="rId5"/>
              </a:rPr>
              <a:t>https://github.com/apps/github-learning-lab</a:t>
            </a:r>
            <a:r>
              <a:rPr lang="en-IE" sz="2000" dirty="0"/>
              <a:t>   is a great resource too.</a:t>
            </a:r>
          </a:p>
          <a:p>
            <a:pPr lvl="1">
              <a:spcBef>
                <a:spcPts val="1800"/>
              </a:spcBef>
            </a:pPr>
            <a:r>
              <a:rPr lang="en-IE" sz="2000" dirty="0"/>
              <a:t>Git </a:t>
            </a:r>
            <a:r>
              <a:rPr lang="en-IE" sz="2000" dirty="0" err="1"/>
              <a:t>CheatSheet</a:t>
            </a:r>
            <a:r>
              <a:rPr lang="en-IE" sz="2000" dirty="0"/>
              <a:t> </a:t>
            </a:r>
            <a:r>
              <a:rPr lang="en-IE" sz="2000" dirty="0">
                <a:hlinkClick r:id="rId6"/>
              </a:rPr>
              <a:t>https://education.github.com/git-cheat-sheet-education.pdf</a:t>
            </a:r>
            <a:r>
              <a:rPr lang="en-IE" sz="2000" dirty="0"/>
              <a:t> </a:t>
            </a:r>
          </a:p>
          <a:p>
            <a:pPr lvl="1">
              <a:spcBef>
                <a:spcPts val="1800"/>
              </a:spcBef>
            </a:pPr>
            <a:r>
              <a:rPr lang="en-IE" sz="2000" dirty="0"/>
              <a:t>Lots of Resources available online</a:t>
            </a:r>
          </a:p>
          <a:p>
            <a:pPr lvl="1">
              <a:spcBef>
                <a:spcPts val="1800"/>
              </a:spcBef>
            </a:pPr>
            <a:endParaRPr lang="en-IE" sz="2000" dirty="0"/>
          </a:p>
          <a:p>
            <a:pPr>
              <a:spcBef>
                <a:spcPts val="3000"/>
              </a:spcBef>
            </a:pPr>
            <a:endParaRPr lang="en-IE" sz="2400" dirty="0"/>
          </a:p>
          <a:p>
            <a:pPr>
              <a:spcBef>
                <a:spcPts val="3000"/>
              </a:spcBef>
            </a:pPr>
            <a:endParaRPr lang="en-IE" sz="2400" dirty="0"/>
          </a:p>
          <a:p>
            <a:pPr>
              <a:spcBef>
                <a:spcPts val="3000"/>
              </a:spcBef>
            </a:pPr>
            <a:endParaRPr lang="en-IE" sz="2400" dirty="0"/>
          </a:p>
          <a:p>
            <a:pPr>
              <a:spcBef>
                <a:spcPts val="3000"/>
              </a:spcBef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51770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Git commands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C25DC19-CF6A-444A-90CB-E084A73B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772816"/>
            <a:ext cx="8928992" cy="4525963"/>
          </a:xfrm>
        </p:spPr>
        <p:txBody>
          <a:bodyPr>
            <a:normAutofit fontScale="92500" lnSpcReduction="10000"/>
          </a:bodyPr>
          <a:lstStyle/>
          <a:p>
            <a:endParaRPr lang="en-IE" sz="2400" dirty="0"/>
          </a:p>
          <a:p>
            <a:r>
              <a:rPr lang="en-I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status </a:t>
            </a:r>
            <a:r>
              <a:rPr lang="en-IE" sz="2200" dirty="0"/>
              <a:t>– find out what files in your repo are not persisted</a:t>
            </a:r>
          </a:p>
          <a:p>
            <a:pPr>
              <a:spcBef>
                <a:spcPts val="1800"/>
              </a:spcBef>
            </a:pPr>
            <a:r>
              <a:rPr lang="en-I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en-IE" sz="2200" dirty="0">
                <a:cs typeface="Courier New" panose="02070309020205020404" pitchFamily="49" charset="0"/>
              </a:rPr>
              <a:t>– attach a file to add to a local repo</a:t>
            </a:r>
          </a:p>
          <a:p>
            <a:pPr>
              <a:spcBef>
                <a:spcPts val="1800"/>
              </a:spcBef>
            </a:pPr>
            <a:r>
              <a:rPr lang="en-I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  <a:r>
              <a:rPr lang="en-IE" sz="2200" dirty="0">
                <a:solidFill>
                  <a:srgbClr val="0070C0"/>
                </a:solidFill>
              </a:rPr>
              <a:t> </a:t>
            </a:r>
            <a:r>
              <a:rPr lang="en-IE" sz="2200" dirty="0"/>
              <a:t>– save to your </a:t>
            </a:r>
            <a:r>
              <a:rPr lang="en-IE" sz="2200" b="1" dirty="0"/>
              <a:t>LOCAL </a:t>
            </a:r>
            <a:r>
              <a:rPr lang="en-IE" sz="2200" dirty="0"/>
              <a:t>git repository</a:t>
            </a:r>
          </a:p>
          <a:p>
            <a:pPr>
              <a:spcBef>
                <a:spcPts val="1800"/>
              </a:spcBef>
            </a:pPr>
            <a:r>
              <a:rPr lang="en-I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push </a:t>
            </a:r>
            <a:r>
              <a:rPr lang="en-IE" sz="2200" dirty="0"/>
              <a:t>– Push or save the changes to GitHub (Cloud)</a:t>
            </a:r>
          </a:p>
          <a:p>
            <a:pPr>
              <a:spcBef>
                <a:spcPts val="1800"/>
              </a:spcBef>
            </a:pPr>
            <a:r>
              <a:rPr lang="en-IE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log </a:t>
            </a:r>
            <a:r>
              <a:rPr lang="en-IE" sz="2200" dirty="0"/>
              <a:t>– View the status of what was committed - NB. it contains your name, email address and what you added</a:t>
            </a:r>
          </a:p>
          <a:p>
            <a:pPr marL="0" indent="0">
              <a:buNone/>
            </a:pPr>
            <a:endParaRPr lang="en-IE" sz="2400" dirty="0"/>
          </a:p>
          <a:p>
            <a:endParaRPr lang="en-IE" sz="2400" dirty="0"/>
          </a:p>
          <a:p>
            <a:r>
              <a:rPr lang="en-IE" sz="2000" dirty="0"/>
              <a:t>Cheat sheet - </a:t>
            </a:r>
            <a:r>
              <a:rPr lang="en-IE" sz="2000" dirty="0">
                <a:hlinkClick r:id="rId4"/>
              </a:rPr>
              <a:t>https://github.github.com/training-kit/downloads/github-git-cheat-sheet.pdf</a:t>
            </a:r>
            <a:endParaRPr lang="en-IE" sz="2000" dirty="0"/>
          </a:p>
          <a:p>
            <a:endParaRPr lang="en-IE" sz="2400" dirty="0"/>
          </a:p>
          <a:p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96487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Git advice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C25DC19-CF6A-444A-90CB-E084A73B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638" y="177281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E" sz="2800" dirty="0"/>
          </a:p>
          <a:p>
            <a:r>
              <a:rPr lang="en-IE" sz="2800" dirty="0"/>
              <a:t>Commit early and often</a:t>
            </a:r>
          </a:p>
          <a:p>
            <a:endParaRPr lang="en-IE" sz="2800" dirty="0"/>
          </a:p>
          <a:p>
            <a:r>
              <a:rPr lang="en-IE" sz="2800" dirty="0"/>
              <a:t>Useful as an audit trail</a:t>
            </a:r>
          </a:p>
          <a:p>
            <a:endParaRPr lang="en-IE" sz="2800" dirty="0"/>
          </a:p>
          <a:p>
            <a:r>
              <a:rPr lang="en-IE" sz="2800" dirty="0"/>
              <a:t>Make your commit messages meaningful</a:t>
            </a:r>
          </a:p>
          <a:p>
            <a:endParaRPr lang="en-IE" sz="2800" dirty="0"/>
          </a:p>
          <a:p>
            <a:endParaRPr lang="en-IE" sz="2800" dirty="0"/>
          </a:p>
          <a:p>
            <a:endParaRPr lang="en-IE" sz="2800" dirty="0"/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508356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Git Website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C25DC19-CF6A-444A-90CB-E084A73B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638" y="1355640"/>
            <a:ext cx="8229600" cy="494313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E" sz="2400" dirty="0"/>
          </a:p>
          <a:p>
            <a:pPr>
              <a:spcBef>
                <a:spcPts val="1200"/>
              </a:spcBef>
            </a:pPr>
            <a:r>
              <a:rPr lang="en-IE" sz="2400" dirty="0"/>
              <a:t>Central Repository for all work and projects</a:t>
            </a:r>
          </a:p>
          <a:p>
            <a:pPr>
              <a:spcBef>
                <a:spcPts val="1200"/>
              </a:spcBef>
            </a:pPr>
            <a:r>
              <a:rPr lang="en-IE" sz="2400" dirty="0"/>
              <a:t>Review changes, Branches, Pull-Requests, Comments</a:t>
            </a:r>
          </a:p>
          <a:p>
            <a:pPr>
              <a:spcBef>
                <a:spcPts val="1200"/>
              </a:spcBef>
            </a:pPr>
            <a:r>
              <a:rPr lang="en-IE" sz="2400" dirty="0"/>
              <a:t>Request Code (Document Reviews)</a:t>
            </a:r>
          </a:p>
          <a:p>
            <a:pPr>
              <a:spcBef>
                <a:spcPts val="1200"/>
              </a:spcBef>
            </a:pPr>
            <a:r>
              <a:rPr lang="en-IE" sz="2400" dirty="0"/>
              <a:t>Discuss, approve changes</a:t>
            </a:r>
          </a:p>
          <a:p>
            <a:pPr>
              <a:spcBef>
                <a:spcPts val="1200"/>
              </a:spcBef>
            </a:pPr>
            <a:r>
              <a:rPr lang="en-IE" sz="2400" dirty="0" err="1"/>
              <a:t>Collabative</a:t>
            </a:r>
            <a:r>
              <a:rPr lang="en-IE" sz="2400" dirty="0"/>
              <a:t> Environment</a:t>
            </a:r>
          </a:p>
          <a:p>
            <a:pPr lvl="1"/>
            <a:r>
              <a:rPr lang="en-IE" sz="2000" dirty="0"/>
              <a:t>Pull-Requests</a:t>
            </a:r>
          </a:p>
          <a:p>
            <a:pPr lvl="1"/>
            <a:r>
              <a:rPr lang="en-IE" sz="2000" dirty="0"/>
              <a:t>Issues</a:t>
            </a:r>
          </a:p>
          <a:p>
            <a:pPr lvl="1"/>
            <a:r>
              <a:rPr lang="en-IE" sz="2000" dirty="0"/>
              <a:t>Wiki</a:t>
            </a:r>
          </a:p>
          <a:p>
            <a:pPr lvl="1"/>
            <a:r>
              <a:rPr lang="en-IE" sz="2000" dirty="0"/>
              <a:t>Various Plug-ins</a:t>
            </a:r>
          </a:p>
          <a:p>
            <a:pPr lvl="1"/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5A10F7-6F7D-64F1-9977-3C9D2A319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3573016"/>
            <a:ext cx="5570811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0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Github</a:t>
            </a:r>
            <a:r>
              <a:rPr lang="en-IE" dirty="0"/>
              <a:t> Desktop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C25DC19-CF6A-444A-90CB-E084A73B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638" y="1772816"/>
            <a:ext cx="8229600" cy="4810546"/>
          </a:xfrm>
        </p:spPr>
        <p:txBody>
          <a:bodyPr>
            <a:normAutofit fontScale="92500" lnSpcReduction="20000"/>
          </a:bodyPr>
          <a:lstStyle/>
          <a:p>
            <a:r>
              <a:rPr lang="en-IE" sz="2000" dirty="0"/>
              <a:t>Lots of tools to use with git:  git cli, Source Tree</a:t>
            </a:r>
          </a:p>
          <a:p>
            <a:pPr lvl="1"/>
            <a:r>
              <a:rPr lang="en-IE" sz="1800" dirty="0"/>
              <a:t>Lots of Developer Tools, IDE, etc have Git features</a:t>
            </a:r>
          </a:p>
          <a:p>
            <a:pPr lvl="1"/>
            <a:endParaRPr lang="en-IE" sz="1800" dirty="0"/>
          </a:p>
          <a:p>
            <a:r>
              <a:rPr lang="en-IE" sz="2000" dirty="0"/>
              <a:t>Desktop is a great free tool. </a:t>
            </a:r>
          </a:p>
          <a:p>
            <a:pPr lvl="1"/>
            <a:r>
              <a:rPr lang="en-IE" sz="1800" dirty="0"/>
              <a:t>Clone</a:t>
            </a:r>
          </a:p>
          <a:p>
            <a:pPr lvl="1"/>
            <a:r>
              <a:rPr lang="en-IE" sz="1800" dirty="0"/>
              <a:t>Setup new</a:t>
            </a:r>
          </a:p>
          <a:p>
            <a:pPr lvl="1"/>
            <a:r>
              <a:rPr lang="en-IE" sz="1800" dirty="0"/>
              <a:t>Branch</a:t>
            </a:r>
          </a:p>
          <a:p>
            <a:pPr lvl="1"/>
            <a:r>
              <a:rPr lang="en-IE" sz="1800" dirty="0"/>
              <a:t>Pull</a:t>
            </a:r>
          </a:p>
          <a:p>
            <a:pPr lvl="1"/>
            <a:r>
              <a:rPr lang="en-IE" sz="1800" dirty="0"/>
              <a:t>Push</a:t>
            </a:r>
          </a:p>
          <a:p>
            <a:pPr lvl="1"/>
            <a:r>
              <a:rPr lang="en-IE" sz="1800" dirty="0"/>
              <a:t>etc</a:t>
            </a:r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r>
              <a:rPr lang="en-IE" sz="2000" dirty="0"/>
              <a:t>Easy to install, just follow installation instructions.</a:t>
            </a:r>
          </a:p>
          <a:p>
            <a:r>
              <a:rPr lang="en-IE" sz="2000" dirty="0"/>
              <a:t>Easy to swap between command line Git instruction and GUI</a:t>
            </a:r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97F0D-7F6D-D267-C632-C19FC9595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2348880"/>
            <a:ext cx="4760831" cy="328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6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4286</TotalTime>
  <Words>1230</Words>
  <Application>Microsoft Office PowerPoint</Application>
  <PresentationFormat>On-screen Show (4:3)</PresentationFormat>
  <Paragraphs>240</Paragraphs>
  <Slides>24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Github / PRs / Zenhub</vt:lpstr>
      <vt:lpstr>PowerPoint Presentation</vt:lpstr>
      <vt:lpstr>PowerPoint Presentation</vt:lpstr>
      <vt:lpstr>Github</vt:lpstr>
      <vt:lpstr>Git commands</vt:lpstr>
      <vt:lpstr>Git advice</vt:lpstr>
      <vt:lpstr>Git Website</vt:lpstr>
      <vt:lpstr>Github Desktop</vt:lpstr>
      <vt:lpstr>Pull Requests / Reviews</vt:lpstr>
      <vt:lpstr>Github Education Pack</vt:lpstr>
      <vt:lpstr>PowerPoint Presentation</vt:lpstr>
      <vt:lpstr>Zenhub</vt:lpstr>
      <vt:lpstr>Zenhub</vt:lpstr>
      <vt:lpstr>Zenhub</vt:lpstr>
      <vt:lpstr>Zenhub - Milestone</vt:lpstr>
      <vt:lpstr>Zenhub - Epics</vt:lpstr>
      <vt:lpstr>Zenhub - Stories</vt:lpstr>
      <vt:lpstr>Zenhub - Estimation</vt:lpstr>
      <vt:lpstr>Zenhub – Repeat </vt:lpstr>
      <vt:lpstr>Zenhub – Useful Links </vt:lpstr>
      <vt:lpstr>Homework - 1</vt:lpstr>
      <vt:lpstr>Every Week</vt:lpstr>
      <vt:lpstr>Homework - 2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Little-Man Computer</dc:title>
  <dc:creator>dgordon</dc:creator>
  <cp:lastModifiedBy>Brendan Tierney</cp:lastModifiedBy>
  <cp:revision>206</cp:revision>
  <dcterms:created xsi:type="dcterms:W3CDTF">2011-09-15T13:34:26Z</dcterms:created>
  <dcterms:modified xsi:type="dcterms:W3CDTF">2025-09-18T10:02:37Z</dcterms:modified>
</cp:coreProperties>
</file>