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477" r:id="rId2"/>
    <p:sldId id="493" r:id="rId3"/>
    <p:sldId id="376" r:id="rId4"/>
    <p:sldId id="377" r:id="rId5"/>
    <p:sldId id="385" r:id="rId6"/>
    <p:sldId id="386" r:id="rId7"/>
    <p:sldId id="387" r:id="rId8"/>
    <p:sldId id="388" r:id="rId9"/>
    <p:sldId id="389" r:id="rId10"/>
    <p:sldId id="471" r:id="rId11"/>
    <p:sldId id="472" r:id="rId12"/>
    <p:sldId id="473" r:id="rId13"/>
    <p:sldId id="476" r:id="rId14"/>
    <p:sldId id="394" r:id="rId15"/>
    <p:sldId id="469" r:id="rId16"/>
    <p:sldId id="406" r:id="rId17"/>
    <p:sldId id="407" r:id="rId18"/>
    <p:sldId id="408" r:id="rId19"/>
    <p:sldId id="409" r:id="rId20"/>
    <p:sldId id="410" r:id="rId21"/>
    <p:sldId id="411" r:id="rId22"/>
    <p:sldId id="412" r:id="rId23"/>
    <p:sldId id="413" r:id="rId24"/>
    <p:sldId id="414" r:id="rId25"/>
    <p:sldId id="415" r:id="rId26"/>
    <p:sldId id="416" r:id="rId27"/>
    <p:sldId id="417" r:id="rId28"/>
    <p:sldId id="418" r:id="rId29"/>
    <p:sldId id="419" r:id="rId30"/>
    <p:sldId id="420" r:id="rId31"/>
    <p:sldId id="421" r:id="rId32"/>
    <p:sldId id="422" r:id="rId33"/>
    <p:sldId id="423" r:id="rId34"/>
    <p:sldId id="424" r:id="rId35"/>
    <p:sldId id="425" r:id="rId36"/>
    <p:sldId id="426" r:id="rId37"/>
    <p:sldId id="427" r:id="rId38"/>
    <p:sldId id="428" r:id="rId39"/>
    <p:sldId id="429" r:id="rId40"/>
    <p:sldId id="430" r:id="rId41"/>
    <p:sldId id="431" r:id="rId42"/>
    <p:sldId id="432" r:id="rId43"/>
    <p:sldId id="433" r:id="rId44"/>
    <p:sldId id="434" r:id="rId45"/>
    <p:sldId id="435" r:id="rId46"/>
    <p:sldId id="436" r:id="rId47"/>
    <p:sldId id="437" r:id="rId48"/>
    <p:sldId id="438" r:id="rId49"/>
    <p:sldId id="439" r:id="rId50"/>
    <p:sldId id="440" r:id="rId51"/>
    <p:sldId id="441" r:id="rId52"/>
    <p:sldId id="442" r:id="rId53"/>
    <p:sldId id="443" r:id="rId54"/>
    <p:sldId id="444" r:id="rId55"/>
    <p:sldId id="445" r:id="rId56"/>
    <p:sldId id="446" r:id="rId57"/>
    <p:sldId id="447" r:id="rId58"/>
    <p:sldId id="448" r:id="rId59"/>
    <p:sldId id="449" r:id="rId60"/>
    <p:sldId id="450" r:id="rId61"/>
    <p:sldId id="451" r:id="rId62"/>
    <p:sldId id="452" r:id="rId63"/>
    <p:sldId id="453" r:id="rId64"/>
    <p:sldId id="454" r:id="rId65"/>
    <p:sldId id="455" r:id="rId66"/>
    <p:sldId id="456" r:id="rId67"/>
    <p:sldId id="457" r:id="rId68"/>
    <p:sldId id="458" r:id="rId69"/>
    <p:sldId id="459" r:id="rId70"/>
    <p:sldId id="460" r:id="rId71"/>
    <p:sldId id="470" r:id="rId72"/>
    <p:sldId id="468" r:id="rId73"/>
    <p:sldId id="474" r:id="rId74"/>
    <p:sldId id="475" r:id="rId75"/>
    <p:sldId id="478" r:id="rId7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9933"/>
    <a:srgbClr val="FFCC66"/>
    <a:srgbClr val="CC3300"/>
    <a:srgbClr val="CCFFCC"/>
    <a:srgbClr val="FFFFCC"/>
    <a:srgbClr val="FFFF99"/>
    <a:srgbClr val="99FF99"/>
    <a:srgbClr val="CCCC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E61C87-6C37-4DBE-92D0-214839FD9E88}" type="datetimeFigureOut">
              <a:rPr lang="en-IE" smtClean="0"/>
              <a:pPr/>
              <a:t>01/10/2025</a:t>
            </a:fld>
            <a:endParaRPr lang="en-IE"/>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06AE55-EFD0-4A44-B884-DAA1A9C681E5}" type="slidenum">
              <a:rPr lang="en-IE" smtClean="0"/>
              <a:pPr/>
              <a:t>‹#›</a:t>
            </a:fld>
            <a:endParaRPr lang="en-IE"/>
          </a:p>
        </p:txBody>
      </p:sp>
    </p:spTree>
    <p:extLst>
      <p:ext uri="{BB962C8B-B14F-4D97-AF65-F5344CB8AC3E}">
        <p14:creationId xmlns:p14="http://schemas.microsoft.com/office/powerpoint/2010/main" val="2899254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pPr>
              <a:defRPr/>
            </a:pPr>
            <a:fld id="{B5CC507B-DCC4-4991-990A-5389200EC0F8}" type="slidenum">
              <a:rPr lang="en-US" smtClean="0"/>
              <a:pPr>
                <a:defRPr/>
              </a:pPr>
              <a:t>2</a:t>
            </a:fld>
            <a:endParaRPr lang="en-US"/>
          </a:p>
        </p:txBody>
      </p:sp>
    </p:spTree>
    <p:extLst>
      <p:ext uri="{BB962C8B-B14F-4D97-AF65-F5344CB8AC3E}">
        <p14:creationId xmlns:p14="http://schemas.microsoft.com/office/powerpoint/2010/main" val="19940873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41BFFA38-983C-413D-9586-9F9C6119E683}" type="slidenum">
              <a:rPr lang="en-IE" smtClean="0"/>
              <a:pPr/>
              <a:t>11</a:t>
            </a:fld>
            <a:endParaRPr lang="en-IE"/>
          </a:p>
        </p:txBody>
      </p:sp>
    </p:spTree>
    <p:extLst>
      <p:ext uri="{BB962C8B-B14F-4D97-AF65-F5344CB8AC3E}">
        <p14:creationId xmlns:p14="http://schemas.microsoft.com/office/powerpoint/2010/main" val="442867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41BFFA38-983C-413D-9586-9F9C6119E683}" type="slidenum">
              <a:rPr lang="en-IE" smtClean="0"/>
              <a:pPr/>
              <a:t>12</a:t>
            </a:fld>
            <a:endParaRPr lang="en-IE"/>
          </a:p>
        </p:txBody>
      </p:sp>
    </p:spTree>
    <p:extLst>
      <p:ext uri="{BB962C8B-B14F-4D97-AF65-F5344CB8AC3E}">
        <p14:creationId xmlns:p14="http://schemas.microsoft.com/office/powerpoint/2010/main" val="759807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41BFFA38-983C-413D-9586-9F9C6119E683}" type="slidenum">
              <a:rPr lang="en-IE" smtClean="0"/>
              <a:pPr/>
              <a:t>13</a:t>
            </a:fld>
            <a:endParaRPr lang="en-IE"/>
          </a:p>
        </p:txBody>
      </p:sp>
    </p:spTree>
    <p:extLst>
      <p:ext uri="{BB962C8B-B14F-4D97-AF65-F5344CB8AC3E}">
        <p14:creationId xmlns:p14="http://schemas.microsoft.com/office/powerpoint/2010/main" val="1006580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41BFFA38-983C-413D-9586-9F9C6119E683}" type="slidenum">
              <a:rPr lang="en-IE" smtClean="0"/>
              <a:pPr/>
              <a:t>14</a:t>
            </a:fld>
            <a:endParaRPr lang="en-IE"/>
          </a:p>
        </p:txBody>
      </p:sp>
    </p:spTree>
    <p:extLst>
      <p:ext uri="{BB962C8B-B14F-4D97-AF65-F5344CB8AC3E}">
        <p14:creationId xmlns:p14="http://schemas.microsoft.com/office/powerpoint/2010/main" val="2634997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41BFFA38-983C-413D-9586-9F9C6119E683}" type="slidenum">
              <a:rPr lang="en-IE" smtClean="0"/>
              <a:pPr/>
              <a:t>15</a:t>
            </a:fld>
            <a:endParaRPr lang="en-IE"/>
          </a:p>
        </p:txBody>
      </p:sp>
    </p:spTree>
    <p:extLst>
      <p:ext uri="{BB962C8B-B14F-4D97-AF65-F5344CB8AC3E}">
        <p14:creationId xmlns:p14="http://schemas.microsoft.com/office/powerpoint/2010/main" val="1271243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pPr>
              <a:defRPr/>
            </a:pPr>
            <a:fld id="{B5CC507B-DCC4-4991-990A-5389200EC0F8}" type="slidenum">
              <a:rPr lang="en-US" smtClean="0"/>
              <a:pPr>
                <a:defRPr/>
              </a:pPr>
              <a:t>16</a:t>
            </a:fld>
            <a:endParaRPr lang="en-US"/>
          </a:p>
        </p:txBody>
      </p:sp>
    </p:spTree>
    <p:extLst>
      <p:ext uri="{BB962C8B-B14F-4D97-AF65-F5344CB8AC3E}">
        <p14:creationId xmlns:p14="http://schemas.microsoft.com/office/powerpoint/2010/main" val="41546903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pPr>
              <a:defRPr/>
            </a:pPr>
            <a:fld id="{B5CC507B-DCC4-4991-990A-5389200EC0F8}" type="slidenum">
              <a:rPr lang="en-US" smtClean="0"/>
              <a:pPr>
                <a:defRPr/>
              </a:pPr>
              <a:t>17</a:t>
            </a:fld>
            <a:endParaRPr lang="en-US"/>
          </a:p>
        </p:txBody>
      </p:sp>
    </p:spTree>
    <p:extLst>
      <p:ext uri="{BB962C8B-B14F-4D97-AF65-F5344CB8AC3E}">
        <p14:creationId xmlns:p14="http://schemas.microsoft.com/office/powerpoint/2010/main" val="7365836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pPr>
              <a:defRPr/>
            </a:pPr>
            <a:fld id="{B5CC507B-DCC4-4991-990A-5389200EC0F8}" type="slidenum">
              <a:rPr lang="en-US" smtClean="0"/>
              <a:pPr>
                <a:defRPr/>
              </a:pPr>
              <a:t>18</a:t>
            </a:fld>
            <a:endParaRPr lang="en-US"/>
          </a:p>
        </p:txBody>
      </p:sp>
    </p:spTree>
    <p:extLst>
      <p:ext uri="{BB962C8B-B14F-4D97-AF65-F5344CB8AC3E}">
        <p14:creationId xmlns:p14="http://schemas.microsoft.com/office/powerpoint/2010/main" val="29343877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pPr>
              <a:defRPr/>
            </a:pPr>
            <a:fld id="{B5CC507B-DCC4-4991-990A-5389200EC0F8}" type="slidenum">
              <a:rPr lang="en-US" smtClean="0"/>
              <a:pPr>
                <a:defRPr/>
              </a:pPr>
              <a:t>19</a:t>
            </a:fld>
            <a:endParaRPr lang="en-US"/>
          </a:p>
        </p:txBody>
      </p:sp>
    </p:spTree>
    <p:extLst>
      <p:ext uri="{BB962C8B-B14F-4D97-AF65-F5344CB8AC3E}">
        <p14:creationId xmlns:p14="http://schemas.microsoft.com/office/powerpoint/2010/main" val="18874902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pPr>
              <a:defRPr/>
            </a:pPr>
            <a:fld id="{B5CC507B-DCC4-4991-990A-5389200EC0F8}" type="slidenum">
              <a:rPr lang="en-US" smtClean="0"/>
              <a:pPr>
                <a:defRPr/>
              </a:pPr>
              <a:t>20</a:t>
            </a:fld>
            <a:endParaRPr lang="en-US"/>
          </a:p>
        </p:txBody>
      </p:sp>
    </p:spTree>
    <p:extLst>
      <p:ext uri="{BB962C8B-B14F-4D97-AF65-F5344CB8AC3E}">
        <p14:creationId xmlns:p14="http://schemas.microsoft.com/office/powerpoint/2010/main" val="1731497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41BFFA38-983C-413D-9586-9F9C6119E683}" type="slidenum">
              <a:rPr lang="en-IE" smtClean="0"/>
              <a:pPr/>
              <a:t>3</a:t>
            </a:fld>
            <a:endParaRPr lang="en-IE"/>
          </a:p>
        </p:txBody>
      </p:sp>
    </p:spTree>
    <p:extLst>
      <p:ext uri="{BB962C8B-B14F-4D97-AF65-F5344CB8AC3E}">
        <p14:creationId xmlns:p14="http://schemas.microsoft.com/office/powerpoint/2010/main" val="3037263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pPr>
              <a:defRPr/>
            </a:pPr>
            <a:fld id="{B5CC507B-DCC4-4991-990A-5389200EC0F8}" type="slidenum">
              <a:rPr lang="en-US" smtClean="0"/>
              <a:pPr>
                <a:defRPr/>
              </a:pPr>
              <a:t>21</a:t>
            </a:fld>
            <a:endParaRPr lang="en-US"/>
          </a:p>
        </p:txBody>
      </p:sp>
    </p:spTree>
    <p:extLst>
      <p:ext uri="{BB962C8B-B14F-4D97-AF65-F5344CB8AC3E}">
        <p14:creationId xmlns:p14="http://schemas.microsoft.com/office/powerpoint/2010/main" val="2830606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50176994-1048-4334-A0DD-04DDEE85DB43}" type="slidenum">
              <a:rPr lang="en-IE" smtClean="0"/>
              <a:pPr/>
              <a:t>22</a:t>
            </a:fld>
            <a:endParaRPr lang="en-IE"/>
          </a:p>
        </p:txBody>
      </p:sp>
    </p:spTree>
    <p:extLst>
      <p:ext uri="{BB962C8B-B14F-4D97-AF65-F5344CB8AC3E}">
        <p14:creationId xmlns:p14="http://schemas.microsoft.com/office/powerpoint/2010/main" val="35762330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50176994-1048-4334-A0DD-04DDEE85DB43}" type="slidenum">
              <a:rPr lang="en-IE" smtClean="0"/>
              <a:pPr/>
              <a:t>23</a:t>
            </a:fld>
            <a:endParaRPr lang="en-IE"/>
          </a:p>
        </p:txBody>
      </p:sp>
    </p:spTree>
    <p:extLst>
      <p:ext uri="{BB962C8B-B14F-4D97-AF65-F5344CB8AC3E}">
        <p14:creationId xmlns:p14="http://schemas.microsoft.com/office/powerpoint/2010/main" val="2203373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50176994-1048-4334-A0DD-04DDEE85DB43}" type="slidenum">
              <a:rPr lang="en-IE" smtClean="0"/>
              <a:pPr/>
              <a:t>24</a:t>
            </a:fld>
            <a:endParaRPr lang="en-IE"/>
          </a:p>
        </p:txBody>
      </p:sp>
    </p:spTree>
    <p:extLst>
      <p:ext uri="{BB962C8B-B14F-4D97-AF65-F5344CB8AC3E}">
        <p14:creationId xmlns:p14="http://schemas.microsoft.com/office/powerpoint/2010/main" val="40889446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50176994-1048-4334-A0DD-04DDEE85DB43}" type="slidenum">
              <a:rPr lang="en-IE" smtClean="0"/>
              <a:pPr/>
              <a:t>25</a:t>
            </a:fld>
            <a:endParaRPr lang="en-IE"/>
          </a:p>
        </p:txBody>
      </p:sp>
    </p:spTree>
    <p:extLst>
      <p:ext uri="{BB962C8B-B14F-4D97-AF65-F5344CB8AC3E}">
        <p14:creationId xmlns:p14="http://schemas.microsoft.com/office/powerpoint/2010/main" val="27132041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50176994-1048-4334-A0DD-04DDEE85DB43}" type="slidenum">
              <a:rPr lang="en-IE" smtClean="0"/>
              <a:pPr/>
              <a:t>26</a:t>
            </a:fld>
            <a:endParaRPr lang="en-IE"/>
          </a:p>
        </p:txBody>
      </p:sp>
    </p:spTree>
    <p:extLst>
      <p:ext uri="{BB962C8B-B14F-4D97-AF65-F5344CB8AC3E}">
        <p14:creationId xmlns:p14="http://schemas.microsoft.com/office/powerpoint/2010/main" val="7814281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50176994-1048-4334-A0DD-04DDEE85DB43}" type="slidenum">
              <a:rPr lang="en-IE" smtClean="0"/>
              <a:pPr/>
              <a:t>27</a:t>
            </a:fld>
            <a:endParaRPr lang="en-IE"/>
          </a:p>
        </p:txBody>
      </p:sp>
    </p:spTree>
    <p:extLst>
      <p:ext uri="{BB962C8B-B14F-4D97-AF65-F5344CB8AC3E}">
        <p14:creationId xmlns:p14="http://schemas.microsoft.com/office/powerpoint/2010/main" val="37103964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50176994-1048-4334-A0DD-04DDEE85DB43}" type="slidenum">
              <a:rPr lang="en-IE" smtClean="0"/>
              <a:pPr/>
              <a:t>28</a:t>
            </a:fld>
            <a:endParaRPr lang="en-IE"/>
          </a:p>
        </p:txBody>
      </p:sp>
    </p:spTree>
    <p:extLst>
      <p:ext uri="{BB962C8B-B14F-4D97-AF65-F5344CB8AC3E}">
        <p14:creationId xmlns:p14="http://schemas.microsoft.com/office/powerpoint/2010/main" val="3438258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50176994-1048-4334-A0DD-04DDEE85DB43}" type="slidenum">
              <a:rPr lang="en-IE" smtClean="0"/>
              <a:pPr/>
              <a:t>29</a:t>
            </a:fld>
            <a:endParaRPr lang="en-IE"/>
          </a:p>
        </p:txBody>
      </p:sp>
    </p:spTree>
    <p:extLst>
      <p:ext uri="{BB962C8B-B14F-4D97-AF65-F5344CB8AC3E}">
        <p14:creationId xmlns:p14="http://schemas.microsoft.com/office/powerpoint/2010/main" val="2333440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50176994-1048-4334-A0DD-04DDEE85DB43}" type="slidenum">
              <a:rPr lang="en-IE" smtClean="0"/>
              <a:pPr/>
              <a:t>30</a:t>
            </a:fld>
            <a:endParaRPr lang="en-IE"/>
          </a:p>
        </p:txBody>
      </p:sp>
    </p:spTree>
    <p:extLst>
      <p:ext uri="{BB962C8B-B14F-4D97-AF65-F5344CB8AC3E}">
        <p14:creationId xmlns:p14="http://schemas.microsoft.com/office/powerpoint/2010/main" val="3778502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41BFFA38-983C-413D-9586-9F9C6119E683}" type="slidenum">
              <a:rPr lang="en-IE" smtClean="0"/>
              <a:pPr/>
              <a:t>4</a:t>
            </a:fld>
            <a:endParaRPr lang="en-IE"/>
          </a:p>
        </p:txBody>
      </p:sp>
    </p:spTree>
    <p:extLst>
      <p:ext uri="{BB962C8B-B14F-4D97-AF65-F5344CB8AC3E}">
        <p14:creationId xmlns:p14="http://schemas.microsoft.com/office/powerpoint/2010/main" val="12278592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50176994-1048-4334-A0DD-04DDEE85DB43}" type="slidenum">
              <a:rPr lang="en-IE" smtClean="0"/>
              <a:pPr/>
              <a:t>31</a:t>
            </a:fld>
            <a:endParaRPr lang="en-IE"/>
          </a:p>
        </p:txBody>
      </p:sp>
    </p:spTree>
    <p:extLst>
      <p:ext uri="{BB962C8B-B14F-4D97-AF65-F5344CB8AC3E}">
        <p14:creationId xmlns:p14="http://schemas.microsoft.com/office/powerpoint/2010/main" val="26694904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50176994-1048-4334-A0DD-04DDEE85DB43}" type="slidenum">
              <a:rPr lang="en-IE" smtClean="0"/>
              <a:pPr/>
              <a:t>32</a:t>
            </a:fld>
            <a:endParaRPr lang="en-IE"/>
          </a:p>
        </p:txBody>
      </p:sp>
    </p:spTree>
    <p:extLst>
      <p:ext uri="{BB962C8B-B14F-4D97-AF65-F5344CB8AC3E}">
        <p14:creationId xmlns:p14="http://schemas.microsoft.com/office/powerpoint/2010/main" val="22831527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50176994-1048-4334-A0DD-04DDEE85DB43}" type="slidenum">
              <a:rPr lang="en-IE" smtClean="0"/>
              <a:pPr/>
              <a:t>33</a:t>
            </a:fld>
            <a:endParaRPr lang="en-IE"/>
          </a:p>
        </p:txBody>
      </p:sp>
    </p:spTree>
    <p:extLst>
      <p:ext uri="{BB962C8B-B14F-4D97-AF65-F5344CB8AC3E}">
        <p14:creationId xmlns:p14="http://schemas.microsoft.com/office/powerpoint/2010/main" val="35130175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50176994-1048-4334-A0DD-04DDEE85DB43}" type="slidenum">
              <a:rPr lang="en-IE" smtClean="0"/>
              <a:pPr/>
              <a:t>34</a:t>
            </a:fld>
            <a:endParaRPr lang="en-IE"/>
          </a:p>
        </p:txBody>
      </p:sp>
    </p:spTree>
    <p:extLst>
      <p:ext uri="{BB962C8B-B14F-4D97-AF65-F5344CB8AC3E}">
        <p14:creationId xmlns:p14="http://schemas.microsoft.com/office/powerpoint/2010/main" val="25866208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AA3AFE-185B-4729-9F84-D1FCA6CD2A22}" type="slidenum">
              <a:rPr lang="en-US">
                <a:ea typeface="ＭＳ Ｐゴシック" pitchFamily="-123" charset="-128"/>
                <a:cs typeface="ＭＳ Ｐゴシック" pitchFamily="-123" charset="-128"/>
              </a:rPr>
              <a:pPr fontAlgn="base">
                <a:spcBef>
                  <a:spcPct val="0"/>
                </a:spcBef>
                <a:spcAft>
                  <a:spcPct val="0"/>
                </a:spcAft>
              </a:pPr>
              <a:t>35</a:t>
            </a:fld>
            <a:endParaRPr lang="en-US">
              <a:ea typeface="ＭＳ Ｐゴシック" pitchFamily="-123" charset="-128"/>
              <a:cs typeface="ＭＳ Ｐゴシック" pitchFamily="-123" charset="-128"/>
            </a:endParaRPr>
          </a:p>
        </p:txBody>
      </p:sp>
    </p:spTree>
    <p:extLst>
      <p:ext uri="{BB962C8B-B14F-4D97-AF65-F5344CB8AC3E}">
        <p14:creationId xmlns:p14="http://schemas.microsoft.com/office/powerpoint/2010/main" val="14274619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AA3AFE-185B-4729-9F84-D1FCA6CD2A22}" type="slidenum">
              <a:rPr lang="en-US">
                <a:ea typeface="ＭＳ Ｐゴシック" pitchFamily="-123" charset="-128"/>
                <a:cs typeface="ＭＳ Ｐゴシック" pitchFamily="-123" charset="-128"/>
              </a:rPr>
              <a:pPr fontAlgn="base">
                <a:spcBef>
                  <a:spcPct val="0"/>
                </a:spcBef>
                <a:spcAft>
                  <a:spcPct val="0"/>
                </a:spcAft>
              </a:pPr>
              <a:t>36</a:t>
            </a:fld>
            <a:endParaRPr lang="en-US">
              <a:ea typeface="ＭＳ Ｐゴシック" pitchFamily="-123" charset="-128"/>
              <a:cs typeface="ＭＳ Ｐゴシック" pitchFamily="-123" charset="-128"/>
            </a:endParaRPr>
          </a:p>
        </p:txBody>
      </p:sp>
    </p:spTree>
    <p:extLst>
      <p:ext uri="{BB962C8B-B14F-4D97-AF65-F5344CB8AC3E}">
        <p14:creationId xmlns:p14="http://schemas.microsoft.com/office/powerpoint/2010/main" val="2472389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AA3AFE-185B-4729-9F84-D1FCA6CD2A22}" type="slidenum">
              <a:rPr lang="en-US">
                <a:ea typeface="ＭＳ Ｐゴシック" pitchFamily="-123" charset="-128"/>
                <a:cs typeface="ＭＳ Ｐゴシック" pitchFamily="-123" charset="-128"/>
              </a:rPr>
              <a:pPr fontAlgn="base">
                <a:spcBef>
                  <a:spcPct val="0"/>
                </a:spcBef>
                <a:spcAft>
                  <a:spcPct val="0"/>
                </a:spcAft>
              </a:pPr>
              <a:t>37</a:t>
            </a:fld>
            <a:endParaRPr lang="en-US">
              <a:ea typeface="ＭＳ Ｐゴシック" pitchFamily="-123" charset="-128"/>
              <a:cs typeface="ＭＳ Ｐゴシック" pitchFamily="-123" charset="-128"/>
            </a:endParaRPr>
          </a:p>
        </p:txBody>
      </p:sp>
    </p:spTree>
    <p:extLst>
      <p:ext uri="{BB962C8B-B14F-4D97-AF65-F5344CB8AC3E}">
        <p14:creationId xmlns:p14="http://schemas.microsoft.com/office/powerpoint/2010/main" val="23330250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AA3AFE-185B-4729-9F84-D1FCA6CD2A22}" type="slidenum">
              <a:rPr lang="en-US">
                <a:ea typeface="ＭＳ Ｐゴシック" pitchFamily="-123" charset="-128"/>
                <a:cs typeface="ＭＳ Ｐゴシック" pitchFamily="-123" charset="-128"/>
              </a:rPr>
              <a:pPr fontAlgn="base">
                <a:spcBef>
                  <a:spcPct val="0"/>
                </a:spcBef>
                <a:spcAft>
                  <a:spcPct val="0"/>
                </a:spcAft>
              </a:pPr>
              <a:t>38</a:t>
            </a:fld>
            <a:endParaRPr lang="en-US">
              <a:ea typeface="ＭＳ Ｐゴシック" pitchFamily="-123" charset="-128"/>
              <a:cs typeface="ＭＳ Ｐゴシック" pitchFamily="-123" charset="-128"/>
            </a:endParaRPr>
          </a:p>
        </p:txBody>
      </p:sp>
    </p:spTree>
    <p:extLst>
      <p:ext uri="{BB962C8B-B14F-4D97-AF65-F5344CB8AC3E}">
        <p14:creationId xmlns:p14="http://schemas.microsoft.com/office/powerpoint/2010/main" val="23174099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AA3AFE-185B-4729-9F84-D1FCA6CD2A22}" type="slidenum">
              <a:rPr lang="en-US">
                <a:ea typeface="ＭＳ Ｐゴシック" pitchFamily="-123" charset="-128"/>
                <a:cs typeface="ＭＳ Ｐゴシック" pitchFamily="-123" charset="-128"/>
              </a:rPr>
              <a:pPr fontAlgn="base">
                <a:spcBef>
                  <a:spcPct val="0"/>
                </a:spcBef>
                <a:spcAft>
                  <a:spcPct val="0"/>
                </a:spcAft>
              </a:pPr>
              <a:t>39</a:t>
            </a:fld>
            <a:endParaRPr lang="en-US">
              <a:ea typeface="ＭＳ Ｐゴシック" pitchFamily="-123" charset="-128"/>
              <a:cs typeface="ＭＳ Ｐゴシック" pitchFamily="-123" charset="-128"/>
            </a:endParaRPr>
          </a:p>
        </p:txBody>
      </p:sp>
    </p:spTree>
    <p:extLst>
      <p:ext uri="{BB962C8B-B14F-4D97-AF65-F5344CB8AC3E}">
        <p14:creationId xmlns:p14="http://schemas.microsoft.com/office/powerpoint/2010/main" val="32257975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AA3AFE-185B-4729-9F84-D1FCA6CD2A22}" type="slidenum">
              <a:rPr lang="en-US">
                <a:ea typeface="ＭＳ Ｐゴシック" pitchFamily="-123" charset="-128"/>
                <a:cs typeface="ＭＳ Ｐゴシック" pitchFamily="-123" charset="-128"/>
              </a:rPr>
              <a:pPr fontAlgn="base">
                <a:spcBef>
                  <a:spcPct val="0"/>
                </a:spcBef>
                <a:spcAft>
                  <a:spcPct val="0"/>
                </a:spcAft>
              </a:pPr>
              <a:t>40</a:t>
            </a:fld>
            <a:endParaRPr lang="en-US">
              <a:ea typeface="ＭＳ Ｐゴシック" pitchFamily="-123" charset="-128"/>
              <a:cs typeface="ＭＳ Ｐゴシック" pitchFamily="-123" charset="-128"/>
            </a:endParaRPr>
          </a:p>
        </p:txBody>
      </p:sp>
    </p:spTree>
    <p:extLst>
      <p:ext uri="{BB962C8B-B14F-4D97-AF65-F5344CB8AC3E}">
        <p14:creationId xmlns:p14="http://schemas.microsoft.com/office/powerpoint/2010/main" val="3765217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41BFFA38-983C-413D-9586-9F9C6119E683}" type="slidenum">
              <a:rPr lang="en-IE" smtClean="0"/>
              <a:pPr/>
              <a:t>5</a:t>
            </a:fld>
            <a:endParaRPr lang="en-IE"/>
          </a:p>
        </p:txBody>
      </p:sp>
    </p:spTree>
    <p:extLst>
      <p:ext uri="{BB962C8B-B14F-4D97-AF65-F5344CB8AC3E}">
        <p14:creationId xmlns:p14="http://schemas.microsoft.com/office/powerpoint/2010/main" val="22946281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AA3AFE-185B-4729-9F84-D1FCA6CD2A22}" type="slidenum">
              <a:rPr lang="en-US">
                <a:ea typeface="ＭＳ Ｐゴシック" pitchFamily="-123" charset="-128"/>
                <a:cs typeface="ＭＳ Ｐゴシック" pitchFamily="-123" charset="-128"/>
              </a:rPr>
              <a:pPr fontAlgn="base">
                <a:spcBef>
                  <a:spcPct val="0"/>
                </a:spcBef>
                <a:spcAft>
                  <a:spcPct val="0"/>
                </a:spcAft>
              </a:pPr>
              <a:t>41</a:t>
            </a:fld>
            <a:endParaRPr lang="en-US">
              <a:ea typeface="ＭＳ Ｐゴシック" pitchFamily="-123" charset="-128"/>
              <a:cs typeface="ＭＳ Ｐゴシック" pitchFamily="-123" charset="-128"/>
            </a:endParaRPr>
          </a:p>
        </p:txBody>
      </p:sp>
    </p:spTree>
    <p:extLst>
      <p:ext uri="{BB962C8B-B14F-4D97-AF65-F5344CB8AC3E}">
        <p14:creationId xmlns:p14="http://schemas.microsoft.com/office/powerpoint/2010/main" val="7764394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AA3AFE-185B-4729-9F84-D1FCA6CD2A22}" type="slidenum">
              <a:rPr lang="en-US">
                <a:ea typeface="ＭＳ Ｐゴシック" pitchFamily="-123" charset="-128"/>
                <a:cs typeface="ＭＳ Ｐゴシック" pitchFamily="-123" charset="-128"/>
              </a:rPr>
              <a:pPr fontAlgn="base">
                <a:spcBef>
                  <a:spcPct val="0"/>
                </a:spcBef>
                <a:spcAft>
                  <a:spcPct val="0"/>
                </a:spcAft>
              </a:pPr>
              <a:t>42</a:t>
            </a:fld>
            <a:endParaRPr lang="en-US">
              <a:ea typeface="ＭＳ Ｐゴシック" pitchFamily="-123" charset="-128"/>
              <a:cs typeface="ＭＳ Ｐゴシック" pitchFamily="-123" charset="-128"/>
            </a:endParaRPr>
          </a:p>
        </p:txBody>
      </p:sp>
    </p:spTree>
    <p:extLst>
      <p:ext uri="{BB962C8B-B14F-4D97-AF65-F5344CB8AC3E}">
        <p14:creationId xmlns:p14="http://schemas.microsoft.com/office/powerpoint/2010/main" val="19754977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AA3AFE-185B-4729-9F84-D1FCA6CD2A22}" type="slidenum">
              <a:rPr lang="en-US">
                <a:ea typeface="ＭＳ Ｐゴシック" pitchFamily="-123" charset="-128"/>
                <a:cs typeface="ＭＳ Ｐゴシック" pitchFamily="-123" charset="-128"/>
              </a:rPr>
              <a:pPr fontAlgn="base">
                <a:spcBef>
                  <a:spcPct val="0"/>
                </a:spcBef>
                <a:spcAft>
                  <a:spcPct val="0"/>
                </a:spcAft>
              </a:pPr>
              <a:t>43</a:t>
            </a:fld>
            <a:endParaRPr lang="en-US">
              <a:ea typeface="ＭＳ Ｐゴシック" pitchFamily="-123" charset="-128"/>
              <a:cs typeface="ＭＳ Ｐゴシック" pitchFamily="-123" charset="-128"/>
            </a:endParaRPr>
          </a:p>
        </p:txBody>
      </p:sp>
    </p:spTree>
    <p:extLst>
      <p:ext uri="{BB962C8B-B14F-4D97-AF65-F5344CB8AC3E}">
        <p14:creationId xmlns:p14="http://schemas.microsoft.com/office/powerpoint/2010/main" val="111559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AA3AFE-185B-4729-9F84-D1FCA6CD2A22}" type="slidenum">
              <a:rPr lang="en-US">
                <a:ea typeface="ＭＳ Ｐゴシック" pitchFamily="-123" charset="-128"/>
                <a:cs typeface="ＭＳ Ｐゴシック" pitchFamily="-123" charset="-128"/>
              </a:rPr>
              <a:pPr fontAlgn="base">
                <a:spcBef>
                  <a:spcPct val="0"/>
                </a:spcBef>
                <a:spcAft>
                  <a:spcPct val="0"/>
                </a:spcAft>
              </a:pPr>
              <a:t>44</a:t>
            </a:fld>
            <a:endParaRPr lang="en-US">
              <a:ea typeface="ＭＳ Ｐゴシック" pitchFamily="-123" charset="-128"/>
              <a:cs typeface="ＭＳ Ｐゴシック" pitchFamily="-123" charset="-128"/>
            </a:endParaRPr>
          </a:p>
        </p:txBody>
      </p:sp>
    </p:spTree>
    <p:extLst>
      <p:ext uri="{BB962C8B-B14F-4D97-AF65-F5344CB8AC3E}">
        <p14:creationId xmlns:p14="http://schemas.microsoft.com/office/powerpoint/2010/main" val="20101907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AA3AFE-185B-4729-9F84-D1FCA6CD2A22}" type="slidenum">
              <a:rPr lang="en-US">
                <a:ea typeface="ＭＳ Ｐゴシック" pitchFamily="-123" charset="-128"/>
                <a:cs typeface="ＭＳ Ｐゴシック" pitchFamily="-123" charset="-128"/>
              </a:rPr>
              <a:pPr fontAlgn="base">
                <a:spcBef>
                  <a:spcPct val="0"/>
                </a:spcBef>
                <a:spcAft>
                  <a:spcPct val="0"/>
                </a:spcAft>
              </a:pPr>
              <a:t>45</a:t>
            </a:fld>
            <a:endParaRPr lang="en-US">
              <a:ea typeface="ＭＳ Ｐゴシック" pitchFamily="-123" charset="-128"/>
              <a:cs typeface="ＭＳ Ｐゴシック" pitchFamily="-123" charset="-128"/>
            </a:endParaRPr>
          </a:p>
        </p:txBody>
      </p:sp>
    </p:spTree>
    <p:extLst>
      <p:ext uri="{BB962C8B-B14F-4D97-AF65-F5344CB8AC3E}">
        <p14:creationId xmlns:p14="http://schemas.microsoft.com/office/powerpoint/2010/main" val="4849624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AA3AFE-185B-4729-9F84-D1FCA6CD2A22}" type="slidenum">
              <a:rPr lang="en-US">
                <a:ea typeface="ＭＳ Ｐゴシック" pitchFamily="-123" charset="-128"/>
                <a:cs typeface="ＭＳ Ｐゴシック" pitchFamily="-123" charset="-128"/>
              </a:rPr>
              <a:pPr fontAlgn="base">
                <a:spcBef>
                  <a:spcPct val="0"/>
                </a:spcBef>
                <a:spcAft>
                  <a:spcPct val="0"/>
                </a:spcAft>
              </a:pPr>
              <a:t>46</a:t>
            </a:fld>
            <a:endParaRPr lang="en-US">
              <a:ea typeface="ＭＳ Ｐゴシック" pitchFamily="-123" charset="-128"/>
              <a:cs typeface="ＭＳ Ｐゴシック" pitchFamily="-123" charset="-128"/>
            </a:endParaRPr>
          </a:p>
        </p:txBody>
      </p:sp>
    </p:spTree>
    <p:extLst>
      <p:ext uri="{BB962C8B-B14F-4D97-AF65-F5344CB8AC3E}">
        <p14:creationId xmlns:p14="http://schemas.microsoft.com/office/powerpoint/2010/main" val="21822351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AA3AFE-185B-4729-9F84-D1FCA6CD2A22}" type="slidenum">
              <a:rPr lang="en-US">
                <a:ea typeface="ＭＳ Ｐゴシック" pitchFamily="-123" charset="-128"/>
                <a:cs typeface="ＭＳ Ｐゴシック" pitchFamily="-123" charset="-128"/>
              </a:rPr>
              <a:pPr fontAlgn="base">
                <a:spcBef>
                  <a:spcPct val="0"/>
                </a:spcBef>
                <a:spcAft>
                  <a:spcPct val="0"/>
                </a:spcAft>
              </a:pPr>
              <a:t>47</a:t>
            </a:fld>
            <a:endParaRPr lang="en-US">
              <a:ea typeface="ＭＳ Ｐゴシック" pitchFamily="-123" charset="-128"/>
              <a:cs typeface="ＭＳ Ｐゴシック" pitchFamily="-123" charset="-128"/>
            </a:endParaRPr>
          </a:p>
        </p:txBody>
      </p:sp>
    </p:spTree>
    <p:extLst>
      <p:ext uri="{BB962C8B-B14F-4D97-AF65-F5344CB8AC3E}">
        <p14:creationId xmlns:p14="http://schemas.microsoft.com/office/powerpoint/2010/main" val="36457426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AA3AFE-185B-4729-9F84-D1FCA6CD2A22}" type="slidenum">
              <a:rPr lang="en-US">
                <a:ea typeface="ＭＳ Ｐゴシック" pitchFamily="-123" charset="-128"/>
                <a:cs typeface="ＭＳ Ｐゴシック" pitchFamily="-123" charset="-128"/>
              </a:rPr>
              <a:pPr fontAlgn="base">
                <a:spcBef>
                  <a:spcPct val="0"/>
                </a:spcBef>
                <a:spcAft>
                  <a:spcPct val="0"/>
                </a:spcAft>
              </a:pPr>
              <a:t>48</a:t>
            </a:fld>
            <a:endParaRPr lang="en-US">
              <a:ea typeface="ＭＳ Ｐゴシック" pitchFamily="-123" charset="-128"/>
              <a:cs typeface="ＭＳ Ｐゴシック" pitchFamily="-123" charset="-128"/>
            </a:endParaRPr>
          </a:p>
        </p:txBody>
      </p:sp>
    </p:spTree>
    <p:extLst>
      <p:ext uri="{BB962C8B-B14F-4D97-AF65-F5344CB8AC3E}">
        <p14:creationId xmlns:p14="http://schemas.microsoft.com/office/powerpoint/2010/main" val="16960874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AA3AFE-185B-4729-9F84-D1FCA6CD2A22}" type="slidenum">
              <a:rPr lang="en-US">
                <a:ea typeface="ＭＳ Ｐゴシック" pitchFamily="-123" charset="-128"/>
                <a:cs typeface="ＭＳ Ｐゴシック" pitchFamily="-123" charset="-128"/>
              </a:rPr>
              <a:pPr fontAlgn="base">
                <a:spcBef>
                  <a:spcPct val="0"/>
                </a:spcBef>
                <a:spcAft>
                  <a:spcPct val="0"/>
                </a:spcAft>
              </a:pPr>
              <a:t>49</a:t>
            </a:fld>
            <a:endParaRPr lang="en-US">
              <a:ea typeface="ＭＳ Ｐゴシック" pitchFamily="-123" charset="-128"/>
              <a:cs typeface="ＭＳ Ｐゴシック" pitchFamily="-123" charset="-128"/>
            </a:endParaRPr>
          </a:p>
        </p:txBody>
      </p:sp>
    </p:spTree>
    <p:extLst>
      <p:ext uri="{BB962C8B-B14F-4D97-AF65-F5344CB8AC3E}">
        <p14:creationId xmlns:p14="http://schemas.microsoft.com/office/powerpoint/2010/main" val="36312615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AA3AFE-185B-4729-9F84-D1FCA6CD2A22}" type="slidenum">
              <a:rPr lang="en-US">
                <a:ea typeface="ＭＳ Ｐゴシック" pitchFamily="-123" charset="-128"/>
                <a:cs typeface="ＭＳ Ｐゴシック" pitchFamily="-123" charset="-128"/>
              </a:rPr>
              <a:pPr fontAlgn="base">
                <a:spcBef>
                  <a:spcPct val="0"/>
                </a:spcBef>
                <a:spcAft>
                  <a:spcPct val="0"/>
                </a:spcAft>
              </a:pPr>
              <a:t>50</a:t>
            </a:fld>
            <a:endParaRPr lang="en-US">
              <a:ea typeface="ＭＳ Ｐゴシック" pitchFamily="-123" charset="-128"/>
              <a:cs typeface="ＭＳ Ｐゴシック" pitchFamily="-123" charset="-128"/>
            </a:endParaRPr>
          </a:p>
        </p:txBody>
      </p:sp>
    </p:spTree>
    <p:extLst>
      <p:ext uri="{BB962C8B-B14F-4D97-AF65-F5344CB8AC3E}">
        <p14:creationId xmlns:p14="http://schemas.microsoft.com/office/powerpoint/2010/main" val="600421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41BFFA38-983C-413D-9586-9F9C6119E683}" type="slidenum">
              <a:rPr lang="en-IE" smtClean="0"/>
              <a:pPr/>
              <a:t>6</a:t>
            </a:fld>
            <a:endParaRPr lang="en-IE"/>
          </a:p>
        </p:txBody>
      </p:sp>
    </p:spTree>
    <p:extLst>
      <p:ext uri="{BB962C8B-B14F-4D97-AF65-F5344CB8AC3E}">
        <p14:creationId xmlns:p14="http://schemas.microsoft.com/office/powerpoint/2010/main" val="67401535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AA3AFE-185B-4729-9F84-D1FCA6CD2A22}" type="slidenum">
              <a:rPr lang="en-US">
                <a:ea typeface="ＭＳ Ｐゴシック" pitchFamily="-123" charset="-128"/>
                <a:cs typeface="ＭＳ Ｐゴシック" pitchFamily="-123" charset="-128"/>
              </a:rPr>
              <a:pPr fontAlgn="base">
                <a:spcBef>
                  <a:spcPct val="0"/>
                </a:spcBef>
                <a:spcAft>
                  <a:spcPct val="0"/>
                </a:spcAft>
              </a:pPr>
              <a:t>51</a:t>
            </a:fld>
            <a:endParaRPr lang="en-US">
              <a:ea typeface="ＭＳ Ｐゴシック" pitchFamily="-123" charset="-128"/>
              <a:cs typeface="ＭＳ Ｐゴシック" pitchFamily="-123" charset="-128"/>
            </a:endParaRPr>
          </a:p>
        </p:txBody>
      </p:sp>
    </p:spTree>
    <p:extLst>
      <p:ext uri="{BB962C8B-B14F-4D97-AF65-F5344CB8AC3E}">
        <p14:creationId xmlns:p14="http://schemas.microsoft.com/office/powerpoint/2010/main" val="23744002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AA3AFE-185B-4729-9F84-D1FCA6CD2A22}" type="slidenum">
              <a:rPr lang="en-US">
                <a:ea typeface="ＭＳ Ｐゴシック" pitchFamily="-123" charset="-128"/>
                <a:cs typeface="ＭＳ Ｐゴシック" pitchFamily="-123" charset="-128"/>
              </a:rPr>
              <a:pPr fontAlgn="base">
                <a:spcBef>
                  <a:spcPct val="0"/>
                </a:spcBef>
                <a:spcAft>
                  <a:spcPct val="0"/>
                </a:spcAft>
              </a:pPr>
              <a:t>52</a:t>
            </a:fld>
            <a:endParaRPr lang="en-US">
              <a:ea typeface="ＭＳ Ｐゴシック" pitchFamily="-123" charset="-128"/>
              <a:cs typeface="ＭＳ Ｐゴシック" pitchFamily="-123" charset="-128"/>
            </a:endParaRPr>
          </a:p>
        </p:txBody>
      </p:sp>
    </p:spTree>
    <p:extLst>
      <p:ext uri="{BB962C8B-B14F-4D97-AF65-F5344CB8AC3E}">
        <p14:creationId xmlns:p14="http://schemas.microsoft.com/office/powerpoint/2010/main" val="26516866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AA3AFE-185B-4729-9F84-D1FCA6CD2A22}" type="slidenum">
              <a:rPr lang="en-US">
                <a:ea typeface="ＭＳ Ｐゴシック" pitchFamily="-123" charset="-128"/>
                <a:cs typeface="ＭＳ Ｐゴシック" pitchFamily="-123" charset="-128"/>
              </a:rPr>
              <a:pPr fontAlgn="base">
                <a:spcBef>
                  <a:spcPct val="0"/>
                </a:spcBef>
                <a:spcAft>
                  <a:spcPct val="0"/>
                </a:spcAft>
              </a:pPr>
              <a:t>53</a:t>
            </a:fld>
            <a:endParaRPr lang="en-US">
              <a:ea typeface="ＭＳ Ｐゴシック" pitchFamily="-123" charset="-128"/>
              <a:cs typeface="ＭＳ Ｐゴシック" pitchFamily="-123" charset="-128"/>
            </a:endParaRPr>
          </a:p>
        </p:txBody>
      </p:sp>
    </p:spTree>
    <p:extLst>
      <p:ext uri="{BB962C8B-B14F-4D97-AF65-F5344CB8AC3E}">
        <p14:creationId xmlns:p14="http://schemas.microsoft.com/office/powerpoint/2010/main" val="8866866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AA3AFE-185B-4729-9F84-D1FCA6CD2A22}" type="slidenum">
              <a:rPr lang="en-US">
                <a:ea typeface="ＭＳ Ｐゴシック" pitchFamily="-123" charset="-128"/>
                <a:cs typeface="ＭＳ Ｐゴシック" pitchFamily="-123" charset="-128"/>
              </a:rPr>
              <a:pPr fontAlgn="base">
                <a:spcBef>
                  <a:spcPct val="0"/>
                </a:spcBef>
                <a:spcAft>
                  <a:spcPct val="0"/>
                </a:spcAft>
              </a:pPr>
              <a:t>54</a:t>
            </a:fld>
            <a:endParaRPr lang="en-US">
              <a:ea typeface="ＭＳ Ｐゴシック" pitchFamily="-123" charset="-128"/>
              <a:cs typeface="ＭＳ Ｐゴシック" pitchFamily="-123" charset="-128"/>
            </a:endParaRPr>
          </a:p>
        </p:txBody>
      </p:sp>
    </p:spTree>
    <p:extLst>
      <p:ext uri="{BB962C8B-B14F-4D97-AF65-F5344CB8AC3E}">
        <p14:creationId xmlns:p14="http://schemas.microsoft.com/office/powerpoint/2010/main" val="315099214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AA3AFE-185B-4729-9F84-D1FCA6CD2A22}" type="slidenum">
              <a:rPr lang="en-US">
                <a:ea typeface="ＭＳ Ｐゴシック" pitchFamily="-123" charset="-128"/>
                <a:cs typeface="ＭＳ Ｐゴシック" pitchFamily="-123" charset="-128"/>
              </a:rPr>
              <a:pPr fontAlgn="base">
                <a:spcBef>
                  <a:spcPct val="0"/>
                </a:spcBef>
                <a:spcAft>
                  <a:spcPct val="0"/>
                </a:spcAft>
              </a:pPr>
              <a:t>55</a:t>
            </a:fld>
            <a:endParaRPr lang="en-US">
              <a:ea typeface="ＭＳ Ｐゴシック" pitchFamily="-123" charset="-128"/>
              <a:cs typeface="ＭＳ Ｐゴシック" pitchFamily="-123" charset="-128"/>
            </a:endParaRPr>
          </a:p>
        </p:txBody>
      </p:sp>
    </p:spTree>
    <p:extLst>
      <p:ext uri="{BB962C8B-B14F-4D97-AF65-F5344CB8AC3E}">
        <p14:creationId xmlns:p14="http://schemas.microsoft.com/office/powerpoint/2010/main" val="32926925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AA3AFE-185B-4729-9F84-D1FCA6CD2A22}" type="slidenum">
              <a:rPr lang="en-US">
                <a:ea typeface="ＭＳ Ｐゴシック" pitchFamily="-123" charset="-128"/>
                <a:cs typeface="ＭＳ Ｐゴシック" pitchFamily="-123" charset="-128"/>
              </a:rPr>
              <a:pPr fontAlgn="base">
                <a:spcBef>
                  <a:spcPct val="0"/>
                </a:spcBef>
                <a:spcAft>
                  <a:spcPct val="0"/>
                </a:spcAft>
              </a:pPr>
              <a:t>56</a:t>
            </a:fld>
            <a:endParaRPr lang="en-US">
              <a:ea typeface="ＭＳ Ｐゴシック" pitchFamily="-123" charset="-128"/>
              <a:cs typeface="ＭＳ Ｐゴシック" pitchFamily="-123" charset="-128"/>
            </a:endParaRPr>
          </a:p>
        </p:txBody>
      </p:sp>
    </p:spTree>
    <p:extLst>
      <p:ext uri="{BB962C8B-B14F-4D97-AF65-F5344CB8AC3E}">
        <p14:creationId xmlns:p14="http://schemas.microsoft.com/office/powerpoint/2010/main" val="35941987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AA3AFE-185B-4729-9F84-D1FCA6CD2A22}" type="slidenum">
              <a:rPr lang="en-US">
                <a:ea typeface="ＭＳ Ｐゴシック" pitchFamily="-123" charset="-128"/>
                <a:cs typeface="ＭＳ Ｐゴシック" pitchFamily="-123" charset="-128"/>
              </a:rPr>
              <a:pPr fontAlgn="base">
                <a:spcBef>
                  <a:spcPct val="0"/>
                </a:spcBef>
                <a:spcAft>
                  <a:spcPct val="0"/>
                </a:spcAft>
              </a:pPr>
              <a:t>57</a:t>
            </a:fld>
            <a:endParaRPr lang="en-US">
              <a:ea typeface="ＭＳ Ｐゴシック" pitchFamily="-123" charset="-128"/>
              <a:cs typeface="ＭＳ Ｐゴシック" pitchFamily="-123" charset="-128"/>
            </a:endParaRPr>
          </a:p>
        </p:txBody>
      </p:sp>
    </p:spTree>
    <p:extLst>
      <p:ext uri="{BB962C8B-B14F-4D97-AF65-F5344CB8AC3E}">
        <p14:creationId xmlns:p14="http://schemas.microsoft.com/office/powerpoint/2010/main" val="173162521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AA3AFE-185B-4729-9F84-D1FCA6CD2A22}" type="slidenum">
              <a:rPr lang="en-US">
                <a:ea typeface="ＭＳ Ｐゴシック" pitchFamily="-123" charset="-128"/>
                <a:cs typeface="ＭＳ Ｐゴシック" pitchFamily="-123" charset="-128"/>
              </a:rPr>
              <a:pPr fontAlgn="base">
                <a:spcBef>
                  <a:spcPct val="0"/>
                </a:spcBef>
                <a:spcAft>
                  <a:spcPct val="0"/>
                </a:spcAft>
              </a:pPr>
              <a:t>58</a:t>
            </a:fld>
            <a:endParaRPr lang="en-US">
              <a:ea typeface="ＭＳ Ｐゴシック" pitchFamily="-123" charset="-128"/>
              <a:cs typeface="ＭＳ Ｐゴシック" pitchFamily="-123" charset="-128"/>
            </a:endParaRPr>
          </a:p>
        </p:txBody>
      </p:sp>
    </p:spTree>
    <p:extLst>
      <p:ext uri="{BB962C8B-B14F-4D97-AF65-F5344CB8AC3E}">
        <p14:creationId xmlns:p14="http://schemas.microsoft.com/office/powerpoint/2010/main" val="400936615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AA3AFE-185B-4729-9F84-D1FCA6CD2A22}" type="slidenum">
              <a:rPr lang="en-US">
                <a:ea typeface="ＭＳ Ｐゴシック" pitchFamily="-123" charset="-128"/>
                <a:cs typeface="ＭＳ Ｐゴシック" pitchFamily="-123" charset="-128"/>
              </a:rPr>
              <a:pPr fontAlgn="base">
                <a:spcBef>
                  <a:spcPct val="0"/>
                </a:spcBef>
                <a:spcAft>
                  <a:spcPct val="0"/>
                </a:spcAft>
              </a:pPr>
              <a:t>59</a:t>
            </a:fld>
            <a:endParaRPr lang="en-US">
              <a:ea typeface="ＭＳ Ｐゴシック" pitchFamily="-123" charset="-128"/>
              <a:cs typeface="ＭＳ Ｐゴシック" pitchFamily="-123" charset="-128"/>
            </a:endParaRPr>
          </a:p>
        </p:txBody>
      </p:sp>
    </p:spTree>
    <p:extLst>
      <p:ext uri="{BB962C8B-B14F-4D97-AF65-F5344CB8AC3E}">
        <p14:creationId xmlns:p14="http://schemas.microsoft.com/office/powerpoint/2010/main" val="50157003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B275F3B9-CCB4-4B03-B68F-1112EAEFF1D2}" type="slidenum">
              <a:rPr lang="en-IE" smtClean="0"/>
              <a:pPr/>
              <a:t>60</a:t>
            </a:fld>
            <a:endParaRPr lang="en-IE"/>
          </a:p>
        </p:txBody>
      </p:sp>
    </p:spTree>
    <p:extLst>
      <p:ext uri="{BB962C8B-B14F-4D97-AF65-F5344CB8AC3E}">
        <p14:creationId xmlns:p14="http://schemas.microsoft.com/office/powerpoint/2010/main" val="941824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41BFFA38-983C-413D-9586-9F9C6119E683}" type="slidenum">
              <a:rPr lang="en-IE" smtClean="0"/>
              <a:pPr/>
              <a:t>7</a:t>
            </a:fld>
            <a:endParaRPr lang="en-IE"/>
          </a:p>
        </p:txBody>
      </p:sp>
    </p:spTree>
    <p:extLst>
      <p:ext uri="{BB962C8B-B14F-4D97-AF65-F5344CB8AC3E}">
        <p14:creationId xmlns:p14="http://schemas.microsoft.com/office/powerpoint/2010/main" val="85005736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B275F3B9-CCB4-4B03-B68F-1112EAEFF1D2}" type="slidenum">
              <a:rPr lang="en-IE" smtClean="0"/>
              <a:pPr/>
              <a:t>61</a:t>
            </a:fld>
            <a:endParaRPr lang="en-IE"/>
          </a:p>
        </p:txBody>
      </p:sp>
    </p:spTree>
    <p:extLst>
      <p:ext uri="{BB962C8B-B14F-4D97-AF65-F5344CB8AC3E}">
        <p14:creationId xmlns:p14="http://schemas.microsoft.com/office/powerpoint/2010/main" val="27838145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B275F3B9-CCB4-4B03-B68F-1112EAEFF1D2}" type="slidenum">
              <a:rPr lang="en-IE" smtClean="0"/>
              <a:pPr/>
              <a:t>62</a:t>
            </a:fld>
            <a:endParaRPr lang="en-IE"/>
          </a:p>
        </p:txBody>
      </p:sp>
    </p:spTree>
    <p:extLst>
      <p:ext uri="{BB962C8B-B14F-4D97-AF65-F5344CB8AC3E}">
        <p14:creationId xmlns:p14="http://schemas.microsoft.com/office/powerpoint/2010/main" val="235299510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B275F3B9-CCB4-4B03-B68F-1112EAEFF1D2}" type="slidenum">
              <a:rPr lang="en-IE" smtClean="0"/>
              <a:pPr/>
              <a:t>63</a:t>
            </a:fld>
            <a:endParaRPr lang="en-IE"/>
          </a:p>
        </p:txBody>
      </p:sp>
    </p:spTree>
    <p:extLst>
      <p:ext uri="{BB962C8B-B14F-4D97-AF65-F5344CB8AC3E}">
        <p14:creationId xmlns:p14="http://schemas.microsoft.com/office/powerpoint/2010/main" val="10964365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B275F3B9-CCB4-4B03-B68F-1112EAEFF1D2}" type="slidenum">
              <a:rPr lang="en-IE" smtClean="0"/>
              <a:pPr/>
              <a:t>64</a:t>
            </a:fld>
            <a:endParaRPr lang="en-IE"/>
          </a:p>
        </p:txBody>
      </p:sp>
    </p:spTree>
    <p:extLst>
      <p:ext uri="{BB962C8B-B14F-4D97-AF65-F5344CB8AC3E}">
        <p14:creationId xmlns:p14="http://schemas.microsoft.com/office/powerpoint/2010/main" val="256942493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B275F3B9-CCB4-4B03-B68F-1112EAEFF1D2}" type="slidenum">
              <a:rPr lang="en-IE" smtClean="0"/>
              <a:pPr/>
              <a:t>65</a:t>
            </a:fld>
            <a:endParaRPr lang="en-IE"/>
          </a:p>
        </p:txBody>
      </p:sp>
    </p:spTree>
    <p:extLst>
      <p:ext uri="{BB962C8B-B14F-4D97-AF65-F5344CB8AC3E}">
        <p14:creationId xmlns:p14="http://schemas.microsoft.com/office/powerpoint/2010/main" val="246010938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B275F3B9-CCB4-4B03-B68F-1112EAEFF1D2}" type="slidenum">
              <a:rPr lang="en-IE" smtClean="0"/>
              <a:pPr/>
              <a:t>66</a:t>
            </a:fld>
            <a:endParaRPr lang="en-IE"/>
          </a:p>
        </p:txBody>
      </p:sp>
    </p:spTree>
    <p:extLst>
      <p:ext uri="{BB962C8B-B14F-4D97-AF65-F5344CB8AC3E}">
        <p14:creationId xmlns:p14="http://schemas.microsoft.com/office/powerpoint/2010/main" val="344566739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B275F3B9-CCB4-4B03-B68F-1112EAEFF1D2}" type="slidenum">
              <a:rPr lang="en-IE" smtClean="0"/>
              <a:pPr/>
              <a:t>67</a:t>
            </a:fld>
            <a:endParaRPr lang="en-IE"/>
          </a:p>
        </p:txBody>
      </p:sp>
    </p:spTree>
    <p:extLst>
      <p:ext uri="{BB962C8B-B14F-4D97-AF65-F5344CB8AC3E}">
        <p14:creationId xmlns:p14="http://schemas.microsoft.com/office/powerpoint/2010/main" val="124537938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B275F3B9-CCB4-4B03-B68F-1112EAEFF1D2}" type="slidenum">
              <a:rPr lang="en-IE" smtClean="0"/>
              <a:pPr/>
              <a:t>68</a:t>
            </a:fld>
            <a:endParaRPr lang="en-IE"/>
          </a:p>
        </p:txBody>
      </p:sp>
    </p:spTree>
    <p:extLst>
      <p:ext uri="{BB962C8B-B14F-4D97-AF65-F5344CB8AC3E}">
        <p14:creationId xmlns:p14="http://schemas.microsoft.com/office/powerpoint/2010/main" val="149922756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B275F3B9-CCB4-4B03-B68F-1112EAEFF1D2}" type="slidenum">
              <a:rPr lang="en-IE" smtClean="0"/>
              <a:pPr/>
              <a:t>69</a:t>
            </a:fld>
            <a:endParaRPr lang="en-IE"/>
          </a:p>
        </p:txBody>
      </p:sp>
    </p:spTree>
    <p:extLst>
      <p:ext uri="{BB962C8B-B14F-4D97-AF65-F5344CB8AC3E}">
        <p14:creationId xmlns:p14="http://schemas.microsoft.com/office/powerpoint/2010/main" val="24679979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B275F3B9-CCB4-4B03-B68F-1112EAEFF1D2}" type="slidenum">
              <a:rPr lang="en-IE" smtClean="0"/>
              <a:pPr/>
              <a:t>70</a:t>
            </a:fld>
            <a:endParaRPr lang="en-IE"/>
          </a:p>
        </p:txBody>
      </p:sp>
    </p:spTree>
    <p:extLst>
      <p:ext uri="{BB962C8B-B14F-4D97-AF65-F5344CB8AC3E}">
        <p14:creationId xmlns:p14="http://schemas.microsoft.com/office/powerpoint/2010/main" val="934900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41BFFA38-983C-413D-9586-9F9C6119E683}" type="slidenum">
              <a:rPr lang="en-IE" smtClean="0"/>
              <a:pPr/>
              <a:t>8</a:t>
            </a:fld>
            <a:endParaRPr lang="en-IE"/>
          </a:p>
        </p:txBody>
      </p:sp>
    </p:spTree>
    <p:extLst>
      <p:ext uri="{BB962C8B-B14F-4D97-AF65-F5344CB8AC3E}">
        <p14:creationId xmlns:p14="http://schemas.microsoft.com/office/powerpoint/2010/main" val="142848777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41BFFA38-983C-413D-9586-9F9C6119E683}" type="slidenum">
              <a:rPr lang="en-IE" smtClean="0"/>
              <a:pPr/>
              <a:t>71</a:t>
            </a:fld>
            <a:endParaRPr lang="en-IE"/>
          </a:p>
        </p:txBody>
      </p:sp>
    </p:spTree>
    <p:extLst>
      <p:ext uri="{BB962C8B-B14F-4D97-AF65-F5344CB8AC3E}">
        <p14:creationId xmlns:p14="http://schemas.microsoft.com/office/powerpoint/2010/main" val="90532612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AA3AFE-185B-4729-9F84-D1FCA6CD2A22}" type="slidenum">
              <a:rPr lang="en-US">
                <a:ea typeface="ＭＳ Ｐゴシック" pitchFamily="-123" charset="-128"/>
                <a:cs typeface="ＭＳ Ｐゴシック" pitchFamily="-123" charset="-128"/>
              </a:rPr>
              <a:pPr fontAlgn="base">
                <a:spcBef>
                  <a:spcPct val="0"/>
                </a:spcBef>
                <a:spcAft>
                  <a:spcPct val="0"/>
                </a:spcAft>
              </a:pPr>
              <a:t>72</a:t>
            </a:fld>
            <a:endParaRPr lang="en-US">
              <a:ea typeface="ＭＳ Ｐゴシック" pitchFamily="-123" charset="-128"/>
              <a:cs typeface="ＭＳ Ｐゴシック" pitchFamily="-123" charset="-128"/>
            </a:endParaRPr>
          </a:p>
        </p:txBody>
      </p:sp>
    </p:spTree>
    <p:extLst>
      <p:ext uri="{BB962C8B-B14F-4D97-AF65-F5344CB8AC3E}">
        <p14:creationId xmlns:p14="http://schemas.microsoft.com/office/powerpoint/2010/main" val="176890288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AA3AFE-185B-4729-9F84-D1FCA6CD2A22}" type="slidenum">
              <a:rPr lang="en-US">
                <a:ea typeface="ＭＳ Ｐゴシック" pitchFamily="-123" charset="-128"/>
                <a:cs typeface="ＭＳ Ｐゴシック" pitchFamily="-123" charset="-128"/>
              </a:rPr>
              <a:pPr fontAlgn="base">
                <a:spcBef>
                  <a:spcPct val="0"/>
                </a:spcBef>
                <a:spcAft>
                  <a:spcPct val="0"/>
                </a:spcAft>
              </a:pPr>
              <a:t>73</a:t>
            </a:fld>
            <a:endParaRPr lang="en-US">
              <a:ea typeface="ＭＳ Ｐゴシック" pitchFamily="-123" charset="-128"/>
              <a:cs typeface="ＭＳ Ｐゴシック" pitchFamily="-123" charset="-128"/>
            </a:endParaRPr>
          </a:p>
        </p:txBody>
      </p:sp>
    </p:spTree>
    <p:extLst>
      <p:ext uri="{BB962C8B-B14F-4D97-AF65-F5344CB8AC3E}">
        <p14:creationId xmlns:p14="http://schemas.microsoft.com/office/powerpoint/2010/main" val="428605988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AA3AFE-185B-4729-9F84-D1FCA6CD2A22}" type="slidenum">
              <a:rPr lang="en-US">
                <a:ea typeface="ＭＳ Ｐゴシック" pitchFamily="-123" charset="-128"/>
                <a:cs typeface="ＭＳ Ｐゴシック" pitchFamily="-123" charset="-128"/>
              </a:rPr>
              <a:pPr fontAlgn="base">
                <a:spcBef>
                  <a:spcPct val="0"/>
                </a:spcBef>
                <a:spcAft>
                  <a:spcPct val="0"/>
                </a:spcAft>
              </a:pPr>
              <a:t>74</a:t>
            </a:fld>
            <a:endParaRPr lang="en-US">
              <a:ea typeface="ＭＳ Ｐゴシック" pitchFamily="-123" charset="-128"/>
              <a:cs typeface="ＭＳ Ｐゴシック" pitchFamily="-123" charset="-128"/>
            </a:endParaRPr>
          </a:p>
        </p:txBody>
      </p:sp>
    </p:spTree>
    <p:extLst>
      <p:ext uri="{BB962C8B-B14F-4D97-AF65-F5344CB8AC3E}">
        <p14:creationId xmlns:p14="http://schemas.microsoft.com/office/powerpoint/2010/main" val="383792294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41BFFA38-983C-413D-9586-9F9C6119E683}" type="slidenum">
              <a:rPr lang="en-IE" smtClean="0"/>
              <a:pPr/>
              <a:t>75</a:t>
            </a:fld>
            <a:endParaRPr lang="en-IE"/>
          </a:p>
        </p:txBody>
      </p:sp>
    </p:spTree>
    <p:extLst>
      <p:ext uri="{BB962C8B-B14F-4D97-AF65-F5344CB8AC3E}">
        <p14:creationId xmlns:p14="http://schemas.microsoft.com/office/powerpoint/2010/main" val="2489246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41BFFA38-983C-413D-9586-9F9C6119E683}" type="slidenum">
              <a:rPr lang="en-IE" smtClean="0"/>
              <a:pPr/>
              <a:t>9</a:t>
            </a:fld>
            <a:endParaRPr lang="en-IE"/>
          </a:p>
        </p:txBody>
      </p:sp>
    </p:spTree>
    <p:extLst>
      <p:ext uri="{BB962C8B-B14F-4D97-AF65-F5344CB8AC3E}">
        <p14:creationId xmlns:p14="http://schemas.microsoft.com/office/powerpoint/2010/main" val="1151448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E"/>
          </a:p>
        </p:txBody>
      </p:sp>
      <p:sp>
        <p:nvSpPr>
          <p:cNvPr id="4" name="Slide Number Placeholder 3"/>
          <p:cNvSpPr>
            <a:spLocks noGrp="1"/>
          </p:cNvSpPr>
          <p:nvPr>
            <p:ph type="sldNum" sz="quarter" idx="10"/>
          </p:nvPr>
        </p:nvSpPr>
        <p:spPr/>
        <p:txBody>
          <a:bodyPr/>
          <a:lstStyle/>
          <a:p>
            <a:fld id="{41BFFA38-983C-413D-9586-9F9C6119E683}" type="slidenum">
              <a:rPr lang="en-IE" smtClean="0"/>
              <a:pPr/>
              <a:t>10</a:t>
            </a:fld>
            <a:endParaRPr lang="en-IE"/>
          </a:p>
        </p:txBody>
      </p:sp>
    </p:spTree>
    <p:extLst>
      <p:ext uri="{BB962C8B-B14F-4D97-AF65-F5344CB8AC3E}">
        <p14:creationId xmlns:p14="http://schemas.microsoft.com/office/powerpoint/2010/main" val="474680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E"/>
          </a:p>
        </p:txBody>
      </p:sp>
      <p:sp>
        <p:nvSpPr>
          <p:cNvPr id="4" name="Date Placeholder 3"/>
          <p:cNvSpPr>
            <a:spLocks noGrp="1"/>
          </p:cNvSpPr>
          <p:nvPr>
            <p:ph type="dt" sz="half" idx="10"/>
          </p:nvPr>
        </p:nvSpPr>
        <p:spPr/>
        <p:txBody>
          <a:bodyPr/>
          <a:lstStyle/>
          <a:p>
            <a:fld id="{33D19841-4D10-4C13-9509-5C47FBAEF42F}" type="datetimeFigureOut">
              <a:rPr lang="en-IE" smtClean="0"/>
              <a:pPr/>
              <a:t>01/10/2025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33D19841-4D10-4C13-9509-5C47FBAEF42F}" type="datetimeFigureOut">
              <a:rPr lang="en-IE" smtClean="0"/>
              <a:pPr/>
              <a:t>01/10/2025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33D19841-4D10-4C13-9509-5C47FBAEF42F}" type="datetimeFigureOut">
              <a:rPr lang="en-IE" smtClean="0"/>
              <a:pPr/>
              <a:t>01/10/2025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10"/>
          </p:nvPr>
        </p:nvSpPr>
        <p:spPr/>
        <p:txBody>
          <a:bodyPr/>
          <a:lstStyle/>
          <a:p>
            <a:fld id="{33D19841-4D10-4C13-9509-5C47FBAEF42F}" type="datetimeFigureOut">
              <a:rPr lang="en-IE" smtClean="0"/>
              <a:pPr/>
              <a:t>01/10/2025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D19841-4D10-4C13-9509-5C47FBAEF42F}" type="datetimeFigureOut">
              <a:rPr lang="en-IE" smtClean="0"/>
              <a:pPr/>
              <a:t>01/10/2025</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p:cNvSpPr>
            <a:spLocks noGrp="1"/>
          </p:cNvSpPr>
          <p:nvPr>
            <p:ph type="dt" sz="half" idx="10"/>
          </p:nvPr>
        </p:nvSpPr>
        <p:spPr/>
        <p:txBody>
          <a:bodyPr/>
          <a:lstStyle/>
          <a:p>
            <a:fld id="{33D19841-4D10-4C13-9509-5C47FBAEF42F}" type="datetimeFigureOut">
              <a:rPr lang="en-IE" smtClean="0"/>
              <a:pPr/>
              <a:t>01/10/2025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p:cNvSpPr>
            <a:spLocks noGrp="1"/>
          </p:cNvSpPr>
          <p:nvPr>
            <p:ph type="dt" sz="half" idx="10"/>
          </p:nvPr>
        </p:nvSpPr>
        <p:spPr/>
        <p:txBody>
          <a:bodyPr/>
          <a:lstStyle/>
          <a:p>
            <a:fld id="{33D19841-4D10-4C13-9509-5C47FBAEF42F}" type="datetimeFigureOut">
              <a:rPr lang="en-IE" smtClean="0"/>
              <a:pPr/>
              <a:t>01/10/2025</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E"/>
          </a:p>
        </p:txBody>
      </p:sp>
      <p:sp>
        <p:nvSpPr>
          <p:cNvPr id="3" name="Date Placeholder 2"/>
          <p:cNvSpPr>
            <a:spLocks noGrp="1"/>
          </p:cNvSpPr>
          <p:nvPr>
            <p:ph type="dt" sz="half" idx="10"/>
          </p:nvPr>
        </p:nvSpPr>
        <p:spPr/>
        <p:txBody>
          <a:bodyPr/>
          <a:lstStyle/>
          <a:p>
            <a:fld id="{33D19841-4D10-4C13-9509-5C47FBAEF42F}" type="datetimeFigureOut">
              <a:rPr lang="en-IE" smtClean="0"/>
              <a:pPr/>
              <a:t>01/10/2025</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D19841-4D10-4C13-9509-5C47FBAEF42F}" type="datetimeFigureOut">
              <a:rPr lang="en-IE" smtClean="0"/>
              <a:pPr/>
              <a:t>01/10/2025</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D19841-4D10-4C13-9509-5C47FBAEF42F}" type="datetimeFigureOut">
              <a:rPr lang="en-IE" smtClean="0"/>
              <a:pPr/>
              <a:t>01/10/2025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D19841-4D10-4C13-9509-5C47FBAEF42F}" type="datetimeFigureOut">
              <a:rPr lang="en-IE" smtClean="0"/>
              <a:pPr/>
              <a:t>01/10/2025</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4438561E-E0C1-4F0A-93C2-9FC1439D4E14}" type="slidenum">
              <a:rPr lang="en-IE" smtClean="0"/>
              <a:pPr/>
              <a:t>‹#›</a:t>
            </a:fld>
            <a:endParaRPr lang="en-I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19841-4D10-4C13-9509-5C47FBAEF42F}" type="datetimeFigureOut">
              <a:rPr lang="en-IE" smtClean="0"/>
              <a:pPr/>
              <a:t>01/10/2025</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38561E-E0C1-4F0A-93C2-9FC1439D4E14}" type="slidenum">
              <a:rPr lang="en-IE" smtClean="0"/>
              <a:pPr/>
              <a:t>‹#›</a:t>
            </a:fld>
            <a:endParaRPr lang="en-I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celtx.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www.adobe.com/products/captivate.html" TargetMode="External"/><Relationship Id="rId5" Type="http://schemas.openxmlformats.org/officeDocument/2006/relationships/hyperlink" Target="http://www.articulate.com/products/storyline-overview.php" TargetMode="External"/><Relationship Id="rId4" Type="http://schemas.openxmlformats.org/officeDocument/2006/relationships/hyperlink" Target="http://lectora.com/"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3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6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6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6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6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CCAFB3E-E6E2-4587-A5FC-061F9AED9A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934450"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5975841F-9161-4650-BCE5-20FFE7E2961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49933" t="3964" b="3964"/>
          <a:stretch/>
        </p:blipFill>
        <p:spPr>
          <a:xfrm>
            <a:off x="431900" y="1"/>
            <a:ext cx="4972354" cy="6857999"/>
          </a:xfrm>
          <a:custGeom>
            <a:avLst/>
            <a:gdLst>
              <a:gd name="connsiteX0" fmla="*/ 0 w 7554138"/>
              <a:gd name="connsiteY0" fmla="*/ 0 h 6857999"/>
              <a:gd name="connsiteX1" fmla="*/ 7554138 w 7554138"/>
              <a:gd name="connsiteY1" fmla="*/ 0 h 6857999"/>
              <a:gd name="connsiteX2" fmla="*/ 7554138 w 7554138"/>
              <a:gd name="connsiteY2" fmla="*/ 6857999 h 6857999"/>
              <a:gd name="connsiteX3" fmla="*/ 0 w 7554138"/>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7554138" h="6857999">
                <a:moveTo>
                  <a:pt x="0" y="0"/>
                </a:moveTo>
                <a:lnTo>
                  <a:pt x="7554138" y="0"/>
                </a:lnTo>
                <a:lnTo>
                  <a:pt x="7554138" y="6857999"/>
                </a:lnTo>
                <a:lnTo>
                  <a:pt x="0" y="6857999"/>
                </a:lnTo>
                <a:close/>
              </a:path>
            </a:pathLst>
          </a:custGeom>
        </p:spPr>
      </p:pic>
      <p:sp>
        <p:nvSpPr>
          <p:cNvPr id="2" name="Title 1">
            <a:extLst>
              <a:ext uri="{FF2B5EF4-FFF2-40B4-BE49-F238E27FC236}">
                <a16:creationId xmlns:a16="http://schemas.microsoft.com/office/drawing/2014/main" id="{74313F2D-A7C7-40DD-9FAB-92A9BA4A332E}"/>
              </a:ext>
            </a:extLst>
          </p:cNvPr>
          <p:cNvSpPr>
            <a:spLocks noGrp="1"/>
          </p:cNvSpPr>
          <p:nvPr>
            <p:ph type="ctrTitle"/>
          </p:nvPr>
        </p:nvSpPr>
        <p:spPr>
          <a:xfrm>
            <a:off x="544542" y="1484784"/>
            <a:ext cx="3235370" cy="3888432"/>
          </a:xfrm>
        </p:spPr>
        <p:txBody>
          <a:bodyPr anchor="t">
            <a:normAutofit/>
          </a:bodyPr>
          <a:lstStyle/>
          <a:p>
            <a:pPr algn="l">
              <a:lnSpc>
                <a:spcPct val="90000"/>
              </a:lnSpc>
            </a:pPr>
            <a:br>
              <a:rPr lang="en-US" dirty="0">
                <a:solidFill>
                  <a:srgbClr val="FFFFFF"/>
                </a:solidFill>
              </a:rPr>
            </a:br>
            <a:r>
              <a:rPr lang="en-US" dirty="0">
                <a:solidFill>
                  <a:srgbClr val="FFFFFF"/>
                </a:solidFill>
              </a:rPr>
              <a:t>Storyboards, Personas, </a:t>
            </a:r>
            <a:br>
              <a:rPr lang="en-US" dirty="0">
                <a:solidFill>
                  <a:srgbClr val="FFFFFF"/>
                </a:solidFill>
              </a:rPr>
            </a:br>
            <a:r>
              <a:rPr lang="en-US" dirty="0">
                <a:solidFill>
                  <a:srgbClr val="FFFFFF"/>
                </a:solidFill>
              </a:rPr>
              <a:t>and User Stories</a:t>
            </a:r>
            <a:br>
              <a:rPr lang="en-US" sz="4000" dirty="0">
                <a:solidFill>
                  <a:srgbClr val="FFFFFF"/>
                </a:solidFill>
              </a:rPr>
            </a:br>
            <a:endParaRPr lang="en-IE" sz="4000" dirty="0">
              <a:solidFill>
                <a:srgbClr val="FFFFFF"/>
              </a:solidFill>
            </a:endParaRPr>
          </a:p>
        </p:txBody>
      </p:sp>
      <p:sp>
        <p:nvSpPr>
          <p:cNvPr id="13" name="Rectangle 12">
            <a:extLst>
              <a:ext uri="{FF2B5EF4-FFF2-40B4-BE49-F238E27FC236}">
                <a16:creationId xmlns:a16="http://schemas.microsoft.com/office/drawing/2014/main" id="{640086A0-762B-44EE-AA70-A7268A72A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8446" y="0"/>
            <a:ext cx="442555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3E98E22-8F6E-4CDD-8C15-D01A0A6AB27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5554" y="1405553"/>
            <a:ext cx="4130852" cy="4044017"/>
          </a:xfrm>
          <a:custGeom>
            <a:avLst/>
            <a:gdLst/>
            <a:ahLst/>
            <a:cxnLst/>
            <a:rect l="l" t="t" r="r" b="b"/>
            <a:pathLst>
              <a:path w="5017317" h="5380277">
                <a:moveTo>
                  <a:pt x="0" y="0"/>
                </a:moveTo>
                <a:lnTo>
                  <a:pt x="5017317" y="0"/>
                </a:lnTo>
                <a:lnTo>
                  <a:pt x="5017317" y="5380277"/>
                </a:lnTo>
                <a:lnTo>
                  <a:pt x="0" y="5380277"/>
                </a:lnTo>
                <a:close/>
              </a:path>
            </a:pathLst>
          </a:custGeom>
        </p:spPr>
      </p:pic>
    </p:spTree>
    <p:extLst>
      <p:ext uri="{BB962C8B-B14F-4D97-AF65-F5344CB8AC3E}">
        <p14:creationId xmlns:p14="http://schemas.microsoft.com/office/powerpoint/2010/main" val="3490061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t>Storyboarding: Features</a:t>
            </a:r>
          </a:p>
        </p:txBody>
      </p:sp>
      <p:sp>
        <p:nvSpPr>
          <p:cNvPr id="44036" name="AutoShape 4" descr="http://www.webdesignermag.co.uk/wp-content/uploads/2009/09/main.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E"/>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62960"/>
            <a:ext cx="9144000" cy="3532080"/>
          </a:xfrm>
          <a:prstGeom prst="rect">
            <a:avLst/>
          </a:prstGeom>
        </p:spPr>
      </p:pic>
    </p:spTree>
    <p:extLst>
      <p:ext uri="{BB962C8B-B14F-4D97-AF65-F5344CB8AC3E}">
        <p14:creationId xmlns:p14="http://schemas.microsoft.com/office/powerpoint/2010/main" val="2628278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t>Storyboarding: Features</a:t>
            </a:r>
          </a:p>
        </p:txBody>
      </p:sp>
      <p:sp>
        <p:nvSpPr>
          <p:cNvPr id="44036" name="AutoShape 4" descr="http://www.webdesignermag.co.uk/wp-content/uploads/2009/09/main.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E"/>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844824"/>
            <a:ext cx="6588224" cy="4143260"/>
          </a:xfrm>
          <a:prstGeom prst="rect">
            <a:avLst/>
          </a:prstGeom>
        </p:spPr>
      </p:pic>
    </p:spTree>
    <p:extLst>
      <p:ext uri="{BB962C8B-B14F-4D97-AF65-F5344CB8AC3E}">
        <p14:creationId xmlns:p14="http://schemas.microsoft.com/office/powerpoint/2010/main" val="2271570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t>Storyboarding: Features</a:t>
            </a:r>
          </a:p>
        </p:txBody>
      </p:sp>
      <p:sp>
        <p:nvSpPr>
          <p:cNvPr id="44036" name="AutoShape 4" descr="http://www.webdesignermag.co.uk/wp-content/uploads/2009/09/main.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E"/>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424" y="1417638"/>
            <a:ext cx="7956376" cy="5003494"/>
          </a:xfrm>
          <a:prstGeom prst="rect">
            <a:avLst/>
          </a:prstGeom>
        </p:spPr>
      </p:pic>
    </p:spTree>
    <p:extLst>
      <p:ext uri="{BB962C8B-B14F-4D97-AF65-F5344CB8AC3E}">
        <p14:creationId xmlns:p14="http://schemas.microsoft.com/office/powerpoint/2010/main" val="3073794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t>Storyboarding: Features</a:t>
            </a:r>
          </a:p>
        </p:txBody>
      </p:sp>
      <p:sp>
        <p:nvSpPr>
          <p:cNvPr id="44036" name="AutoShape 4" descr="http://www.webdesignermag.co.uk/wp-content/uploads/2009/09/main.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E"/>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3100" y="1916832"/>
            <a:ext cx="5257800" cy="3943350"/>
          </a:xfrm>
          <a:prstGeom prst="rect">
            <a:avLst/>
          </a:prstGeom>
        </p:spPr>
      </p:pic>
    </p:spTree>
    <p:extLst>
      <p:ext uri="{BB962C8B-B14F-4D97-AF65-F5344CB8AC3E}">
        <p14:creationId xmlns:p14="http://schemas.microsoft.com/office/powerpoint/2010/main" val="2281385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idx="1"/>
          </p:nvPr>
        </p:nvSpPr>
        <p:spPr/>
        <p:txBody>
          <a:bodyPr>
            <a:normAutofit lnSpcReduction="10000"/>
          </a:bodyPr>
          <a:lstStyle/>
          <a:p>
            <a:r>
              <a:rPr lang="en-IE" sz="2400" dirty="0" err="1"/>
              <a:t>Celtx</a:t>
            </a:r>
            <a:endParaRPr lang="en-IE" sz="2400" dirty="0"/>
          </a:p>
          <a:p>
            <a:r>
              <a:rPr lang="en-IE" sz="2400" dirty="0">
                <a:hlinkClick r:id="rId3"/>
              </a:rPr>
              <a:t>http://www.celtx.com</a:t>
            </a:r>
            <a:endParaRPr lang="en-IE" sz="2400" dirty="0"/>
          </a:p>
          <a:p>
            <a:endParaRPr lang="en-IE" sz="2400" dirty="0"/>
          </a:p>
          <a:p>
            <a:r>
              <a:rPr lang="en-IE" sz="2400" dirty="0" err="1"/>
              <a:t>Lectora</a:t>
            </a:r>
            <a:r>
              <a:rPr lang="en-IE" sz="2400" dirty="0"/>
              <a:t> Snap</a:t>
            </a:r>
          </a:p>
          <a:p>
            <a:r>
              <a:rPr lang="en-IE" sz="2400" dirty="0">
                <a:hlinkClick r:id="rId4"/>
              </a:rPr>
              <a:t>http://lectora.com/</a:t>
            </a:r>
            <a:endParaRPr lang="en-IE" sz="2400" dirty="0"/>
          </a:p>
          <a:p>
            <a:endParaRPr lang="en-IE" sz="2400" dirty="0"/>
          </a:p>
          <a:p>
            <a:r>
              <a:rPr lang="en-IE" sz="2400" dirty="0"/>
              <a:t>Articulate Storyline</a:t>
            </a:r>
          </a:p>
          <a:p>
            <a:r>
              <a:rPr lang="en-IE" sz="2400" dirty="0">
                <a:hlinkClick r:id="rId5"/>
              </a:rPr>
              <a:t>http://www.articulate.com/products/storyline-overview.php</a:t>
            </a:r>
            <a:endParaRPr lang="en-IE" sz="2400" dirty="0"/>
          </a:p>
          <a:p>
            <a:endParaRPr lang="en-IE" sz="2400" dirty="0"/>
          </a:p>
          <a:p>
            <a:r>
              <a:rPr lang="en-IE" sz="2400" dirty="0"/>
              <a:t>Adobe Captivate</a:t>
            </a:r>
          </a:p>
          <a:p>
            <a:r>
              <a:rPr lang="en-IE" sz="2400" dirty="0">
                <a:hlinkClick r:id="rId6"/>
              </a:rPr>
              <a:t>http://www.adobe.com/products/captivate.html</a:t>
            </a:r>
            <a:endParaRPr lang="en-IE" sz="2400" dirty="0"/>
          </a:p>
          <a:p>
            <a:endParaRPr lang="en-IE" sz="2400" dirty="0"/>
          </a:p>
        </p:txBody>
      </p:sp>
      <p:sp>
        <p:nvSpPr>
          <p:cNvPr id="3" name="Title 2"/>
          <p:cNvSpPr>
            <a:spLocks noGrp="1"/>
          </p:cNvSpPr>
          <p:nvPr>
            <p:ph type="title"/>
          </p:nvPr>
        </p:nvSpPr>
        <p:spPr/>
        <p:txBody>
          <a:bodyPr/>
          <a:lstStyle/>
          <a:p>
            <a:r>
              <a:rPr lang="en-IE" dirty="0"/>
              <a:t>Storyboarding: Tools</a:t>
            </a:r>
          </a:p>
        </p:txBody>
      </p:sp>
    </p:spTree>
    <p:extLst>
      <p:ext uri="{BB962C8B-B14F-4D97-AF65-F5344CB8AC3E}">
        <p14:creationId xmlns:p14="http://schemas.microsoft.com/office/powerpoint/2010/main" val="2008872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a:t>Personas</a:t>
            </a:r>
          </a:p>
        </p:txBody>
      </p:sp>
      <p:pic>
        <p:nvPicPr>
          <p:cNvPr id="4" name="Picture 3">
            <a:extLst>
              <a:ext uri="{FF2B5EF4-FFF2-40B4-BE49-F238E27FC236}">
                <a16:creationId xmlns:a16="http://schemas.microsoft.com/office/drawing/2014/main" id="{2DC0E121-0C69-42EB-BD97-24D73ED8D1F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051720" cy="2009242"/>
          </a:xfrm>
          <a:prstGeom prst="rect">
            <a:avLst/>
          </a:prstGeom>
        </p:spPr>
      </p:pic>
    </p:spTree>
    <p:extLst>
      <p:ext uri="{BB962C8B-B14F-4D97-AF65-F5344CB8AC3E}">
        <p14:creationId xmlns:p14="http://schemas.microsoft.com/office/powerpoint/2010/main" val="1408022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Personas</a:t>
            </a:r>
          </a:p>
        </p:txBody>
      </p:sp>
      <p:sp>
        <p:nvSpPr>
          <p:cNvPr id="3" name="Content Placeholder 2"/>
          <p:cNvSpPr>
            <a:spLocks noGrp="1"/>
          </p:cNvSpPr>
          <p:nvPr>
            <p:ph idx="1"/>
          </p:nvPr>
        </p:nvSpPr>
        <p:spPr/>
        <p:txBody>
          <a:bodyPr>
            <a:normAutofit/>
          </a:bodyPr>
          <a:lstStyle/>
          <a:p>
            <a:r>
              <a:rPr lang="en-US" sz="2800" dirty="0"/>
              <a:t>A persona is a fictional character that can be used to represent a collection of some of the kinds of people who could potentially be using a particular design.</a:t>
            </a:r>
          </a:p>
        </p:txBody>
      </p:sp>
    </p:spTree>
    <p:extLst>
      <p:ext uri="{BB962C8B-B14F-4D97-AF65-F5344CB8AC3E}">
        <p14:creationId xmlns:p14="http://schemas.microsoft.com/office/powerpoint/2010/main" val="125508620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Personas</a:t>
            </a:r>
          </a:p>
        </p:txBody>
      </p:sp>
      <p:sp>
        <p:nvSpPr>
          <p:cNvPr id="3" name="Content Placeholder 2"/>
          <p:cNvSpPr>
            <a:spLocks noGrp="1"/>
          </p:cNvSpPr>
          <p:nvPr>
            <p:ph idx="1"/>
          </p:nvPr>
        </p:nvSpPr>
        <p:spPr/>
        <p:txBody>
          <a:bodyPr>
            <a:normAutofit/>
          </a:bodyPr>
          <a:lstStyle/>
          <a:p>
            <a:r>
              <a:rPr lang="en-IE" sz="2800" dirty="0"/>
              <a:t>Typically in </a:t>
            </a:r>
            <a:r>
              <a:rPr lang="en-IE" sz="2800" i="1" dirty="0"/>
              <a:t>user-centred design</a:t>
            </a:r>
            <a:r>
              <a:rPr lang="en-IE" sz="2800" dirty="0"/>
              <a:t> the designers will use several personas to test the viability of a design. The personas allow the designers to consider the range of stakeholders that might be using their designs, and allows the designer to look at their designs from these stakeholders’ perspectives.</a:t>
            </a:r>
          </a:p>
          <a:p>
            <a:endParaRPr lang="en-IE" sz="2800" dirty="0"/>
          </a:p>
          <a:p>
            <a:endParaRPr lang="en-IE" sz="2800" dirty="0"/>
          </a:p>
        </p:txBody>
      </p:sp>
    </p:spTree>
    <p:extLst>
      <p:ext uri="{BB962C8B-B14F-4D97-AF65-F5344CB8AC3E}">
        <p14:creationId xmlns:p14="http://schemas.microsoft.com/office/powerpoint/2010/main" val="338929042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Personas</a:t>
            </a:r>
          </a:p>
        </p:txBody>
      </p:sp>
      <p:sp>
        <p:nvSpPr>
          <p:cNvPr id="3" name="Content Placeholder 2"/>
          <p:cNvSpPr>
            <a:spLocks noGrp="1"/>
          </p:cNvSpPr>
          <p:nvPr>
            <p:ph idx="1"/>
          </p:nvPr>
        </p:nvSpPr>
        <p:spPr/>
        <p:txBody>
          <a:bodyPr>
            <a:normAutofit/>
          </a:bodyPr>
          <a:lstStyle/>
          <a:p>
            <a:r>
              <a:rPr lang="en-IE" sz="2800" dirty="0"/>
              <a:t>The need for personas was initially identified in the mid-1990s in the marketing sector, followed quickly by the software sector, and then quickly spreading to a range of design disciplines. </a:t>
            </a:r>
          </a:p>
        </p:txBody>
      </p:sp>
    </p:spTree>
    <p:extLst>
      <p:ext uri="{BB962C8B-B14F-4D97-AF65-F5344CB8AC3E}">
        <p14:creationId xmlns:p14="http://schemas.microsoft.com/office/powerpoint/2010/main" val="236310417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Personas</a:t>
            </a:r>
          </a:p>
        </p:txBody>
      </p:sp>
      <p:sp>
        <p:nvSpPr>
          <p:cNvPr id="3" name="Content Placeholder 2"/>
          <p:cNvSpPr>
            <a:spLocks noGrp="1"/>
          </p:cNvSpPr>
          <p:nvPr>
            <p:ph idx="1"/>
          </p:nvPr>
        </p:nvSpPr>
        <p:spPr/>
        <p:txBody>
          <a:bodyPr>
            <a:normAutofit/>
          </a:bodyPr>
          <a:lstStyle/>
          <a:p>
            <a:r>
              <a:rPr lang="en-IE" sz="2800" dirty="0"/>
              <a:t>Benefits that have been suggested for personas include a suggestion that for designers working in groups, they are given a common, consistent understanding of the dimensions of diversity and can communicate and brainstorm more effectively about diversity to each other. It also allows the designers to focus on the users of their design and encourages the designers to learn more about those users and understand how they will use the design.</a:t>
            </a:r>
          </a:p>
        </p:txBody>
      </p:sp>
    </p:spTree>
    <p:extLst>
      <p:ext uri="{BB962C8B-B14F-4D97-AF65-F5344CB8AC3E}">
        <p14:creationId xmlns:p14="http://schemas.microsoft.com/office/powerpoint/2010/main" val="25316726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E" sz="4000" b="1" dirty="0"/>
              <a:t>User Evaluation</a:t>
            </a:r>
          </a:p>
        </p:txBody>
      </p:sp>
      <p:sp>
        <p:nvSpPr>
          <p:cNvPr id="3" name="Content Placeholder 2"/>
          <p:cNvSpPr>
            <a:spLocks noGrp="1"/>
          </p:cNvSpPr>
          <p:nvPr>
            <p:ph idx="1"/>
          </p:nvPr>
        </p:nvSpPr>
        <p:spPr/>
        <p:txBody>
          <a:bodyPr>
            <a:normAutofit lnSpcReduction="10000"/>
          </a:bodyPr>
          <a:lstStyle/>
          <a:p>
            <a:r>
              <a:rPr lang="en-IE" sz="2400" b="1" dirty="0">
                <a:solidFill>
                  <a:schemeClr val="accent5">
                    <a:lumMod val="75000"/>
                  </a:schemeClr>
                </a:solidFill>
              </a:rPr>
              <a:t>Interviews</a:t>
            </a:r>
          </a:p>
          <a:p>
            <a:r>
              <a:rPr lang="en-IE" sz="2400" b="1" dirty="0">
                <a:solidFill>
                  <a:schemeClr val="accent5">
                    <a:lumMod val="75000"/>
                  </a:schemeClr>
                </a:solidFill>
              </a:rPr>
              <a:t>Questionnaires</a:t>
            </a:r>
          </a:p>
          <a:p>
            <a:r>
              <a:rPr lang="en-IE" sz="2400" b="1" dirty="0">
                <a:solidFill>
                  <a:schemeClr val="accent5">
                    <a:lumMod val="75000"/>
                  </a:schemeClr>
                </a:solidFill>
              </a:rPr>
              <a:t>Focus Groups</a:t>
            </a:r>
          </a:p>
          <a:p>
            <a:r>
              <a:rPr lang="en-IE" sz="2400" b="1" dirty="0">
                <a:solidFill>
                  <a:srgbClr val="FF6600"/>
                </a:solidFill>
              </a:rPr>
              <a:t>Shadowing</a:t>
            </a:r>
          </a:p>
          <a:p>
            <a:r>
              <a:rPr lang="en-IE" sz="2400" b="1" dirty="0">
                <a:solidFill>
                  <a:srgbClr val="FF6600"/>
                </a:solidFill>
              </a:rPr>
              <a:t>Cognitive Walk Through</a:t>
            </a:r>
          </a:p>
          <a:p>
            <a:r>
              <a:rPr lang="en-IE" sz="2400" b="1" dirty="0">
                <a:solidFill>
                  <a:srgbClr val="FF6600"/>
                </a:solidFill>
              </a:rPr>
              <a:t>Think-Aloud Protocol</a:t>
            </a:r>
          </a:p>
          <a:p>
            <a:r>
              <a:rPr lang="en-IE" sz="2400" b="1" dirty="0">
                <a:solidFill>
                  <a:srgbClr val="FF6600"/>
                </a:solidFill>
              </a:rPr>
              <a:t>Co-Discovery Learning</a:t>
            </a:r>
          </a:p>
          <a:p>
            <a:r>
              <a:rPr lang="en-IE" sz="2400" b="1" dirty="0">
                <a:solidFill>
                  <a:srgbClr val="FF6600"/>
                </a:solidFill>
              </a:rPr>
              <a:t>Expert Reviews</a:t>
            </a:r>
          </a:p>
          <a:p>
            <a:r>
              <a:rPr lang="en-IE" sz="2400" b="1" dirty="0">
                <a:solidFill>
                  <a:schemeClr val="accent6"/>
                </a:solidFill>
              </a:rPr>
              <a:t>Performance Measurements</a:t>
            </a:r>
          </a:p>
          <a:p>
            <a:r>
              <a:rPr lang="en-IE" sz="2400" b="1" dirty="0">
                <a:solidFill>
                  <a:schemeClr val="accent6"/>
                </a:solidFill>
              </a:rPr>
              <a:t>GOMS</a:t>
            </a:r>
          </a:p>
          <a:p>
            <a:r>
              <a:rPr lang="en-IE" sz="2400" dirty="0"/>
              <a:t>Personas</a:t>
            </a:r>
          </a:p>
          <a:p>
            <a:endParaRPr lang="en-IE" sz="24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84300" cy="1355640"/>
          </a:xfrm>
          <a:prstGeom prst="rect">
            <a:avLst/>
          </a:prstGeom>
        </p:spPr>
      </p:pic>
    </p:spTree>
    <p:extLst>
      <p:ext uri="{BB962C8B-B14F-4D97-AF65-F5344CB8AC3E}">
        <p14:creationId xmlns:p14="http://schemas.microsoft.com/office/powerpoint/2010/main" val="232248867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Personas</a:t>
            </a:r>
          </a:p>
        </p:txBody>
      </p:sp>
      <p:sp>
        <p:nvSpPr>
          <p:cNvPr id="3" name="Content Placeholder 2"/>
          <p:cNvSpPr>
            <a:spLocks noGrp="1"/>
          </p:cNvSpPr>
          <p:nvPr>
            <p:ph idx="1"/>
          </p:nvPr>
        </p:nvSpPr>
        <p:spPr/>
        <p:txBody>
          <a:bodyPr>
            <a:normAutofit/>
          </a:bodyPr>
          <a:lstStyle/>
          <a:p>
            <a:r>
              <a:rPr lang="en-IE" sz="2800" dirty="0"/>
              <a:t>Some researchers have criticised the use of personas by indicating that for evaluating a design, the use of real customers who will be using the design is more realistic and preferable to the use of personas which are fictional characters. There is no doubt that using a wide range of real customers is one of the strongest forms of evaluation, but there are many cases where this is not possible, and personas are an effective alternative.</a:t>
            </a:r>
          </a:p>
        </p:txBody>
      </p:sp>
    </p:spTree>
    <p:extLst>
      <p:ext uri="{BB962C8B-B14F-4D97-AF65-F5344CB8AC3E}">
        <p14:creationId xmlns:p14="http://schemas.microsoft.com/office/powerpoint/2010/main" val="95798860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Personas</a:t>
            </a:r>
          </a:p>
        </p:txBody>
      </p:sp>
      <p:sp>
        <p:nvSpPr>
          <p:cNvPr id="3" name="Content Placeholder 2"/>
          <p:cNvSpPr>
            <a:spLocks noGrp="1"/>
          </p:cNvSpPr>
          <p:nvPr>
            <p:ph idx="1"/>
          </p:nvPr>
        </p:nvSpPr>
        <p:spPr/>
        <p:txBody>
          <a:bodyPr>
            <a:normAutofit/>
          </a:bodyPr>
          <a:lstStyle/>
          <a:p>
            <a:r>
              <a:rPr lang="en-IE" sz="2800" dirty="0"/>
              <a:t>Some scientific studies (e.g. Frank Long, 2009, “</a:t>
            </a:r>
            <a:r>
              <a:rPr lang="en-IE" sz="2800" i="1" dirty="0"/>
              <a:t>Real or Imaginary: The effectiveness of using personas in product design</a:t>
            </a:r>
            <a:r>
              <a:rPr lang="en-IE" sz="2800" dirty="0"/>
              <a:t>”) on the use of personas have shown that personas can result in more usable designs, more user-centred discussions, and more effective communication in design teams.</a:t>
            </a:r>
          </a:p>
        </p:txBody>
      </p:sp>
    </p:spTree>
    <p:extLst>
      <p:ext uri="{BB962C8B-B14F-4D97-AF65-F5344CB8AC3E}">
        <p14:creationId xmlns:p14="http://schemas.microsoft.com/office/powerpoint/2010/main" val="33724143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t>V.O.: Meet the </a:t>
            </a:r>
            <a:r>
              <a:rPr lang="en-IE" dirty="0" err="1"/>
              <a:t>Normals</a:t>
            </a:r>
            <a:endParaRPr lang="en-IE" dirty="0"/>
          </a:p>
        </p:txBody>
      </p:sp>
      <p:sp>
        <p:nvSpPr>
          <p:cNvPr id="4" name="Rounded Rectangle 3"/>
          <p:cNvSpPr/>
          <p:nvPr/>
        </p:nvSpPr>
        <p:spPr>
          <a:xfrm>
            <a:off x="539552" y="1628800"/>
            <a:ext cx="8136904" cy="460851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9600" b="1" dirty="0">
                <a:solidFill>
                  <a:schemeClr val="tx1"/>
                </a:solidFill>
                <a:latin typeface="Kunstler Script" pitchFamily="66" charset="0"/>
              </a:rPr>
              <a:t>Meet the Normal Family</a:t>
            </a:r>
          </a:p>
        </p:txBody>
      </p:sp>
    </p:spTree>
    <p:extLst>
      <p:ext uri="{BB962C8B-B14F-4D97-AF65-F5344CB8AC3E}">
        <p14:creationId xmlns:p14="http://schemas.microsoft.com/office/powerpoint/2010/main" val="28142676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E" sz="3200" dirty="0"/>
              <a:t>V.O.: This is Betty Normal, she’s the Grandparent of the family, she’s not as fast as she used to be.</a:t>
            </a:r>
          </a:p>
        </p:txBody>
      </p:sp>
      <p:sp>
        <p:nvSpPr>
          <p:cNvPr id="4" name="Rounded Rectangle 3"/>
          <p:cNvSpPr/>
          <p:nvPr/>
        </p:nvSpPr>
        <p:spPr>
          <a:xfrm>
            <a:off x="539552" y="1628800"/>
            <a:ext cx="8136904" cy="460851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026" name="Picture 2"/>
          <p:cNvPicPr>
            <a:picLocks noChangeAspect="1" noChangeArrowheads="1"/>
          </p:cNvPicPr>
          <p:nvPr/>
        </p:nvPicPr>
        <p:blipFill>
          <a:blip r:embed="rId3" cstate="print"/>
          <a:srcRect/>
          <a:stretch>
            <a:fillRect/>
          </a:stretch>
        </p:blipFill>
        <p:spPr bwMode="auto">
          <a:xfrm>
            <a:off x="971600" y="2791693"/>
            <a:ext cx="1431925" cy="2149475"/>
          </a:xfrm>
          <a:prstGeom prst="rect">
            <a:avLst/>
          </a:prstGeom>
          <a:noFill/>
          <a:ln w="9525">
            <a:noFill/>
            <a:miter lim="800000"/>
            <a:headEnd/>
            <a:tailEnd/>
          </a:ln>
        </p:spPr>
      </p:pic>
      <p:sp>
        <p:nvSpPr>
          <p:cNvPr id="5" name="Oval 4"/>
          <p:cNvSpPr/>
          <p:nvPr/>
        </p:nvSpPr>
        <p:spPr>
          <a:xfrm>
            <a:off x="1763688" y="2996952"/>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8" name="Oval 7"/>
          <p:cNvSpPr/>
          <p:nvPr/>
        </p:nvSpPr>
        <p:spPr>
          <a:xfrm>
            <a:off x="1691680" y="2852936"/>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Oval 8"/>
          <p:cNvSpPr/>
          <p:nvPr/>
        </p:nvSpPr>
        <p:spPr>
          <a:xfrm>
            <a:off x="1547664" y="2852936"/>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Oval 9"/>
          <p:cNvSpPr/>
          <p:nvPr/>
        </p:nvSpPr>
        <p:spPr>
          <a:xfrm>
            <a:off x="1475656" y="2996952"/>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Rectangle 11"/>
          <p:cNvSpPr/>
          <p:nvPr/>
        </p:nvSpPr>
        <p:spPr>
          <a:xfrm>
            <a:off x="1115616" y="3933056"/>
            <a:ext cx="1080120" cy="720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Rectangle 12"/>
          <p:cNvSpPr/>
          <p:nvPr/>
        </p:nvSpPr>
        <p:spPr>
          <a:xfrm>
            <a:off x="1115616" y="4005064"/>
            <a:ext cx="63624" cy="6480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Rectangle 13"/>
          <p:cNvSpPr/>
          <p:nvPr/>
        </p:nvSpPr>
        <p:spPr>
          <a:xfrm>
            <a:off x="2132112" y="4005064"/>
            <a:ext cx="63624" cy="6480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Oval 14"/>
          <p:cNvSpPr/>
          <p:nvPr/>
        </p:nvSpPr>
        <p:spPr>
          <a:xfrm>
            <a:off x="2051720" y="4437112"/>
            <a:ext cx="216024"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 name="Oval 15"/>
          <p:cNvSpPr/>
          <p:nvPr/>
        </p:nvSpPr>
        <p:spPr>
          <a:xfrm>
            <a:off x="1043608" y="4437112"/>
            <a:ext cx="216024"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Rectangle 16"/>
          <p:cNvSpPr/>
          <p:nvPr/>
        </p:nvSpPr>
        <p:spPr>
          <a:xfrm>
            <a:off x="1115616" y="4221088"/>
            <a:ext cx="1080120" cy="720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452400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E" sz="3200" dirty="0"/>
              <a:t>V.O.: This is her daughter, Mary Normal, she works as the manager in a supermarket, she is left-handed and has Gluten allergy.</a:t>
            </a:r>
          </a:p>
        </p:txBody>
      </p:sp>
      <p:sp>
        <p:nvSpPr>
          <p:cNvPr id="4" name="Rounded Rectangle 3"/>
          <p:cNvSpPr/>
          <p:nvPr/>
        </p:nvSpPr>
        <p:spPr>
          <a:xfrm>
            <a:off x="539552" y="1628800"/>
            <a:ext cx="8136904" cy="460851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026" name="Picture 2"/>
          <p:cNvPicPr>
            <a:picLocks noChangeAspect="1" noChangeArrowheads="1"/>
          </p:cNvPicPr>
          <p:nvPr/>
        </p:nvPicPr>
        <p:blipFill>
          <a:blip r:embed="rId3" cstate="print"/>
          <a:srcRect/>
          <a:stretch>
            <a:fillRect/>
          </a:stretch>
        </p:blipFill>
        <p:spPr bwMode="auto">
          <a:xfrm>
            <a:off x="971600" y="2791693"/>
            <a:ext cx="1431925" cy="2149475"/>
          </a:xfrm>
          <a:prstGeom prst="rect">
            <a:avLst/>
          </a:prstGeom>
          <a:noFill/>
          <a:ln w="9525">
            <a:noFill/>
            <a:miter lim="800000"/>
            <a:headEnd/>
            <a:tailEnd/>
          </a:ln>
        </p:spPr>
      </p:pic>
      <p:sp>
        <p:nvSpPr>
          <p:cNvPr id="5" name="Oval 4"/>
          <p:cNvSpPr/>
          <p:nvPr/>
        </p:nvSpPr>
        <p:spPr>
          <a:xfrm>
            <a:off x="1763688" y="2996952"/>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8" name="Oval 7"/>
          <p:cNvSpPr/>
          <p:nvPr/>
        </p:nvSpPr>
        <p:spPr>
          <a:xfrm>
            <a:off x="1691680" y="2852936"/>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Oval 8"/>
          <p:cNvSpPr/>
          <p:nvPr/>
        </p:nvSpPr>
        <p:spPr>
          <a:xfrm>
            <a:off x="1547664" y="2852936"/>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Oval 9"/>
          <p:cNvSpPr/>
          <p:nvPr/>
        </p:nvSpPr>
        <p:spPr>
          <a:xfrm>
            <a:off x="1475656" y="2996952"/>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Rectangle 11"/>
          <p:cNvSpPr/>
          <p:nvPr/>
        </p:nvSpPr>
        <p:spPr>
          <a:xfrm>
            <a:off x="1115616" y="3933056"/>
            <a:ext cx="1080120" cy="720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Rectangle 12"/>
          <p:cNvSpPr/>
          <p:nvPr/>
        </p:nvSpPr>
        <p:spPr>
          <a:xfrm>
            <a:off x="1115616" y="4005064"/>
            <a:ext cx="63624" cy="6480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Rectangle 13"/>
          <p:cNvSpPr/>
          <p:nvPr/>
        </p:nvSpPr>
        <p:spPr>
          <a:xfrm>
            <a:off x="2132112" y="4005064"/>
            <a:ext cx="63624" cy="6480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Oval 14"/>
          <p:cNvSpPr/>
          <p:nvPr/>
        </p:nvSpPr>
        <p:spPr>
          <a:xfrm>
            <a:off x="2051720" y="4437112"/>
            <a:ext cx="216024"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 name="Oval 15"/>
          <p:cNvSpPr/>
          <p:nvPr/>
        </p:nvSpPr>
        <p:spPr>
          <a:xfrm>
            <a:off x="1043608" y="4437112"/>
            <a:ext cx="216024"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Rectangle 16"/>
          <p:cNvSpPr/>
          <p:nvPr/>
        </p:nvSpPr>
        <p:spPr>
          <a:xfrm>
            <a:off x="1115616" y="4221088"/>
            <a:ext cx="1080120" cy="720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8" name="Picture 2"/>
          <p:cNvPicPr>
            <a:picLocks noChangeAspect="1" noChangeArrowheads="1"/>
          </p:cNvPicPr>
          <p:nvPr/>
        </p:nvPicPr>
        <p:blipFill>
          <a:blip r:embed="rId3" cstate="print"/>
          <a:srcRect/>
          <a:stretch>
            <a:fillRect/>
          </a:stretch>
        </p:blipFill>
        <p:spPr bwMode="auto">
          <a:xfrm>
            <a:off x="2492003" y="2420888"/>
            <a:ext cx="1647949" cy="2509515"/>
          </a:xfrm>
          <a:prstGeom prst="rect">
            <a:avLst/>
          </a:prstGeom>
          <a:noFill/>
          <a:ln w="9525">
            <a:noFill/>
            <a:miter lim="800000"/>
            <a:headEnd/>
            <a:tailEnd/>
          </a:ln>
        </p:spPr>
      </p:pic>
    </p:spTree>
    <p:extLst>
      <p:ext uri="{BB962C8B-B14F-4D97-AF65-F5344CB8AC3E}">
        <p14:creationId xmlns:p14="http://schemas.microsoft.com/office/powerpoint/2010/main" val="1615717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E" sz="3200" dirty="0"/>
              <a:t>V.O.: This is Mary’s husband, Harry, Harry is a stay at home dad.</a:t>
            </a:r>
          </a:p>
        </p:txBody>
      </p:sp>
      <p:sp>
        <p:nvSpPr>
          <p:cNvPr id="4" name="Rounded Rectangle 3"/>
          <p:cNvSpPr/>
          <p:nvPr/>
        </p:nvSpPr>
        <p:spPr>
          <a:xfrm>
            <a:off x="539552" y="1628800"/>
            <a:ext cx="8136904" cy="460851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026" name="Picture 2"/>
          <p:cNvPicPr>
            <a:picLocks noChangeAspect="1" noChangeArrowheads="1"/>
          </p:cNvPicPr>
          <p:nvPr/>
        </p:nvPicPr>
        <p:blipFill>
          <a:blip r:embed="rId3" cstate="print"/>
          <a:srcRect/>
          <a:stretch>
            <a:fillRect/>
          </a:stretch>
        </p:blipFill>
        <p:spPr bwMode="auto">
          <a:xfrm>
            <a:off x="971600" y="2791693"/>
            <a:ext cx="1431925" cy="2149475"/>
          </a:xfrm>
          <a:prstGeom prst="rect">
            <a:avLst/>
          </a:prstGeom>
          <a:noFill/>
          <a:ln w="9525">
            <a:noFill/>
            <a:miter lim="800000"/>
            <a:headEnd/>
            <a:tailEnd/>
          </a:ln>
        </p:spPr>
      </p:pic>
      <p:sp>
        <p:nvSpPr>
          <p:cNvPr id="5" name="Oval 4"/>
          <p:cNvSpPr/>
          <p:nvPr/>
        </p:nvSpPr>
        <p:spPr>
          <a:xfrm>
            <a:off x="1763688" y="2996952"/>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8" name="Oval 7"/>
          <p:cNvSpPr/>
          <p:nvPr/>
        </p:nvSpPr>
        <p:spPr>
          <a:xfrm>
            <a:off x="1691680" y="2852936"/>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Oval 8"/>
          <p:cNvSpPr/>
          <p:nvPr/>
        </p:nvSpPr>
        <p:spPr>
          <a:xfrm>
            <a:off x="1547664" y="2852936"/>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Oval 9"/>
          <p:cNvSpPr/>
          <p:nvPr/>
        </p:nvSpPr>
        <p:spPr>
          <a:xfrm>
            <a:off x="1475656" y="2996952"/>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Rectangle 11"/>
          <p:cNvSpPr/>
          <p:nvPr/>
        </p:nvSpPr>
        <p:spPr>
          <a:xfrm>
            <a:off x="1115616" y="3933056"/>
            <a:ext cx="1080120" cy="720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Rectangle 12"/>
          <p:cNvSpPr/>
          <p:nvPr/>
        </p:nvSpPr>
        <p:spPr>
          <a:xfrm>
            <a:off x="1115616" y="4005064"/>
            <a:ext cx="63624" cy="6480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Rectangle 13"/>
          <p:cNvSpPr/>
          <p:nvPr/>
        </p:nvSpPr>
        <p:spPr>
          <a:xfrm>
            <a:off x="2132112" y="4005064"/>
            <a:ext cx="63624" cy="6480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Oval 14"/>
          <p:cNvSpPr/>
          <p:nvPr/>
        </p:nvSpPr>
        <p:spPr>
          <a:xfrm>
            <a:off x="2051720" y="4437112"/>
            <a:ext cx="216024"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 name="Oval 15"/>
          <p:cNvSpPr/>
          <p:nvPr/>
        </p:nvSpPr>
        <p:spPr>
          <a:xfrm>
            <a:off x="1043608" y="4437112"/>
            <a:ext cx="216024"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Rectangle 16"/>
          <p:cNvSpPr/>
          <p:nvPr/>
        </p:nvSpPr>
        <p:spPr>
          <a:xfrm>
            <a:off x="1115616" y="4221088"/>
            <a:ext cx="1080120" cy="720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8" name="Picture 2"/>
          <p:cNvPicPr>
            <a:picLocks noChangeAspect="1" noChangeArrowheads="1"/>
          </p:cNvPicPr>
          <p:nvPr/>
        </p:nvPicPr>
        <p:blipFill>
          <a:blip r:embed="rId3" cstate="print"/>
          <a:srcRect/>
          <a:stretch>
            <a:fillRect/>
          </a:stretch>
        </p:blipFill>
        <p:spPr bwMode="auto">
          <a:xfrm>
            <a:off x="2492003" y="2420888"/>
            <a:ext cx="1647949" cy="2509515"/>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4055293" y="2617341"/>
            <a:ext cx="1092771" cy="2251820"/>
          </a:xfrm>
          <a:prstGeom prst="rect">
            <a:avLst/>
          </a:prstGeom>
          <a:noFill/>
          <a:ln w="9525">
            <a:noFill/>
            <a:miter lim="800000"/>
            <a:headEnd/>
            <a:tailEnd/>
          </a:ln>
        </p:spPr>
      </p:pic>
    </p:spTree>
    <p:extLst>
      <p:ext uri="{BB962C8B-B14F-4D97-AF65-F5344CB8AC3E}">
        <p14:creationId xmlns:p14="http://schemas.microsoft.com/office/powerpoint/2010/main" val="41275535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E" sz="3200" dirty="0"/>
              <a:t>V.O.: Susie Normal is their daughter, she is just eighteen years old this week, and...</a:t>
            </a:r>
          </a:p>
        </p:txBody>
      </p:sp>
      <p:sp>
        <p:nvSpPr>
          <p:cNvPr id="4" name="Rounded Rectangle 3"/>
          <p:cNvSpPr/>
          <p:nvPr/>
        </p:nvSpPr>
        <p:spPr>
          <a:xfrm>
            <a:off x="539552" y="1628800"/>
            <a:ext cx="8136904" cy="460851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026" name="Picture 2"/>
          <p:cNvPicPr>
            <a:picLocks noChangeAspect="1" noChangeArrowheads="1"/>
          </p:cNvPicPr>
          <p:nvPr/>
        </p:nvPicPr>
        <p:blipFill>
          <a:blip r:embed="rId3" cstate="print"/>
          <a:srcRect/>
          <a:stretch>
            <a:fillRect/>
          </a:stretch>
        </p:blipFill>
        <p:spPr bwMode="auto">
          <a:xfrm>
            <a:off x="971600" y="2791693"/>
            <a:ext cx="1431925" cy="2149475"/>
          </a:xfrm>
          <a:prstGeom prst="rect">
            <a:avLst/>
          </a:prstGeom>
          <a:noFill/>
          <a:ln w="9525">
            <a:noFill/>
            <a:miter lim="800000"/>
            <a:headEnd/>
            <a:tailEnd/>
          </a:ln>
        </p:spPr>
      </p:pic>
      <p:sp>
        <p:nvSpPr>
          <p:cNvPr id="5" name="Oval 4"/>
          <p:cNvSpPr/>
          <p:nvPr/>
        </p:nvSpPr>
        <p:spPr>
          <a:xfrm>
            <a:off x="1763688" y="2996952"/>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8" name="Oval 7"/>
          <p:cNvSpPr/>
          <p:nvPr/>
        </p:nvSpPr>
        <p:spPr>
          <a:xfrm>
            <a:off x="1691680" y="2852936"/>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Oval 8"/>
          <p:cNvSpPr/>
          <p:nvPr/>
        </p:nvSpPr>
        <p:spPr>
          <a:xfrm>
            <a:off x="1547664" y="2852936"/>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Oval 9"/>
          <p:cNvSpPr/>
          <p:nvPr/>
        </p:nvSpPr>
        <p:spPr>
          <a:xfrm>
            <a:off x="1475656" y="2996952"/>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Rectangle 11"/>
          <p:cNvSpPr/>
          <p:nvPr/>
        </p:nvSpPr>
        <p:spPr>
          <a:xfrm>
            <a:off x="1115616" y="3933056"/>
            <a:ext cx="1080120" cy="720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Rectangle 12"/>
          <p:cNvSpPr/>
          <p:nvPr/>
        </p:nvSpPr>
        <p:spPr>
          <a:xfrm>
            <a:off x="1115616" y="4005064"/>
            <a:ext cx="63624" cy="6480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Rectangle 13"/>
          <p:cNvSpPr/>
          <p:nvPr/>
        </p:nvSpPr>
        <p:spPr>
          <a:xfrm>
            <a:off x="2132112" y="4005064"/>
            <a:ext cx="63624" cy="6480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Oval 14"/>
          <p:cNvSpPr/>
          <p:nvPr/>
        </p:nvSpPr>
        <p:spPr>
          <a:xfrm>
            <a:off x="2051720" y="4437112"/>
            <a:ext cx="216024"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 name="Oval 15"/>
          <p:cNvSpPr/>
          <p:nvPr/>
        </p:nvSpPr>
        <p:spPr>
          <a:xfrm>
            <a:off x="1043608" y="4437112"/>
            <a:ext cx="216024"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Rectangle 16"/>
          <p:cNvSpPr/>
          <p:nvPr/>
        </p:nvSpPr>
        <p:spPr>
          <a:xfrm>
            <a:off x="1115616" y="4221088"/>
            <a:ext cx="1080120" cy="720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8" name="Picture 2"/>
          <p:cNvPicPr>
            <a:picLocks noChangeAspect="1" noChangeArrowheads="1"/>
          </p:cNvPicPr>
          <p:nvPr/>
        </p:nvPicPr>
        <p:blipFill>
          <a:blip r:embed="rId3" cstate="print"/>
          <a:srcRect/>
          <a:stretch>
            <a:fillRect/>
          </a:stretch>
        </p:blipFill>
        <p:spPr bwMode="auto">
          <a:xfrm>
            <a:off x="2492003" y="2420888"/>
            <a:ext cx="1647949" cy="2509515"/>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4055293" y="2617341"/>
            <a:ext cx="1092771" cy="2251820"/>
          </a:xfrm>
          <a:prstGeom prst="rect">
            <a:avLst/>
          </a:prstGeom>
          <a:noFill/>
          <a:ln w="9525">
            <a:noFill/>
            <a:miter lim="800000"/>
            <a:headEnd/>
            <a:tailEnd/>
          </a:ln>
        </p:spPr>
      </p:pic>
      <p:pic>
        <p:nvPicPr>
          <p:cNvPr id="19" name="Picture 2"/>
          <p:cNvPicPr>
            <a:picLocks noChangeAspect="1" noChangeArrowheads="1"/>
          </p:cNvPicPr>
          <p:nvPr/>
        </p:nvPicPr>
        <p:blipFill>
          <a:blip r:embed="rId3" cstate="print"/>
          <a:srcRect/>
          <a:stretch>
            <a:fillRect/>
          </a:stretch>
        </p:blipFill>
        <p:spPr bwMode="auto">
          <a:xfrm>
            <a:off x="5150221" y="2924944"/>
            <a:ext cx="1293987" cy="1970498"/>
          </a:xfrm>
          <a:prstGeom prst="rect">
            <a:avLst/>
          </a:prstGeom>
          <a:noFill/>
          <a:ln w="9525">
            <a:noFill/>
            <a:miter lim="800000"/>
            <a:headEnd/>
            <a:tailEnd/>
          </a:ln>
        </p:spPr>
      </p:pic>
    </p:spTree>
    <p:extLst>
      <p:ext uri="{BB962C8B-B14F-4D97-AF65-F5344CB8AC3E}">
        <p14:creationId xmlns:p14="http://schemas.microsoft.com/office/powerpoint/2010/main" val="2693634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E" sz="3200" dirty="0"/>
              <a:t>V.O.: ...she is always listening to her iPod, and wears glasses.</a:t>
            </a:r>
          </a:p>
        </p:txBody>
      </p:sp>
      <p:sp>
        <p:nvSpPr>
          <p:cNvPr id="4" name="Rounded Rectangle 3"/>
          <p:cNvSpPr/>
          <p:nvPr/>
        </p:nvSpPr>
        <p:spPr>
          <a:xfrm>
            <a:off x="539552" y="1628800"/>
            <a:ext cx="8136904" cy="460851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026" name="Picture 2"/>
          <p:cNvPicPr>
            <a:picLocks noChangeAspect="1" noChangeArrowheads="1"/>
          </p:cNvPicPr>
          <p:nvPr/>
        </p:nvPicPr>
        <p:blipFill>
          <a:blip r:embed="rId3" cstate="print"/>
          <a:srcRect/>
          <a:stretch>
            <a:fillRect/>
          </a:stretch>
        </p:blipFill>
        <p:spPr bwMode="auto">
          <a:xfrm>
            <a:off x="971600" y="2791693"/>
            <a:ext cx="1431925" cy="2149475"/>
          </a:xfrm>
          <a:prstGeom prst="rect">
            <a:avLst/>
          </a:prstGeom>
          <a:noFill/>
          <a:ln w="9525">
            <a:noFill/>
            <a:miter lim="800000"/>
            <a:headEnd/>
            <a:tailEnd/>
          </a:ln>
        </p:spPr>
      </p:pic>
      <p:sp>
        <p:nvSpPr>
          <p:cNvPr id="5" name="Oval 4"/>
          <p:cNvSpPr/>
          <p:nvPr/>
        </p:nvSpPr>
        <p:spPr>
          <a:xfrm>
            <a:off x="1763688" y="2996952"/>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8" name="Oval 7"/>
          <p:cNvSpPr/>
          <p:nvPr/>
        </p:nvSpPr>
        <p:spPr>
          <a:xfrm>
            <a:off x="1691680" y="2852936"/>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Oval 8"/>
          <p:cNvSpPr/>
          <p:nvPr/>
        </p:nvSpPr>
        <p:spPr>
          <a:xfrm>
            <a:off x="1547664" y="2852936"/>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Oval 9"/>
          <p:cNvSpPr/>
          <p:nvPr/>
        </p:nvSpPr>
        <p:spPr>
          <a:xfrm>
            <a:off x="1475656" y="2996952"/>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Rectangle 11"/>
          <p:cNvSpPr/>
          <p:nvPr/>
        </p:nvSpPr>
        <p:spPr>
          <a:xfrm>
            <a:off x="1115616" y="3933056"/>
            <a:ext cx="1080120" cy="720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Rectangle 12"/>
          <p:cNvSpPr/>
          <p:nvPr/>
        </p:nvSpPr>
        <p:spPr>
          <a:xfrm>
            <a:off x="1115616" y="4005064"/>
            <a:ext cx="63624" cy="6480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Rectangle 13"/>
          <p:cNvSpPr/>
          <p:nvPr/>
        </p:nvSpPr>
        <p:spPr>
          <a:xfrm>
            <a:off x="2132112" y="4005064"/>
            <a:ext cx="63624" cy="6480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Oval 14"/>
          <p:cNvSpPr/>
          <p:nvPr/>
        </p:nvSpPr>
        <p:spPr>
          <a:xfrm>
            <a:off x="2051720" y="4437112"/>
            <a:ext cx="216024"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 name="Oval 15"/>
          <p:cNvSpPr/>
          <p:nvPr/>
        </p:nvSpPr>
        <p:spPr>
          <a:xfrm>
            <a:off x="1043608" y="4437112"/>
            <a:ext cx="216024"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Rectangle 16"/>
          <p:cNvSpPr/>
          <p:nvPr/>
        </p:nvSpPr>
        <p:spPr>
          <a:xfrm>
            <a:off x="1115616" y="4221088"/>
            <a:ext cx="1080120" cy="720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8" name="Picture 2"/>
          <p:cNvPicPr>
            <a:picLocks noChangeAspect="1" noChangeArrowheads="1"/>
          </p:cNvPicPr>
          <p:nvPr/>
        </p:nvPicPr>
        <p:blipFill>
          <a:blip r:embed="rId3" cstate="print"/>
          <a:srcRect/>
          <a:stretch>
            <a:fillRect/>
          </a:stretch>
        </p:blipFill>
        <p:spPr bwMode="auto">
          <a:xfrm>
            <a:off x="2492003" y="2420888"/>
            <a:ext cx="1647949" cy="2509515"/>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4055293" y="2617341"/>
            <a:ext cx="1092771" cy="2251820"/>
          </a:xfrm>
          <a:prstGeom prst="rect">
            <a:avLst/>
          </a:prstGeom>
          <a:noFill/>
          <a:ln w="9525">
            <a:noFill/>
            <a:miter lim="800000"/>
            <a:headEnd/>
            <a:tailEnd/>
          </a:ln>
        </p:spPr>
      </p:pic>
      <p:pic>
        <p:nvPicPr>
          <p:cNvPr id="19" name="Picture 2"/>
          <p:cNvPicPr>
            <a:picLocks noChangeAspect="1" noChangeArrowheads="1"/>
          </p:cNvPicPr>
          <p:nvPr/>
        </p:nvPicPr>
        <p:blipFill>
          <a:blip r:embed="rId3" cstate="print"/>
          <a:srcRect/>
          <a:stretch>
            <a:fillRect/>
          </a:stretch>
        </p:blipFill>
        <p:spPr bwMode="auto">
          <a:xfrm>
            <a:off x="5150221" y="2924944"/>
            <a:ext cx="1293987" cy="1970498"/>
          </a:xfrm>
          <a:prstGeom prst="rect">
            <a:avLst/>
          </a:prstGeom>
          <a:noFill/>
          <a:ln w="9525">
            <a:noFill/>
            <a:miter lim="800000"/>
            <a:headEnd/>
            <a:tailEnd/>
          </a:ln>
        </p:spPr>
      </p:pic>
      <p:sp>
        <p:nvSpPr>
          <p:cNvPr id="20" name="Rectangle 19"/>
          <p:cNvSpPr/>
          <p:nvPr/>
        </p:nvSpPr>
        <p:spPr>
          <a:xfrm>
            <a:off x="5652120" y="3861048"/>
            <a:ext cx="72008" cy="144016"/>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26" name="Elbow Connector 25"/>
          <p:cNvCxnSpPr>
            <a:stCxn id="20" idx="0"/>
          </p:cNvCxnSpPr>
          <p:nvPr/>
        </p:nvCxnSpPr>
        <p:spPr>
          <a:xfrm rot="16200000" flipV="1">
            <a:off x="5346086" y="3519010"/>
            <a:ext cx="648072" cy="36004"/>
          </a:xfrm>
          <a:prstGeom prst="bentConnector3">
            <a:avLst>
              <a:gd name="adj1"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0" idx="0"/>
          </p:cNvCxnSpPr>
          <p:nvPr/>
        </p:nvCxnSpPr>
        <p:spPr>
          <a:xfrm rot="5400000" flipH="1" flipV="1">
            <a:off x="5490102" y="3410998"/>
            <a:ext cx="648072" cy="252028"/>
          </a:xfrm>
          <a:prstGeom prst="bentConnector3">
            <a:avLst>
              <a:gd name="adj1"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652120" y="3212976"/>
            <a:ext cx="0"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5940152" y="3212976"/>
            <a:ext cx="0"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5696969" y="3140968"/>
            <a:ext cx="72008" cy="7200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5" name="Oval 24"/>
          <p:cNvSpPr/>
          <p:nvPr/>
        </p:nvSpPr>
        <p:spPr>
          <a:xfrm>
            <a:off x="5822879" y="3140968"/>
            <a:ext cx="72008" cy="7200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520075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E" sz="3200" dirty="0"/>
              <a:t>V.O.: This is Susie’s brother, Johnny, Johnny is 10 years old and uses a wheelchair.</a:t>
            </a:r>
            <a:br>
              <a:rPr lang="en-IE" sz="3200" dirty="0"/>
            </a:br>
            <a:r>
              <a:rPr lang="en-IE" sz="3200" dirty="0"/>
              <a:t> </a:t>
            </a:r>
          </a:p>
        </p:txBody>
      </p:sp>
      <p:sp>
        <p:nvSpPr>
          <p:cNvPr id="4" name="Rounded Rectangle 3"/>
          <p:cNvSpPr/>
          <p:nvPr/>
        </p:nvSpPr>
        <p:spPr>
          <a:xfrm>
            <a:off x="539552" y="1628800"/>
            <a:ext cx="8136904" cy="460851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026" name="Picture 2"/>
          <p:cNvPicPr>
            <a:picLocks noChangeAspect="1" noChangeArrowheads="1"/>
          </p:cNvPicPr>
          <p:nvPr/>
        </p:nvPicPr>
        <p:blipFill>
          <a:blip r:embed="rId3" cstate="print"/>
          <a:srcRect/>
          <a:stretch>
            <a:fillRect/>
          </a:stretch>
        </p:blipFill>
        <p:spPr bwMode="auto">
          <a:xfrm>
            <a:off x="971600" y="2791693"/>
            <a:ext cx="1431925" cy="2149475"/>
          </a:xfrm>
          <a:prstGeom prst="rect">
            <a:avLst/>
          </a:prstGeom>
          <a:noFill/>
          <a:ln w="9525">
            <a:noFill/>
            <a:miter lim="800000"/>
            <a:headEnd/>
            <a:tailEnd/>
          </a:ln>
        </p:spPr>
      </p:pic>
      <p:sp>
        <p:nvSpPr>
          <p:cNvPr id="5" name="Oval 4"/>
          <p:cNvSpPr/>
          <p:nvPr/>
        </p:nvSpPr>
        <p:spPr>
          <a:xfrm>
            <a:off x="1763688" y="2996952"/>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8" name="Oval 7"/>
          <p:cNvSpPr/>
          <p:nvPr/>
        </p:nvSpPr>
        <p:spPr>
          <a:xfrm>
            <a:off x="1691680" y="2852936"/>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Oval 8"/>
          <p:cNvSpPr/>
          <p:nvPr/>
        </p:nvSpPr>
        <p:spPr>
          <a:xfrm>
            <a:off x="1547664" y="2852936"/>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Oval 9"/>
          <p:cNvSpPr/>
          <p:nvPr/>
        </p:nvSpPr>
        <p:spPr>
          <a:xfrm>
            <a:off x="1475656" y="2996952"/>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Rectangle 11"/>
          <p:cNvSpPr/>
          <p:nvPr/>
        </p:nvSpPr>
        <p:spPr>
          <a:xfrm>
            <a:off x="1115616" y="3933056"/>
            <a:ext cx="1080120" cy="720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Rectangle 12"/>
          <p:cNvSpPr/>
          <p:nvPr/>
        </p:nvSpPr>
        <p:spPr>
          <a:xfrm>
            <a:off x="1115616" y="4005064"/>
            <a:ext cx="63624" cy="6480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Rectangle 13"/>
          <p:cNvSpPr/>
          <p:nvPr/>
        </p:nvSpPr>
        <p:spPr>
          <a:xfrm>
            <a:off x="2132112" y="4005064"/>
            <a:ext cx="63624" cy="6480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Oval 14"/>
          <p:cNvSpPr/>
          <p:nvPr/>
        </p:nvSpPr>
        <p:spPr>
          <a:xfrm>
            <a:off x="2051720" y="4437112"/>
            <a:ext cx="216024"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 name="Oval 15"/>
          <p:cNvSpPr/>
          <p:nvPr/>
        </p:nvSpPr>
        <p:spPr>
          <a:xfrm>
            <a:off x="1043608" y="4437112"/>
            <a:ext cx="216024"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Rectangle 16"/>
          <p:cNvSpPr/>
          <p:nvPr/>
        </p:nvSpPr>
        <p:spPr>
          <a:xfrm>
            <a:off x="1115616" y="4221088"/>
            <a:ext cx="1080120" cy="720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8" name="Picture 2"/>
          <p:cNvPicPr>
            <a:picLocks noChangeAspect="1" noChangeArrowheads="1"/>
          </p:cNvPicPr>
          <p:nvPr/>
        </p:nvPicPr>
        <p:blipFill>
          <a:blip r:embed="rId3" cstate="print"/>
          <a:srcRect/>
          <a:stretch>
            <a:fillRect/>
          </a:stretch>
        </p:blipFill>
        <p:spPr bwMode="auto">
          <a:xfrm>
            <a:off x="2492003" y="2420888"/>
            <a:ext cx="1647949" cy="2509515"/>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4055293" y="2617341"/>
            <a:ext cx="1092771" cy="2251820"/>
          </a:xfrm>
          <a:prstGeom prst="rect">
            <a:avLst/>
          </a:prstGeom>
          <a:noFill/>
          <a:ln w="9525">
            <a:noFill/>
            <a:miter lim="800000"/>
            <a:headEnd/>
            <a:tailEnd/>
          </a:ln>
        </p:spPr>
      </p:pic>
      <p:pic>
        <p:nvPicPr>
          <p:cNvPr id="19" name="Picture 2"/>
          <p:cNvPicPr>
            <a:picLocks noChangeAspect="1" noChangeArrowheads="1"/>
          </p:cNvPicPr>
          <p:nvPr/>
        </p:nvPicPr>
        <p:blipFill>
          <a:blip r:embed="rId3" cstate="print"/>
          <a:srcRect/>
          <a:stretch>
            <a:fillRect/>
          </a:stretch>
        </p:blipFill>
        <p:spPr bwMode="auto">
          <a:xfrm>
            <a:off x="5150221" y="2924944"/>
            <a:ext cx="1293987" cy="1970498"/>
          </a:xfrm>
          <a:prstGeom prst="rect">
            <a:avLst/>
          </a:prstGeom>
          <a:noFill/>
          <a:ln w="9525">
            <a:noFill/>
            <a:miter lim="800000"/>
            <a:headEnd/>
            <a:tailEnd/>
          </a:ln>
        </p:spPr>
      </p:pic>
      <p:sp>
        <p:nvSpPr>
          <p:cNvPr id="20" name="Rectangle 19"/>
          <p:cNvSpPr/>
          <p:nvPr/>
        </p:nvSpPr>
        <p:spPr>
          <a:xfrm>
            <a:off x="5652120" y="3861048"/>
            <a:ext cx="72008" cy="144016"/>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26" name="Elbow Connector 25"/>
          <p:cNvCxnSpPr>
            <a:stCxn id="20" idx="0"/>
          </p:cNvCxnSpPr>
          <p:nvPr/>
        </p:nvCxnSpPr>
        <p:spPr>
          <a:xfrm rot="16200000" flipV="1">
            <a:off x="5346086" y="3519010"/>
            <a:ext cx="648072" cy="36004"/>
          </a:xfrm>
          <a:prstGeom prst="bentConnector3">
            <a:avLst>
              <a:gd name="adj1"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0" idx="0"/>
          </p:cNvCxnSpPr>
          <p:nvPr/>
        </p:nvCxnSpPr>
        <p:spPr>
          <a:xfrm rot="5400000" flipH="1" flipV="1">
            <a:off x="5490102" y="3410998"/>
            <a:ext cx="648072" cy="252028"/>
          </a:xfrm>
          <a:prstGeom prst="bentConnector3">
            <a:avLst>
              <a:gd name="adj1"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652120" y="3212976"/>
            <a:ext cx="0"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5940152" y="3212976"/>
            <a:ext cx="0"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5" cstate="print"/>
          <a:srcRect/>
          <a:stretch>
            <a:fillRect/>
          </a:stretch>
        </p:blipFill>
        <p:spPr bwMode="auto">
          <a:xfrm>
            <a:off x="6372200" y="3212976"/>
            <a:ext cx="1236453" cy="1561902"/>
          </a:xfrm>
          <a:prstGeom prst="rect">
            <a:avLst/>
          </a:prstGeom>
          <a:noFill/>
          <a:ln w="9525">
            <a:noFill/>
            <a:miter lim="800000"/>
            <a:headEnd/>
            <a:tailEnd/>
          </a:ln>
        </p:spPr>
      </p:pic>
      <p:sp>
        <p:nvSpPr>
          <p:cNvPr id="27" name="Oval 26"/>
          <p:cNvSpPr/>
          <p:nvPr/>
        </p:nvSpPr>
        <p:spPr>
          <a:xfrm>
            <a:off x="5696969" y="3140968"/>
            <a:ext cx="72008" cy="7200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Oval 27"/>
          <p:cNvSpPr/>
          <p:nvPr/>
        </p:nvSpPr>
        <p:spPr>
          <a:xfrm>
            <a:off x="5822879" y="3140968"/>
            <a:ext cx="72008" cy="7200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4650639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E" sz="3200" dirty="0"/>
              <a:t>V.O.: This is the baby of the family, P.J. Normal, he’s one year old...</a:t>
            </a:r>
          </a:p>
        </p:txBody>
      </p:sp>
      <p:sp>
        <p:nvSpPr>
          <p:cNvPr id="4" name="Rounded Rectangle 3"/>
          <p:cNvSpPr/>
          <p:nvPr/>
        </p:nvSpPr>
        <p:spPr>
          <a:xfrm>
            <a:off x="539552" y="1628800"/>
            <a:ext cx="8136904" cy="460851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026" name="Picture 2"/>
          <p:cNvPicPr>
            <a:picLocks noChangeAspect="1" noChangeArrowheads="1"/>
          </p:cNvPicPr>
          <p:nvPr/>
        </p:nvPicPr>
        <p:blipFill>
          <a:blip r:embed="rId3" cstate="print"/>
          <a:srcRect/>
          <a:stretch>
            <a:fillRect/>
          </a:stretch>
        </p:blipFill>
        <p:spPr bwMode="auto">
          <a:xfrm>
            <a:off x="971600" y="2791693"/>
            <a:ext cx="1431925" cy="2149475"/>
          </a:xfrm>
          <a:prstGeom prst="rect">
            <a:avLst/>
          </a:prstGeom>
          <a:noFill/>
          <a:ln w="9525">
            <a:noFill/>
            <a:miter lim="800000"/>
            <a:headEnd/>
            <a:tailEnd/>
          </a:ln>
        </p:spPr>
      </p:pic>
      <p:sp>
        <p:nvSpPr>
          <p:cNvPr id="5" name="Oval 4"/>
          <p:cNvSpPr/>
          <p:nvPr/>
        </p:nvSpPr>
        <p:spPr>
          <a:xfrm>
            <a:off x="1763688" y="2996952"/>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8" name="Oval 7"/>
          <p:cNvSpPr/>
          <p:nvPr/>
        </p:nvSpPr>
        <p:spPr>
          <a:xfrm>
            <a:off x="1691680" y="2852936"/>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Oval 8"/>
          <p:cNvSpPr/>
          <p:nvPr/>
        </p:nvSpPr>
        <p:spPr>
          <a:xfrm>
            <a:off x="1547664" y="2852936"/>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Oval 9"/>
          <p:cNvSpPr/>
          <p:nvPr/>
        </p:nvSpPr>
        <p:spPr>
          <a:xfrm>
            <a:off x="1475656" y="2996952"/>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Rectangle 11"/>
          <p:cNvSpPr/>
          <p:nvPr/>
        </p:nvSpPr>
        <p:spPr>
          <a:xfrm>
            <a:off x="1115616" y="3933056"/>
            <a:ext cx="1080120" cy="720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Rectangle 12"/>
          <p:cNvSpPr/>
          <p:nvPr/>
        </p:nvSpPr>
        <p:spPr>
          <a:xfrm>
            <a:off x="1115616" y="4005064"/>
            <a:ext cx="63624" cy="6480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Rectangle 13"/>
          <p:cNvSpPr/>
          <p:nvPr/>
        </p:nvSpPr>
        <p:spPr>
          <a:xfrm>
            <a:off x="2132112" y="4005064"/>
            <a:ext cx="63624" cy="6480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Oval 14"/>
          <p:cNvSpPr/>
          <p:nvPr/>
        </p:nvSpPr>
        <p:spPr>
          <a:xfrm>
            <a:off x="2051720" y="4437112"/>
            <a:ext cx="216024"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 name="Oval 15"/>
          <p:cNvSpPr/>
          <p:nvPr/>
        </p:nvSpPr>
        <p:spPr>
          <a:xfrm>
            <a:off x="1043608" y="4437112"/>
            <a:ext cx="216024"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Rectangle 16"/>
          <p:cNvSpPr/>
          <p:nvPr/>
        </p:nvSpPr>
        <p:spPr>
          <a:xfrm>
            <a:off x="1115616" y="4221088"/>
            <a:ext cx="1080120" cy="720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8" name="Picture 2"/>
          <p:cNvPicPr>
            <a:picLocks noChangeAspect="1" noChangeArrowheads="1"/>
          </p:cNvPicPr>
          <p:nvPr/>
        </p:nvPicPr>
        <p:blipFill>
          <a:blip r:embed="rId3" cstate="print"/>
          <a:srcRect/>
          <a:stretch>
            <a:fillRect/>
          </a:stretch>
        </p:blipFill>
        <p:spPr bwMode="auto">
          <a:xfrm>
            <a:off x="2492003" y="2420888"/>
            <a:ext cx="1647949" cy="2509515"/>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4055293" y="2617341"/>
            <a:ext cx="1092771" cy="2251820"/>
          </a:xfrm>
          <a:prstGeom prst="rect">
            <a:avLst/>
          </a:prstGeom>
          <a:noFill/>
          <a:ln w="9525">
            <a:noFill/>
            <a:miter lim="800000"/>
            <a:headEnd/>
            <a:tailEnd/>
          </a:ln>
        </p:spPr>
      </p:pic>
      <p:pic>
        <p:nvPicPr>
          <p:cNvPr id="19" name="Picture 2"/>
          <p:cNvPicPr>
            <a:picLocks noChangeAspect="1" noChangeArrowheads="1"/>
          </p:cNvPicPr>
          <p:nvPr/>
        </p:nvPicPr>
        <p:blipFill>
          <a:blip r:embed="rId3" cstate="print"/>
          <a:srcRect/>
          <a:stretch>
            <a:fillRect/>
          </a:stretch>
        </p:blipFill>
        <p:spPr bwMode="auto">
          <a:xfrm>
            <a:off x="5150221" y="2924944"/>
            <a:ext cx="1293987" cy="1970498"/>
          </a:xfrm>
          <a:prstGeom prst="rect">
            <a:avLst/>
          </a:prstGeom>
          <a:noFill/>
          <a:ln w="9525">
            <a:noFill/>
            <a:miter lim="800000"/>
            <a:headEnd/>
            <a:tailEnd/>
          </a:ln>
        </p:spPr>
      </p:pic>
      <p:sp>
        <p:nvSpPr>
          <p:cNvPr id="20" name="Rectangle 19"/>
          <p:cNvSpPr/>
          <p:nvPr/>
        </p:nvSpPr>
        <p:spPr>
          <a:xfrm>
            <a:off x="5652120" y="3861048"/>
            <a:ext cx="72008" cy="144016"/>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26" name="Elbow Connector 25"/>
          <p:cNvCxnSpPr>
            <a:stCxn id="20" idx="0"/>
          </p:cNvCxnSpPr>
          <p:nvPr/>
        </p:nvCxnSpPr>
        <p:spPr>
          <a:xfrm rot="16200000" flipV="1">
            <a:off x="5346086" y="3519010"/>
            <a:ext cx="648072" cy="36004"/>
          </a:xfrm>
          <a:prstGeom prst="bentConnector3">
            <a:avLst>
              <a:gd name="adj1"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0" idx="0"/>
          </p:cNvCxnSpPr>
          <p:nvPr/>
        </p:nvCxnSpPr>
        <p:spPr>
          <a:xfrm rot="5400000" flipH="1" flipV="1">
            <a:off x="5490102" y="3410998"/>
            <a:ext cx="648072" cy="252028"/>
          </a:xfrm>
          <a:prstGeom prst="bentConnector3">
            <a:avLst>
              <a:gd name="adj1"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652120" y="3212976"/>
            <a:ext cx="0"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5940152" y="3212976"/>
            <a:ext cx="0"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5" cstate="print"/>
          <a:srcRect/>
          <a:stretch>
            <a:fillRect/>
          </a:stretch>
        </p:blipFill>
        <p:spPr bwMode="auto">
          <a:xfrm>
            <a:off x="6372200" y="3212976"/>
            <a:ext cx="1236453" cy="1561902"/>
          </a:xfrm>
          <a:prstGeom prst="rect">
            <a:avLst/>
          </a:prstGeom>
          <a:noFill/>
          <a:ln w="9525">
            <a:noFill/>
            <a:miter lim="800000"/>
            <a:headEnd/>
            <a:tailEnd/>
          </a:ln>
        </p:spPr>
      </p:pic>
      <p:pic>
        <p:nvPicPr>
          <p:cNvPr id="24" name="Picture 2"/>
          <p:cNvPicPr>
            <a:picLocks noChangeAspect="1" noChangeArrowheads="1"/>
          </p:cNvPicPr>
          <p:nvPr/>
        </p:nvPicPr>
        <p:blipFill>
          <a:blip r:embed="rId4" cstate="print"/>
          <a:srcRect/>
          <a:stretch>
            <a:fillRect/>
          </a:stretch>
        </p:blipFill>
        <p:spPr bwMode="auto">
          <a:xfrm>
            <a:off x="7875984" y="3525168"/>
            <a:ext cx="512440" cy="1055960"/>
          </a:xfrm>
          <a:prstGeom prst="rect">
            <a:avLst/>
          </a:prstGeom>
          <a:noFill/>
          <a:ln w="9525">
            <a:noFill/>
            <a:miter lim="800000"/>
            <a:headEnd/>
            <a:tailEnd/>
          </a:ln>
        </p:spPr>
      </p:pic>
      <p:sp>
        <p:nvSpPr>
          <p:cNvPr id="28" name="Oval 27"/>
          <p:cNvSpPr/>
          <p:nvPr/>
        </p:nvSpPr>
        <p:spPr>
          <a:xfrm>
            <a:off x="5696969" y="3140968"/>
            <a:ext cx="72008" cy="7200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Oval 28"/>
          <p:cNvSpPr/>
          <p:nvPr/>
        </p:nvSpPr>
        <p:spPr>
          <a:xfrm>
            <a:off x="5822879" y="3140968"/>
            <a:ext cx="72008" cy="7200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582322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a:t>Storyboarding </a:t>
            </a:r>
          </a:p>
        </p:txBody>
      </p:sp>
      <p:pic>
        <p:nvPicPr>
          <p:cNvPr id="5" name="Picture 4">
            <a:extLst>
              <a:ext uri="{FF2B5EF4-FFF2-40B4-BE49-F238E27FC236}">
                <a16:creationId xmlns:a16="http://schemas.microsoft.com/office/drawing/2014/main" id="{1CD5AB87-75FA-4D53-97BA-64CB250FEC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051720" cy="2009242"/>
          </a:xfrm>
          <a:prstGeom prst="rect">
            <a:avLst/>
          </a:prstGeom>
        </p:spPr>
      </p:pic>
    </p:spTree>
    <p:extLst>
      <p:ext uri="{BB962C8B-B14F-4D97-AF65-F5344CB8AC3E}">
        <p14:creationId xmlns:p14="http://schemas.microsoft.com/office/powerpoint/2010/main" val="126281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E" sz="3200" dirty="0"/>
              <a:t>V.O.: ...this is his blue </a:t>
            </a:r>
            <a:r>
              <a:rPr lang="en-IE" sz="3200" dirty="0" err="1"/>
              <a:t>blankey</a:t>
            </a:r>
            <a:r>
              <a:rPr lang="en-IE" sz="3200" dirty="0"/>
              <a:t>, he loves his </a:t>
            </a:r>
            <a:r>
              <a:rPr lang="en-IE" sz="3200" dirty="0" err="1"/>
              <a:t>blankey</a:t>
            </a:r>
            <a:r>
              <a:rPr lang="en-IE" sz="3200" dirty="0"/>
              <a:t>...</a:t>
            </a:r>
          </a:p>
        </p:txBody>
      </p:sp>
      <p:sp>
        <p:nvSpPr>
          <p:cNvPr id="4" name="Rounded Rectangle 3"/>
          <p:cNvSpPr/>
          <p:nvPr/>
        </p:nvSpPr>
        <p:spPr>
          <a:xfrm>
            <a:off x="539552" y="1628800"/>
            <a:ext cx="8136904" cy="460851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026" name="Picture 2"/>
          <p:cNvPicPr>
            <a:picLocks noChangeAspect="1" noChangeArrowheads="1"/>
          </p:cNvPicPr>
          <p:nvPr/>
        </p:nvPicPr>
        <p:blipFill>
          <a:blip r:embed="rId3" cstate="print"/>
          <a:srcRect/>
          <a:stretch>
            <a:fillRect/>
          </a:stretch>
        </p:blipFill>
        <p:spPr bwMode="auto">
          <a:xfrm>
            <a:off x="971600" y="2791693"/>
            <a:ext cx="1431925" cy="2149475"/>
          </a:xfrm>
          <a:prstGeom prst="rect">
            <a:avLst/>
          </a:prstGeom>
          <a:noFill/>
          <a:ln w="9525">
            <a:noFill/>
            <a:miter lim="800000"/>
            <a:headEnd/>
            <a:tailEnd/>
          </a:ln>
        </p:spPr>
      </p:pic>
      <p:sp>
        <p:nvSpPr>
          <p:cNvPr id="5" name="Oval 4"/>
          <p:cNvSpPr/>
          <p:nvPr/>
        </p:nvSpPr>
        <p:spPr>
          <a:xfrm>
            <a:off x="1763688" y="2996952"/>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8" name="Oval 7"/>
          <p:cNvSpPr/>
          <p:nvPr/>
        </p:nvSpPr>
        <p:spPr>
          <a:xfrm>
            <a:off x="1691680" y="2852936"/>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Oval 8"/>
          <p:cNvSpPr/>
          <p:nvPr/>
        </p:nvSpPr>
        <p:spPr>
          <a:xfrm>
            <a:off x="1547664" y="2852936"/>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Oval 9"/>
          <p:cNvSpPr/>
          <p:nvPr/>
        </p:nvSpPr>
        <p:spPr>
          <a:xfrm>
            <a:off x="1475656" y="2996952"/>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Rectangle 11"/>
          <p:cNvSpPr/>
          <p:nvPr/>
        </p:nvSpPr>
        <p:spPr>
          <a:xfrm>
            <a:off x="1115616" y="3933056"/>
            <a:ext cx="1080120" cy="720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Rectangle 12"/>
          <p:cNvSpPr/>
          <p:nvPr/>
        </p:nvSpPr>
        <p:spPr>
          <a:xfrm>
            <a:off x="1115616" y="4005064"/>
            <a:ext cx="63624" cy="6480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Rectangle 13"/>
          <p:cNvSpPr/>
          <p:nvPr/>
        </p:nvSpPr>
        <p:spPr>
          <a:xfrm>
            <a:off x="2132112" y="4005064"/>
            <a:ext cx="63624" cy="6480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Oval 14"/>
          <p:cNvSpPr/>
          <p:nvPr/>
        </p:nvSpPr>
        <p:spPr>
          <a:xfrm>
            <a:off x="2051720" y="4437112"/>
            <a:ext cx="216024"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 name="Oval 15"/>
          <p:cNvSpPr/>
          <p:nvPr/>
        </p:nvSpPr>
        <p:spPr>
          <a:xfrm>
            <a:off x="1043608" y="4437112"/>
            <a:ext cx="216024"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Rectangle 16"/>
          <p:cNvSpPr/>
          <p:nvPr/>
        </p:nvSpPr>
        <p:spPr>
          <a:xfrm>
            <a:off x="1115616" y="4221088"/>
            <a:ext cx="1080120" cy="720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8" name="Picture 2"/>
          <p:cNvPicPr>
            <a:picLocks noChangeAspect="1" noChangeArrowheads="1"/>
          </p:cNvPicPr>
          <p:nvPr/>
        </p:nvPicPr>
        <p:blipFill>
          <a:blip r:embed="rId3" cstate="print"/>
          <a:srcRect/>
          <a:stretch>
            <a:fillRect/>
          </a:stretch>
        </p:blipFill>
        <p:spPr bwMode="auto">
          <a:xfrm>
            <a:off x="2492003" y="2420888"/>
            <a:ext cx="1647949" cy="2509515"/>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4055293" y="2617341"/>
            <a:ext cx="1092771" cy="2251820"/>
          </a:xfrm>
          <a:prstGeom prst="rect">
            <a:avLst/>
          </a:prstGeom>
          <a:noFill/>
          <a:ln w="9525">
            <a:noFill/>
            <a:miter lim="800000"/>
            <a:headEnd/>
            <a:tailEnd/>
          </a:ln>
        </p:spPr>
      </p:pic>
      <p:pic>
        <p:nvPicPr>
          <p:cNvPr id="19" name="Picture 2"/>
          <p:cNvPicPr>
            <a:picLocks noChangeAspect="1" noChangeArrowheads="1"/>
          </p:cNvPicPr>
          <p:nvPr/>
        </p:nvPicPr>
        <p:blipFill>
          <a:blip r:embed="rId3" cstate="print"/>
          <a:srcRect/>
          <a:stretch>
            <a:fillRect/>
          </a:stretch>
        </p:blipFill>
        <p:spPr bwMode="auto">
          <a:xfrm>
            <a:off x="5150221" y="2924944"/>
            <a:ext cx="1293987" cy="1970498"/>
          </a:xfrm>
          <a:prstGeom prst="rect">
            <a:avLst/>
          </a:prstGeom>
          <a:noFill/>
          <a:ln w="9525">
            <a:noFill/>
            <a:miter lim="800000"/>
            <a:headEnd/>
            <a:tailEnd/>
          </a:ln>
        </p:spPr>
      </p:pic>
      <p:sp>
        <p:nvSpPr>
          <p:cNvPr id="20" name="Rectangle 19"/>
          <p:cNvSpPr/>
          <p:nvPr/>
        </p:nvSpPr>
        <p:spPr>
          <a:xfrm>
            <a:off x="5652120" y="3861048"/>
            <a:ext cx="72008" cy="144016"/>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26" name="Elbow Connector 25"/>
          <p:cNvCxnSpPr>
            <a:stCxn id="20" idx="0"/>
          </p:cNvCxnSpPr>
          <p:nvPr/>
        </p:nvCxnSpPr>
        <p:spPr>
          <a:xfrm rot="16200000" flipV="1">
            <a:off x="5346086" y="3519010"/>
            <a:ext cx="648072" cy="36004"/>
          </a:xfrm>
          <a:prstGeom prst="bentConnector3">
            <a:avLst>
              <a:gd name="adj1"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0" idx="0"/>
          </p:cNvCxnSpPr>
          <p:nvPr/>
        </p:nvCxnSpPr>
        <p:spPr>
          <a:xfrm rot="5400000" flipH="1" flipV="1">
            <a:off x="5490102" y="3410998"/>
            <a:ext cx="648072" cy="252028"/>
          </a:xfrm>
          <a:prstGeom prst="bentConnector3">
            <a:avLst>
              <a:gd name="adj1"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652120" y="3212976"/>
            <a:ext cx="0"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5940152" y="3212976"/>
            <a:ext cx="0"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5" cstate="print"/>
          <a:srcRect/>
          <a:stretch>
            <a:fillRect/>
          </a:stretch>
        </p:blipFill>
        <p:spPr bwMode="auto">
          <a:xfrm>
            <a:off x="6372200" y="3212976"/>
            <a:ext cx="1236453" cy="1561902"/>
          </a:xfrm>
          <a:prstGeom prst="rect">
            <a:avLst/>
          </a:prstGeom>
          <a:noFill/>
          <a:ln w="9525">
            <a:noFill/>
            <a:miter lim="800000"/>
            <a:headEnd/>
            <a:tailEnd/>
          </a:ln>
        </p:spPr>
      </p:pic>
      <p:pic>
        <p:nvPicPr>
          <p:cNvPr id="27" name="Picture 2"/>
          <p:cNvPicPr>
            <a:picLocks noChangeAspect="1" noChangeArrowheads="1"/>
          </p:cNvPicPr>
          <p:nvPr/>
        </p:nvPicPr>
        <p:blipFill>
          <a:blip r:embed="rId4" cstate="print"/>
          <a:srcRect/>
          <a:stretch>
            <a:fillRect/>
          </a:stretch>
        </p:blipFill>
        <p:spPr bwMode="auto">
          <a:xfrm>
            <a:off x="7875984" y="3525168"/>
            <a:ext cx="512440" cy="1055960"/>
          </a:xfrm>
          <a:prstGeom prst="rect">
            <a:avLst/>
          </a:prstGeom>
          <a:noFill/>
          <a:ln w="9525">
            <a:noFill/>
            <a:miter lim="800000"/>
            <a:headEnd/>
            <a:tailEnd/>
          </a:ln>
        </p:spPr>
      </p:pic>
      <p:sp>
        <p:nvSpPr>
          <p:cNvPr id="25" name="Oval 24"/>
          <p:cNvSpPr/>
          <p:nvPr/>
        </p:nvSpPr>
        <p:spPr>
          <a:xfrm rot="17073960">
            <a:off x="7744038" y="3938364"/>
            <a:ext cx="864096" cy="442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8" name="Oval 27"/>
          <p:cNvSpPr/>
          <p:nvPr/>
        </p:nvSpPr>
        <p:spPr>
          <a:xfrm>
            <a:off x="5696969" y="3140968"/>
            <a:ext cx="72008" cy="7200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Oval 28"/>
          <p:cNvSpPr/>
          <p:nvPr/>
        </p:nvSpPr>
        <p:spPr>
          <a:xfrm>
            <a:off x="5822879" y="3140968"/>
            <a:ext cx="72008" cy="7200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386893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E" sz="3200" dirty="0"/>
              <a:t>V.O.: This is P.J. zooming around in his buggy...</a:t>
            </a:r>
          </a:p>
        </p:txBody>
      </p:sp>
      <p:sp>
        <p:nvSpPr>
          <p:cNvPr id="4" name="Rounded Rectangle 3"/>
          <p:cNvSpPr/>
          <p:nvPr/>
        </p:nvSpPr>
        <p:spPr>
          <a:xfrm>
            <a:off x="539552" y="1628800"/>
            <a:ext cx="8136904" cy="460851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026" name="Picture 2"/>
          <p:cNvPicPr>
            <a:picLocks noChangeAspect="1" noChangeArrowheads="1"/>
          </p:cNvPicPr>
          <p:nvPr/>
        </p:nvPicPr>
        <p:blipFill>
          <a:blip r:embed="rId3" cstate="print"/>
          <a:srcRect/>
          <a:stretch>
            <a:fillRect/>
          </a:stretch>
        </p:blipFill>
        <p:spPr bwMode="auto">
          <a:xfrm>
            <a:off x="971600" y="2791693"/>
            <a:ext cx="1431925" cy="2149475"/>
          </a:xfrm>
          <a:prstGeom prst="rect">
            <a:avLst/>
          </a:prstGeom>
          <a:noFill/>
          <a:ln w="9525">
            <a:noFill/>
            <a:miter lim="800000"/>
            <a:headEnd/>
            <a:tailEnd/>
          </a:ln>
        </p:spPr>
      </p:pic>
      <p:sp>
        <p:nvSpPr>
          <p:cNvPr id="5" name="Oval 4"/>
          <p:cNvSpPr/>
          <p:nvPr/>
        </p:nvSpPr>
        <p:spPr>
          <a:xfrm>
            <a:off x="1763688" y="2996952"/>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8" name="Oval 7"/>
          <p:cNvSpPr/>
          <p:nvPr/>
        </p:nvSpPr>
        <p:spPr>
          <a:xfrm>
            <a:off x="1691680" y="2852936"/>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Oval 8"/>
          <p:cNvSpPr/>
          <p:nvPr/>
        </p:nvSpPr>
        <p:spPr>
          <a:xfrm>
            <a:off x="1547664" y="2852936"/>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Oval 9"/>
          <p:cNvSpPr/>
          <p:nvPr/>
        </p:nvSpPr>
        <p:spPr>
          <a:xfrm>
            <a:off x="1475656" y="2996952"/>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Rectangle 11"/>
          <p:cNvSpPr/>
          <p:nvPr/>
        </p:nvSpPr>
        <p:spPr>
          <a:xfrm>
            <a:off x="1115616" y="3933056"/>
            <a:ext cx="1080120" cy="720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Rectangle 12"/>
          <p:cNvSpPr/>
          <p:nvPr/>
        </p:nvSpPr>
        <p:spPr>
          <a:xfrm>
            <a:off x="1115616" y="4005064"/>
            <a:ext cx="63624" cy="6480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Rectangle 13"/>
          <p:cNvSpPr/>
          <p:nvPr/>
        </p:nvSpPr>
        <p:spPr>
          <a:xfrm>
            <a:off x="2132112" y="4005064"/>
            <a:ext cx="63624" cy="6480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Oval 14"/>
          <p:cNvSpPr/>
          <p:nvPr/>
        </p:nvSpPr>
        <p:spPr>
          <a:xfrm>
            <a:off x="2051720" y="4509120"/>
            <a:ext cx="216024"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 name="Oval 15"/>
          <p:cNvSpPr/>
          <p:nvPr/>
        </p:nvSpPr>
        <p:spPr>
          <a:xfrm>
            <a:off x="1043608" y="4509120"/>
            <a:ext cx="216024"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Rectangle 16"/>
          <p:cNvSpPr/>
          <p:nvPr/>
        </p:nvSpPr>
        <p:spPr>
          <a:xfrm>
            <a:off x="1115616" y="4221088"/>
            <a:ext cx="1080120" cy="720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8" name="Picture 2"/>
          <p:cNvPicPr>
            <a:picLocks noChangeAspect="1" noChangeArrowheads="1"/>
          </p:cNvPicPr>
          <p:nvPr/>
        </p:nvPicPr>
        <p:blipFill>
          <a:blip r:embed="rId3" cstate="print"/>
          <a:srcRect/>
          <a:stretch>
            <a:fillRect/>
          </a:stretch>
        </p:blipFill>
        <p:spPr bwMode="auto">
          <a:xfrm>
            <a:off x="2492003" y="2420888"/>
            <a:ext cx="1647949" cy="2509515"/>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4055293" y="2617341"/>
            <a:ext cx="1092771" cy="2251820"/>
          </a:xfrm>
          <a:prstGeom prst="rect">
            <a:avLst/>
          </a:prstGeom>
          <a:noFill/>
          <a:ln w="9525">
            <a:noFill/>
            <a:miter lim="800000"/>
            <a:headEnd/>
            <a:tailEnd/>
          </a:ln>
        </p:spPr>
      </p:pic>
      <p:pic>
        <p:nvPicPr>
          <p:cNvPr id="19" name="Picture 2"/>
          <p:cNvPicPr>
            <a:picLocks noChangeAspect="1" noChangeArrowheads="1"/>
          </p:cNvPicPr>
          <p:nvPr/>
        </p:nvPicPr>
        <p:blipFill>
          <a:blip r:embed="rId3" cstate="print"/>
          <a:srcRect/>
          <a:stretch>
            <a:fillRect/>
          </a:stretch>
        </p:blipFill>
        <p:spPr bwMode="auto">
          <a:xfrm>
            <a:off x="5150221" y="2924944"/>
            <a:ext cx="1293987" cy="1970498"/>
          </a:xfrm>
          <a:prstGeom prst="rect">
            <a:avLst/>
          </a:prstGeom>
          <a:noFill/>
          <a:ln w="9525">
            <a:noFill/>
            <a:miter lim="800000"/>
            <a:headEnd/>
            <a:tailEnd/>
          </a:ln>
        </p:spPr>
      </p:pic>
      <p:sp>
        <p:nvSpPr>
          <p:cNvPr id="20" name="Rectangle 19"/>
          <p:cNvSpPr/>
          <p:nvPr/>
        </p:nvSpPr>
        <p:spPr>
          <a:xfrm>
            <a:off x="5652120" y="3861048"/>
            <a:ext cx="72008" cy="144016"/>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26" name="Elbow Connector 25"/>
          <p:cNvCxnSpPr>
            <a:stCxn id="20" idx="0"/>
          </p:cNvCxnSpPr>
          <p:nvPr/>
        </p:nvCxnSpPr>
        <p:spPr>
          <a:xfrm rot="16200000" flipV="1">
            <a:off x="5346086" y="3519010"/>
            <a:ext cx="648072" cy="36004"/>
          </a:xfrm>
          <a:prstGeom prst="bentConnector3">
            <a:avLst>
              <a:gd name="adj1"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0" idx="0"/>
          </p:cNvCxnSpPr>
          <p:nvPr/>
        </p:nvCxnSpPr>
        <p:spPr>
          <a:xfrm rot="5400000" flipH="1" flipV="1">
            <a:off x="5490102" y="3410998"/>
            <a:ext cx="648072" cy="252028"/>
          </a:xfrm>
          <a:prstGeom prst="bentConnector3">
            <a:avLst>
              <a:gd name="adj1"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652120" y="3212976"/>
            <a:ext cx="0"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5940152" y="3212976"/>
            <a:ext cx="0"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5" cstate="print"/>
          <a:srcRect/>
          <a:stretch>
            <a:fillRect/>
          </a:stretch>
        </p:blipFill>
        <p:spPr bwMode="auto">
          <a:xfrm>
            <a:off x="6372200" y="3212976"/>
            <a:ext cx="1236453" cy="1561902"/>
          </a:xfrm>
          <a:prstGeom prst="rect">
            <a:avLst/>
          </a:prstGeom>
          <a:noFill/>
          <a:ln w="9525">
            <a:noFill/>
            <a:miter lim="800000"/>
            <a:headEnd/>
            <a:tailEnd/>
          </a:ln>
        </p:spPr>
      </p:pic>
      <p:pic>
        <p:nvPicPr>
          <p:cNvPr id="27" name="Picture 2"/>
          <p:cNvPicPr>
            <a:picLocks noChangeAspect="1" noChangeArrowheads="1"/>
          </p:cNvPicPr>
          <p:nvPr/>
        </p:nvPicPr>
        <p:blipFill>
          <a:blip r:embed="rId4" cstate="print"/>
          <a:srcRect/>
          <a:stretch>
            <a:fillRect/>
          </a:stretch>
        </p:blipFill>
        <p:spPr bwMode="auto">
          <a:xfrm rot="5209094">
            <a:off x="3774392" y="4793453"/>
            <a:ext cx="512440" cy="1055960"/>
          </a:xfrm>
          <a:prstGeom prst="rect">
            <a:avLst/>
          </a:prstGeom>
          <a:noFill/>
          <a:ln w="9525">
            <a:noFill/>
            <a:miter lim="800000"/>
            <a:headEnd/>
            <a:tailEnd/>
          </a:ln>
        </p:spPr>
      </p:pic>
      <p:sp>
        <p:nvSpPr>
          <p:cNvPr id="25" name="Oval 24"/>
          <p:cNvSpPr/>
          <p:nvPr/>
        </p:nvSpPr>
        <p:spPr>
          <a:xfrm rot="683054">
            <a:off x="3524352" y="5138258"/>
            <a:ext cx="864096" cy="442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Rectangle 28"/>
          <p:cNvSpPr/>
          <p:nvPr/>
        </p:nvSpPr>
        <p:spPr>
          <a:xfrm>
            <a:off x="3419872" y="5445224"/>
            <a:ext cx="63624" cy="6480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1" name="Rectangle 30"/>
          <p:cNvSpPr/>
          <p:nvPr/>
        </p:nvSpPr>
        <p:spPr>
          <a:xfrm>
            <a:off x="4436368" y="5445224"/>
            <a:ext cx="63624" cy="6480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3" name="Oval 32"/>
          <p:cNvSpPr/>
          <p:nvPr/>
        </p:nvSpPr>
        <p:spPr>
          <a:xfrm>
            <a:off x="4355976" y="5877272"/>
            <a:ext cx="216024"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 name="Oval 34"/>
          <p:cNvSpPr/>
          <p:nvPr/>
        </p:nvSpPr>
        <p:spPr>
          <a:xfrm>
            <a:off x="3347864" y="5877272"/>
            <a:ext cx="216024"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6" name="Rectangle 35"/>
          <p:cNvSpPr/>
          <p:nvPr/>
        </p:nvSpPr>
        <p:spPr>
          <a:xfrm>
            <a:off x="3419872" y="5661248"/>
            <a:ext cx="1080120" cy="720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8" name="Rectangle 37"/>
          <p:cNvSpPr/>
          <p:nvPr/>
        </p:nvSpPr>
        <p:spPr>
          <a:xfrm rot="2837736">
            <a:off x="4555993" y="5148880"/>
            <a:ext cx="103444" cy="39368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7" name="Oval 36"/>
          <p:cNvSpPr/>
          <p:nvPr/>
        </p:nvSpPr>
        <p:spPr>
          <a:xfrm>
            <a:off x="5696969" y="3140968"/>
            <a:ext cx="72008" cy="7200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0" name="Oval 39"/>
          <p:cNvSpPr/>
          <p:nvPr/>
        </p:nvSpPr>
        <p:spPr>
          <a:xfrm>
            <a:off x="5822879" y="3140968"/>
            <a:ext cx="72008" cy="7200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3261443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E" sz="3200" dirty="0"/>
              <a:t>V.O.: ...watch him go.</a:t>
            </a:r>
          </a:p>
        </p:txBody>
      </p:sp>
      <p:sp>
        <p:nvSpPr>
          <p:cNvPr id="4" name="Rounded Rectangle 3"/>
          <p:cNvSpPr/>
          <p:nvPr/>
        </p:nvSpPr>
        <p:spPr>
          <a:xfrm>
            <a:off x="539552" y="1628800"/>
            <a:ext cx="8136904" cy="460851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026" name="Picture 2"/>
          <p:cNvPicPr>
            <a:picLocks noChangeAspect="1" noChangeArrowheads="1"/>
          </p:cNvPicPr>
          <p:nvPr/>
        </p:nvPicPr>
        <p:blipFill>
          <a:blip r:embed="rId3" cstate="print"/>
          <a:srcRect/>
          <a:stretch>
            <a:fillRect/>
          </a:stretch>
        </p:blipFill>
        <p:spPr bwMode="auto">
          <a:xfrm>
            <a:off x="971600" y="2791693"/>
            <a:ext cx="1431925" cy="2149475"/>
          </a:xfrm>
          <a:prstGeom prst="rect">
            <a:avLst/>
          </a:prstGeom>
          <a:noFill/>
          <a:ln w="9525">
            <a:noFill/>
            <a:miter lim="800000"/>
            <a:headEnd/>
            <a:tailEnd/>
          </a:ln>
        </p:spPr>
      </p:pic>
      <p:sp>
        <p:nvSpPr>
          <p:cNvPr id="5" name="Oval 4"/>
          <p:cNvSpPr/>
          <p:nvPr/>
        </p:nvSpPr>
        <p:spPr>
          <a:xfrm>
            <a:off x="1763688" y="2996952"/>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8" name="Oval 7"/>
          <p:cNvSpPr/>
          <p:nvPr/>
        </p:nvSpPr>
        <p:spPr>
          <a:xfrm>
            <a:off x="1691680" y="2852936"/>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Oval 8"/>
          <p:cNvSpPr/>
          <p:nvPr/>
        </p:nvSpPr>
        <p:spPr>
          <a:xfrm>
            <a:off x="1547664" y="2852936"/>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Oval 9"/>
          <p:cNvSpPr/>
          <p:nvPr/>
        </p:nvSpPr>
        <p:spPr>
          <a:xfrm>
            <a:off x="1475656" y="2996952"/>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Rectangle 11"/>
          <p:cNvSpPr/>
          <p:nvPr/>
        </p:nvSpPr>
        <p:spPr>
          <a:xfrm>
            <a:off x="1115616" y="3933056"/>
            <a:ext cx="1080120" cy="720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Rectangle 12"/>
          <p:cNvSpPr/>
          <p:nvPr/>
        </p:nvSpPr>
        <p:spPr>
          <a:xfrm>
            <a:off x="1115616" y="4005064"/>
            <a:ext cx="63624" cy="6480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Rectangle 13"/>
          <p:cNvSpPr/>
          <p:nvPr/>
        </p:nvSpPr>
        <p:spPr>
          <a:xfrm>
            <a:off x="2132112" y="4005064"/>
            <a:ext cx="63624" cy="6480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Oval 14"/>
          <p:cNvSpPr/>
          <p:nvPr/>
        </p:nvSpPr>
        <p:spPr>
          <a:xfrm>
            <a:off x="5076056" y="4509120"/>
            <a:ext cx="216024"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 name="Oval 15"/>
          <p:cNvSpPr/>
          <p:nvPr/>
        </p:nvSpPr>
        <p:spPr>
          <a:xfrm>
            <a:off x="4067944" y="4509120"/>
            <a:ext cx="216024"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Rectangle 16"/>
          <p:cNvSpPr/>
          <p:nvPr/>
        </p:nvSpPr>
        <p:spPr>
          <a:xfrm>
            <a:off x="1115616" y="4221088"/>
            <a:ext cx="1080120" cy="720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8" name="Picture 2"/>
          <p:cNvPicPr>
            <a:picLocks noChangeAspect="1" noChangeArrowheads="1"/>
          </p:cNvPicPr>
          <p:nvPr/>
        </p:nvPicPr>
        <p:blipFill>
          <a:blip r:embed="rId3" cstate="print"/>
          <a:srcRect/>
          <a:stretch>
            <a:fillRect/>
          </a:stretch>
        </p:blipFill>
        <p:spPr bwMode="auto">
          <a:xfrm>
            <a:off x="2492003" y="2420888"/>
            <a:ext cx="1647949" cy="2509515"/>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4055293" y="2617341"/>
            <a:ext cx="1092771" cy="2251820"/>
          </a:xfrm>
          <a:prstGeom prst="rect">
            <a:avLst/>
          </a:prstGeom>
          <a:noFill/>
          <a:ln w="9525">
            <a:noFill/>
            <a:miter lim="800000"/>
            <a:headEnd/>
            <a:tailEnd/>
          </a:ln>
        </p:spPr>
      </p:pic>
      <p:pic>
        <p:nvPicPr>
          <p:cNvPr id="19" name="Picture 2"/>
          <p:cNvPicPr>
            <a:picLocks noChangeAspect="1" noChangeArrowheads="1"/>
          </p:cNvPicPr>
          <p:nvPr/>
        </p:nvPicPr>
        <p:blipFill>
          <a:blip r:embed="rId3" cstate="print"/>
          <a:srcRect/>
          <a:stretch>
            <a:fillRect/>
          </a:stretch>
        </p:blipFill>
        <p:spPr bwMode="auto">
          <a:xfrm>
            <a:off x="5150221" y="2924944"/>
            <a:ext cx="1293987" cy="1970498"/>
          </a:xfrm>
          <a:prstGeom prst="rect">
            <a:avLst/>
          </a:prstGeom>
          <a:noFill/>
          <a:ln w="9525">
            <a:noFill/>
            <a:miter lim="800000"/>
            <a:headEnd/>
            <a:tailEnd/>
          </a:ln>
        </p:spPr>
      </p:pic>
      <p:sp>
        <p:nvSpPr>
          <p:cNvPr id="20" name="Rectangle 19"/>
          <p:cNvSpPr/>
          <p:nvPr/>
        </p:nvSpPr>
        <p:spPr>
          <a:xfrm>
            <a:off x="5652120" y="3861048"/>
            <a:ext cx="72008" cy="144016"/>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26" name="Elbow Connector 25"/>
          <p:cNvCxnSpPr>
            <a:stCxn id="20" idx="0"/>
          </p:cNvCxnSpPr>
          <p:nvPr/>
        </p:nvCxnSpPr>
        <p:spPr>
          <a:xfrm rot="16200000" flipV="1">
            <a:off x="5346086" y="3519010"/>
            <a:ext cx="648072" cy="36004"/>
          </a:xfrm>
          <a:prstGeom prst="bentConnector3">
            <a:avLst>
              <a:gd name="adj1"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0" idx="0"/>
          </p:cNvCxnSpPr>
          <p:nvPr/>
        </p:nvCxnSpPr>
        <p:spPr>
          <a:xfrm rot="5400000" flipH="1" flipV="1">
            <a:off x="5490102" y="3410998"/>
            <a:ext cx="648072" cy="252028"/>
          </a:xfrm>
          <a:prstGeom prst="bentConnector3">
            <a:avLst>
              <a:gd name="adj1"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652120" y="3212976"/>
            <a:ext cx="0"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5940152" y="3212976"/>
            <a:ext cx="0"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5" cstate="print"/>
          <a:srcRect/>
          <a:stretch>
            <a:fillRect/>
          </a:stretch>
        </p:blipFill>
        <p:spPr bwMode="auto">
          <a:xfrm>
            <a:off x="6372200" y="3212976"/>
            <a:ext cx="1236453" cy="1561902"/>
          </a:xfrm>
          <a:prstGeom prst="rect">
            <a:avLst/>
          </a:prstGeom>
          <a:noFill/>
          <a:ln w="9525">
            <a:noFill/>
            <a:miter lim="800000"/>
            <a:headEnd/>
            <a:tailEnd/>
          </a:ln>
        </p:spPr>
      </p:pic>
      <p:pic>
        <p:nvPicPr>
          <p:cNvPr id="27" name="Picture 2"/>
          <p:cNvPicPr>
            <a:picLocks noChangeAspect="1" noChangeArrowheads="1"/>
          </p:cNvPicPr>
          <p:nvPr/>
        </p:nvPicPr>
        <p:blipFill>
          <a:blip r:embed="rId4" cstate="print"/>
          <a:srcRect/>
          <a:stretch>
            <a:fillRect/>
          </a:stretch>
        </p:blipFill>
        <p:spPr bwMode="auto">
          <a:xfrm rot="5209094">
            <a:off x="6798728" y="4793453"/>
            <a:ext cx="512440" cy="1055960"/>
          </a:xfrm>
          <a:prstGeom prst="rect">
            <a:avLst/>
          </a:prstGeom>
          <a:noFill/>
          <a:ln w="9525">
            <a:noFill/>
            <a:miter lim="800000"/>
            <a:headEnd/>
            <a:tailEnd/>
          </a:ln>
        </p:spPr>
      </p:pic>
      <p:sp>
        <p:nvSpPr>
          <p:cNvPr id="25" name="Oval 24"/>
          <p:cNvSpPr/>
          <p:nvPr/>
        </p:nvSpPr>
        <p:spPr>
          <a:xfrm rot="683054">
            <a:off x="6548688" y="5138258"/>
            <a:ext cx="864096" cy="4420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Rectangle 28"/>
          <p:cNvSpPr/>
          <p:nvPr/>
        </p:nvSpPr>
        <p:spPr>
          <a:xfrm>
            <a:off x="6444208" y="5445224"/>
            <a:ext cx="63624" cy="6480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1" name="Rectangle 30"/>
          <p:cNvSpPr/>
          <p:nvPr/>
        </p:nvSpPr>
        <p:spPr>
          <a:xfrm>
            <a:off x="7460704" y="5445224"/>
            <a:ext cx="63624" cy="6480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3" name="Oval 32"/>
          <p:cNvSpPr/>
          <p:nvPr/>
        </p:nvSpPr>
        <p:spPr>
          <a:xfrm>
            <a:off x="7380312" y="5877272"/>
            <a:ext cx="216024"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5" name="Oval 34"/>
          <p:cNvSpPr/>
          <p:nvPr/>
        </p:nvSpPr>
        <p:spPr>
          <a:xfrm>
            <a:off x="6372200" y="5877272"/>
            <a:ext cx="216024"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6" name="Rectangle 35"/>
          <p:cNvSpPr/>
          <p:nvPr/>
        </p:nvSpPr>
        <p:spPr>
          <a:xfrm>
            <a:off x="6444208" y="5661248"/>
            <a:ext cx="1080120" cy="720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8" name="Rectangle 37"/>
          <p:cNvSpPr/>
          <p:nvPr/>
        </p:nvSpPr>
        <p:spPr>
          <a:xfrm rot="2837736">
            <a:off x="7580329" y="5148880"/>
            <a:ext cx="103444" cy="39368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0" name="Striped Right Arrow 39"/>
          <p:cNvSpPr/>
          <p:nvPr/>
        </p:nvSpPr>
        <p:spPr>
          <a:xfrm rot="10800000">
            <a:off x="4283968" y="5301208"/>
            <a:ext cx="1512168" cy="648072"/>
          </a:xfrm>
          <a:prstGeom prst="striped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7" name="Oval 36"/>
          <p:cNvSpPr/>
          <p:nvPr/>
        </p:nvSpPr>
        <p:spPr>
          <a:xfrm>
            <a:off x="5696969" y="3140968"/>
            <a:ext cx="72008" cy="7200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9" name="Oval 38"/>
          <p:cNvSpPr/>
          <p:nvPr/>
        </p:nvSpPr>
        <p:spPr>
          <a:xfrm>
            <a:off x="5822879" y="3140968"/>
            <a:ext cx="72008" cy="7200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8036408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E" sz="3200" dirty="0"/>
              <a:t>So this is The </a:t>
            </a:r>
            <a:r>
              <a:rPr lang="en-IE" sz="3200" dirty="0" err="1"/>
              <a:t>Normals</a:t>
            </a:r>
            <a:r>
              <a:rPr lang="en-IE" sz="3200" dirty="0"/>
              <a:t> – Version 1</a:t>
            </a:r>
          </a:p>
        </p:txBody>
      </p:sp>
      <p:sp>
        <p:nvSpPr>
          <p:cNvPr id="4" name="Rounded Rectangle 3"/>
          <p:cNvSpPr/>
          <p:nvPr/>
        </p:nvSpPr>
        <p:spPr>
          <a:xfrm>
            <a:off x="539552" y="1628800"/>
            <a:ext cx="8136904" cy="460851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026" name="Picture 2"/>
          <p:cNvPicPr>
            <a:picLocks noChangeAspect="1" noChangeArrowheads="1"/>
          </p:cNvPicPr>
          <p:nvPr/>
        </p:nvPicPr>
        <p:blipFill>
          <a:blip r:embed="rId3" cstate="print"/>
          <a:srcRect/>
          <a:stretch>
            <a:fillRect/>
          </a:stretch>
        </p:blipFill>
        <p:spPr bwMode="auto">
          <a:xfrm>
            <a:off x="971600" y="2791693"/>
            <a:ext cx="1431925" cy="2149475"/>
          </a:xfrm>
          <a:prstGeom prst="rect">
            <a:avLst/>
          </a:prstGeom>
          <a:noFill/>
          <a:ln w="9525">
            <a:noFill/>
            <a:miter lim="800000"/>
            <a:headEnd/>
            <a:tailEnd/>
          </a:ln>
        </p:spPr>
      </p:pic>
      <p:sp>
        <p:nvSpPr>
          <p:cNvPr id="5" name="Oval 4"/>
          <p:cNvSpPr/>
          <p:nvPr/>
        </p:nvSpPr>
        <p:spPr>
          <a:xfrm>
            <a:off x="1763688" y="2996952"/>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8" name="Oval 7"/>
          <p:cNvSpPr/>
          <p:nvPr/>
        </p:nvSpPr>
        <p:spPr>
          <a:xfrm>
            <a:off x="1691680" y="2852936"/>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Oval 8"/>
          <p:cNvSpPr/>
          <p:nvPr/>
        </p:nvSpPr>
        <p:spPr>
          <a:xfrm>
            <a:off x="1547664" y="2852936"/>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0" name="Oval 9"/>
          <p:cNvSpPr/>
          <p:nvPr/>
        </p:nvSpPr>
        <p:spPr>
          <a:xfrm>
            <a:off x="1475656" y="2996952"/>
            <a:ext cx="144016" cy="14401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2" name="Rectangle 11"/>
          <p:cNvSpPr/>
          <p:nvPr/>
        </p:nvSpPr>
        <p:spPr>
          <a:xfrm>
            <a:off x="1115616" y="3933056"/>
            <a:ext cx="1080120" cy="720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3" name="Rectangle 12"/>
          <p:cNvSpPr/>
          <p:nvPr/>
        </p:nvSpPr>
        <p:spPr>
          <a:xfrm>
            <a:off x="1115616" y="4005064"/>
            <a:ext cx="63624" cy="6480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 name="Rectangle 13"/>
          <p:cNvSpPr/>
          <p:nvPr/>
        </p:nvSpPr>
        <p:spPr>
          <a:xfrm>
            <a:off x="2132112" y="4005064"/>
            <a:ext cx="63624" cy="64807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Oval 14"/>
          <p:cNvSpPr/>
          <p:nvPr/>
        </p:nvSpPr>
        <p:spPr>
          <a:xfrm>
            <a:off x="2051720" y="4437112"/>
            <a:ext cx="216024"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6" name="Oval 15"/>
          <p:cNvSpPr/>
          <p:nvPr/>
        </p:nvSpPr>
        <p:spPr>
          <a:xfrm>
            <a:off x="1043608" y="4437112"/>
            <a:ext cx="216024" cy="28803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7" name="Rectangle 16"/>
          <p:cNvSpPr/>
          <p:nvPr/>
        </p:nvSpPr>
        <p:spPr>
          <a:xfrm>
            <a:off x="1115616" y="4221088"/>
            <a:ext cx="1080120" cy="7200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8" name="Picture 2"/>
          <p:cNvPicPr>
            <a:picLocks noChangeAspect="1" noChangeArrowheads="1"/>
          </p:cNvPicPr>
          <p:nvPr/>
        </p:nvPicPr>
        <p:blipFill>
          <a:blip r:embed="rId3" cstate="print"/>
          <a:srcRect/>
          <a:stretch>
            <a:fillRect/>
          </a:stretch>
        </p:blipFill>
        <p:spPr bwMode="auto">
          <a:xfrm>
            <a:off x="2492003" y="2420888"/>
            <a:ext cx="1647949" cy="2509515"/>
          </a:xfrm>
          <a:prstGeom prst="rect">
            <a:avLst/>
          </a:prstGeom>
          <a:noFill/>
          <a:ln w="9525">
            <a:noFill/>
            <a:miter lim="800000"/>
            <a:headEnd/>
            <a:tailEnd/>
          </a:ln>
        </p:spPr>
      </p:pic>
      <p:pic>
        <p:nvPicPr>
          <p:cNvPr id="2050" name="Picture 2"/>
          <p:cNvPicPr>
            <a:picLocks noChangeAspect="1" noChangeArrowheads="1"/>
          </p:cNvPicPr>
          <p:nvPr/>
        </p:nvPicPr>
        <p:blipFill>
          <a:blip r:embed="rId4" cstate="print"/>
          <a:srcRect/>
          <a:stretch>
            <a:fillRect/>
          </a:stretch>
        </p:blipFill>
        <p:spPr bwMode="auto">
          <a:xfrm>
            <a:off x="4055293" y="2617341"/>
            <a:ext cx="1092771" cy="2251820"/>
          </a:xfrm>
          <a:prstGeom prst="rect">
            <a:avLst/>
          </a:prstGeom>
          <a:noFill/>
          <a:ln w="9525">
            <a:noFill/>
            <a:miter lim="800000"/>
            <a:headEnd/>
            <a:tailEnd/>
          </a:ln>
        </p:spPr>
      </p:pic>
      <p:pic>
        <p:nvPicPr>
          <p:cNvPr id="19" name="Picture 2"/>
          <p:cNvPicPr>
            <a:picLocks noChangeAspect="1" noChangeArrowheads="1"/>
          </p:cNvPicPr>
          <p:nvPr/>
        </p:nvPicPr>
        <p:blipFill>
          <a:blip r:embed="rId3" cstate="print"/>
          <a:srcRect/>
          <a:stretch>
            <a:fillRect/>
          </a:stretch>
        </p:blipFill>
        <p:spPr bwMode="auto">
          <a:xfrm>
            <a:off x="5150221" y="2924944"/>
            <a:ext cx="1293987" cy="1970498"/>
          </a:xfrm>
          <a:prstGeom prst="rect">
            <a:avLst/>
          </a:prstGeom>
          <a:noFill/>
          <a:ln w="9525">
            <a:noFill/>
            <a:miter lim="800000"/>
            <a:headEnd/>
            <a:tailEnd/>
          </a:ln>
        </p:spPr>
      </p:pic>
      <p:sp>
        <p:nvSpPr>
          <p:cNvPr id="20" name="Rectangle 19"/>
          <p:cNvSpPr/>
          <p:nvPr/>
        </p:nvSpPr>
        <p:spPr>
          <a:xfrm>
            <a:off x="5652120" y="3861048"/>
            <a:ext cx="72008" cy="144016"/>
          </a:xfrm>
          <a:prstGeom prst="rect">
            <a:avLst/>
          </a:prstGeom>
          <a:solidFill>
            <a:schemeClr val="bg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cxnSp>
        <p:nvCxnSpPr>
          <p:cNvPr id="26" name="Elbow Connector 25"/>
          <p:cNvCxnSpPr>
            <a:stCxn id="20" idx="0"/>
          </p:cNvCxnSpPr>
          <p:nvPr/>
        </p:nvCxnSpPr>
        <p:spPr>
          <a:xfrm rot="16200000" flipV="1">
            <a:off x="5346086" y="3519010"/>
            <a:ext cx="648072" cy="36004"/>
          </a:xfrm>
          <a:prstGeom prst="bentConnector3">
            <a:avLst>
              <a:gd name="adj1"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20" idx="0"/>
          </p:cNvCxnSpPr>
          <p:nvPr/>
        </p:nvCxnSpPr>
        <p:spPr>
          <a:xfrm rot="5400000" flipH="1" flipV="1">
            <a:off x="5490102" y="3410998"/>
            <a:ext cx="648072" cy="252028"/>
          </a:xfrm>
          <a:prstGeom prst="bentConnector3">
            <a:avLst>
              <a:gd name="adj1" fmla="val 50000"/>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652120" y="3212976"/>
            <a:ext cx="0"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5940152" y="3212976"/>
            <a:ext cx="0"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5" cstate="print"/>
          <a:srcRect/>
          <a:stretch>
            <a:fillRect/>
          </a:stretch>
        </p:blipFill>
        <p:spPr bwMode="auto">
          <a:xfrm>
            <a:off x="6372200" y="3212976"/>
            <a:ext cx="1236453" cy="1561902"/>
          </a:xfrm>
          <a:prstGeom prst="rect">
            <a:avLst/>
          </a:prstGeom>
          <a:noFill/>
          <a:ln w="9525">
            <a:noFill/>
            <a:miter lim="800000"/>
            <a:headEnd/>
            <a:tailEnd/>
          </a:ln>
        </p:spPr>
      </p:pic>
      <p:pic>
        <p:nvPicPr>
          <p:cNvPr id="24" name="Picture 2"/>
          <p:cNvPicPr>
            <a:picLocks noChangeAspect="1" noChangeArrowheads="1"/>
          </p:cNvPicPr>
          <p:nvPr/>
        </p:nvPicPr>
        <p:blipFill>
          <a:blip r:embed="rId4" cstate="print"/>
          <a:srcRect/>
          <a:stretch>
            <a:fillRect/>
          </a:stretch>
        </p:blipFill>
        <p:spPr bwMode="auto">
          <a:xfrm>
            <a:off x="7875984" y="3525168"/>
            <a:ext cx="512440" cy="1055960"/>
          </a:xfrm>
          <a:prstGeom prst="rect">
            <a:avLst/>
          </a:prstGeom>
          <a:noFill/>
          <a:ln w="9525">
            <a:noFill/>
            <a:miter lim="800000"/>
            <a:headEnd/>
            <a:tailEnd/>
          </a:ln>
        </p:spPr>
      </p:pic>
      <p:sp>
        <p:nvSpPr>
          <p:cNvPr id="28" name="Oval 27"/>
          <p:cNvSpPr/>
          <p:nvPr/>
        </p:nvSpPr>
        <p:spPr>
          <a:xfrm>
            <a:off x="5696969" y="3140968"/>
            <a:ext cx="72008" cy="7200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Oval 28"/>
          <p:cNvSpPr/>
          <p:nvPr/>
        </p:nvSpPr>
        <p:spPr>
          <a:xfrm>
            <a:off x="5822879" y="3140968"/>
            <a:ext cx="72008" cy="7200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16322887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E" sz="3200" dirty="0"/>
              <a:t>Here’s Version 2</a:t>
            </a:r>
          </a:p>
        </p:txBody>
      </p:sp>
      <p:sp>
        <p:nvSpPr>
          <p:cNvPr id="4" name="Rounded Rectangle 3"/>
          <p:cNvSpPr/>
          <p:nvPr/>
        </p:nvSpPr>
        <p:spPr>
          <a:xfrm>
            <a:off x="539552" y="1628800"/>
            <a:ext cx="8136904" cy="4608512"/>
          </a:xfrm>
          <a:prstGeom prst="round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27" name="Picture 26" descr="Betty.JPG"/>
          <p:cNvPicPr/>
          <p:nvPr/>
        </p:nvPicPr>
        <p:blipFill>
          <a:blip r:embed="rId3" cstate="print"/>
          <a:stretch>
            <a:fillRect/>
          </a:stretch>
        </p:blipFill>
        <p:spPr>
          <a:xfrm>
            <a:off x="683568" y="2420888"/>
            <a:ext cx="1296144" cy="3456384"/>
          </a:xfrm>
          <a:prstGeom prst="rect">
            <a:avLst/>
          </a:prstGeom>
        </p:spPr>
      </p:pic>
      <p:pic>
        <p:nvPicPr>
          <p:cNvPr id="31" name="Picture 30" descr="Mary.JPG"/>
          <p:cNvPicPr/>
          <p:nvPr/>
        </p:nvPicPr>
        <p:blipFill>
          <a:blip r:embed="rId4" cstate="print"/>
          <a:stretch>
            <a:fillRect/>
          </a:stretch>
        </p:blipFill>
        <p:spPr>
          <a:xfrm>
            <a:off x="1979712" y="1988840"/>
            <a:ext cx="1440160" cy="3757811"/>
          </a:xfrm>
          <a:prstGeom prst="rect">
            <a:avLst/>
          </a:prstGeom>
        </p:spPr>
      </p:pic>
      <p:pic>
        <p:nvPicPr>
          <p:cNvPr id="33" name="Picture 32" descr="Harry.JPG"/>
          <p:cNvPicPr/>
          <p:nvPr/>
        </p:nvPicPr>
        <p:blipFill>
          <a:blip r:embed="rId5" cstate="print"/>
          <a:stretch>
            <a:fillRect/>
          </a:stretch>
        </p:blipFill>
        <p:spPr>
          <a:xfrm>
            <a:off x="3347864" y="2132856"/>
            <a:ext cx="1584176" cy="3528392"/>
          </a:xfrm>
          <a:prstGeom prst="rect">
            <a:avLst/>
          </a:prstGeom>
        </p:spPr>
      </p:pic>
      <p:pic>
        <p:nvPicPr>
          <p:cNvPr id="37" name="Picture 36" descr="BOYv2.jpg"/>
          <p:cNvPicPr>
            <a:picLocks noChangeAspect="1"/>
          </p:cNvPicPr>
          <p:nvPr/>
        </p:nvPicPr>
        <p:blipFill>
          <a:blip r:embed="rId6" cstate="print"/>
          <a:stretch>
            <a:fillRect/>
          </a:stretch>
        </p:blipFill>
        <p:spPr>
          <a:xfrm>
            <a:off x="6034632" y="3356992"/>
            <a:ext cx="1921744" cy="2228326"/>
          </a:xfrm>
          <a:prstGeom prst="rect">
            <a:avLst/>
          </a:prstGeom>
        </p:spPr>
      </p:pic>
      <p:pic>
        <p:nvPicPr>
          <p:cNvPr id="38" name="Picture 37" descr="PJ.JPG"/>
          <p:cNvPicPr/>
          <p:nvPr/>
        </p:nvPicPr>
        <p:blipFill>
          <a:blip r:embed="rId7" cstate="print"/>
          <a:stretch>
            <a:fillRect/>
          </a:stretch>
        </p:blipFill>
        <p:spPr>
          <a:xfrm>
            <a:off x="7524328" y="3284984"/>
            <a:ext cx="1080120" cy="2450976"/>
          </a:xfrm>
          <a:prstGeom prst="rect">
            <a:avLst/>
          </a:prstGeom>
        </p:spPr>
      </p:pic>
      <p:pic>
        <p:nvPicPr>
          <p:cNvPr id="35" name="Picture 34" descr="Susie.JPG"/>
          <p:cNvPicPr/>
          <p:nvPr/>
        </p:nvPicPr>
        <p:blipFill>
          <a:blip r:embed="rId8" cstate="print"/>
          <a:stretch>
            <a:fillRect/>
          </a:stretch>
        </p:blipFill>
        <p:spPr>
          <a:xfrm>
            <a:off x="4788024" y="2132856"/>
            <a:ext cx="1331218" cy="3888432"/>
          </a:xfrm>
          <a:prstGeom prst="rect">
            <a:avLst/>
          </a:prstGeom>
        </p:spPr>
      </p:pic>
    </p:spTree>
    <p:extLst>
      <p:ext uri="{BB962C8B-B14F-4D97-AF65-F5344CB8AC3E}">
        <p14:creationId xmlns:p14="http://schemas.microsoft.com/office/powerpoint/2010/main" val="2067379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IE" dirty="0"/>
              <a:t>Betty Normal</a:t>
            </a:r>
            <a:endParaRPr lang="en-US" dirty="0"/>
          </a:p>
        </p:txBody>
      </p:sp>
      <p:sp>
        <p:nvSpPr>
          <p:cNvPr id="16386" name="Content Placeholder 2"/>
          <p:cNvSpPr>
            <a:spLocks noGrp="1"/>
          </p:cNvSpPr>
          <p:nvPr>
            <p:ph sz="half" idx="1"/>
          </p:nvPr>
        </p:nvSpPr>
        <p:spPr/>
        <p:txBody>
          <a:bodyPr/>
          <a:lstStyle/>
          <a:p>
            <a:r>
              <a:rPr lang="en-IE" b="1" dirty="0"/>
              <a:t>Name: </a:t>
            </a:r>
            <a:r>
              <a:rPr lang="en-IE" dirty="0"/>
              <a:t>Elizabeth “Betty” Normal</a:t>
            </a:r>
          </a:p>
          <a:p>
            <a:r>
              <a:rPr lang="en-IE" b="1" dirty="0"/>
              <a:t> </a:t>
            </a:r>
            <a:endParaRPr lang="en-IE" dirty="0"/>
          </a:p>
          <a:p>
            <a:r>
              <a:rPr lang="en-IE" b="1" dirty="0"/>
              <a:t>Age:</a:t>
            </a:r>
            <a:r>
              <a:rPr lang="en-IE" dirty="0"/>
              <a:t> 69 years old</a:t>
            </a:r>
          </a:p>
          <a:p>
            <a:r>
              <a:rPr lang="en-IE" b="1" dirty="0"/>
              <a:t> </a:t>
            </a:r>
            <a:endParaRPr lang="en-IE" dirty="0"/>
          </a:p>
          <a:p>
            <a:r>
              <a:rPr lang="en-IE" b="1" dirty="0"/>
              <a:t>Size:</a:t>
            </a:r>
            <a:r>
              <a:rPr lang="en-IE" dirty="0"/>
              <a:t> 5’6”</a:t>
            </a:r>
          </a:p>
          <a:p>
            <a:endParaRPr lang="en-IE" dirty="0"/>
          </a:p>
          <a:p>
            <a:endParaRPr lang="en-IE" dirty="0"/>
          </a:p>
        </p:txBody>
      </p:sp>
      <p:pic>
        <p:nvPicPr>
          <p:cNvPr id="4" name="Picture 3" descr="Betty.JPG"/>
          <p:cNvPicPr/>
          <p:nvPr/>
        </p:nvPicPr>
        <p:blipFill>
          <a:blip r:embed="rId3" cstate="print"/>
          <a:stretch>
            <a:fillRect/>
          </a:stretch>
        </p:blipFill>
        <p:spPr>
          <a:xfrm>
            <a:off x="6300192" y="1196752"/>
            <a:ext cx="1514475" cy="3952875"/>
          </a:xfrm>
          <a:prstGeom prst="rect">
            <a:avLst/>
          </a:prstGeom>
        </p:spPr>
      </p:pic>
    </p:spTree>
    <p:extLst>
      <p:ext uri="{BB962C8B-B14F-4D97-AF65-F5344CB8AC3E}">
        <p14:creationId xmlns:p14="http://schemas.microsoft.com/office/powerpoint/2010/main" val="32340932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IE" dirty="0"/>
              <a:t>Betty Normal</a:t>
            </a:r>
            <a:endParaRPr lang="en-US" dirty="0"/>
          </a:p>
        </p:txBody>
      </p:sp>
      <p:sp>
        <p:nvSpPr>
          <p:cNvPr id="16386" name="Content Placeholder 2"/>
          <p:cNvSpPr>
            <a:spLocks noGrp="1"/>
          </p:cNvSpPr>
          <p:nvPr>
            <p:ph idx="1"/>
          </p:nvPr>
        </p:nvSpPr>
        <p:spPr/>
        <p:txBody>
          <a:bodyPr/>
          <a:lstStyle/>
          <a:p>
            <a:r>
              <a:rPr lang="en-IE" sz="2800" dirty="0"/>
              <a:t>Betty is the grandparent of the family; she is </a:t>
            </a:r>
            <a:r>
              <a:rPr lang="en-IE" sz="2800" dirty="0" err="1"/>
              <a:t>Harry's</a:t>
            </a:r>
            <a:r>
              <a:rPr lang="en-IE" sz="2800" dirty="0"/>
              <a:t> mother. She is somewhat slow moving and sometimes uses a walker or a cane, but is very active. She is an exceptionally intelligent person, with an incredible memory for events that occurred decades ago, and has a natural affinity for mathematics that she passed onto her son. Think of her as being like Jessica Fletcher from “Murder, She Wrote”.</a:t>
            </a:r>
          </a:p>
          <a:p>
            <a:endParaRPr lang="en-IE" dirty="0"/>
          </a:p>
          <a:p>
            <a:endParaRPr lang="en-IE" dirty="0"/>
          </a:p>
        </p:txBody>
      </p:sp>
    </p:spTree>
    <p:extLst>
      <p:ext uri="{BB962C8B-B14F-4D97-AF65-F5344CB8AC3E}">
        <p14:creationId xmlns:p14="http://schemas.microsoft.com/office/powerpoint/2010/main" val="40053030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IE" dirty="0"/>
              <a:t>Betty Normal</a:t>
            </a:r>
            <a:endParaRPr lang="en-US" dirty="0"/>
          </a:p>
        </p:txBody>
      </p:sp>
      <p:sp>
        <p:nvSpPr>
          <p:cNvPr id="16386" name="Content Placeholder 2"/>
          <p:cNvSpPr>
            <a:spLocks noGrp="1"/>
          </p:cNvSpPr>
          <p:nvPr>
            <p:ph idx="1"/>
          </p:nvPr>
        </p:nvSpPr>
        <p:spPr/>
        <p:txBody>
          <a:bodyPr/>
          <a:lstStyle/>
          <a:p>
            <a:r>
              <a:rPr lang="en-IE" sz="2800" dirty="0"/>
              <a:t>She lives in the Normal family home in her own “granny annex” where she keeps her small astronomical telescope; one of her many hobbies is amateur astronomy. She is beginning to experience mild hearing impairment, but it isn’t letting it impact her significantly, and has developed mild arthritis in her left knee, hence the need for a walker or cane. </a:t>
            </a:r>
            <a:endParaRPr lang="en-IE" dirty="0"/>
          </a:p>
        </p:txBody>
      </p:sp>
    </p:spTree>
    <p:extLst>
      <p:ext uri="{BB962C8B-B14F-4D97-AF65-F5344CB8AC3E}">
        <p14:creationId xmlns:p14="http://schemas.microsoft.com/office/powerpoint/2010/main" val="25412585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IE" dirty="0"/>
              <a:t>Betty Normal</a:t>
            </a:r>
            <a:endParaRPr lang="en-US" dirty="0"/>
          </a:p>
        </p:txBody>
      </p:sp>
      <p:sp>
        <p:nvSpPr>
          <p:cNvPr id="16386" name="Content Placeholder 2"/>
          <p:cNvSpPr>
            <a:spLocks noGrp="1"/>
          </p:cNvSpPr>
          <p:nvPr>
            <p:ph idx="1"/>
          </p:nvPr>
        </p:nvSpPr>
        <p:spPr/>
        <p:txBody>
          <a:bodyPr/>
          <a:lstStyle/>
          <a:p>
            <a:r>
              <a:rPr lang="en-IE" sz="2800" dirty="0"/>
              <a:t>Nonetheless she likes to play the </a:t>
            </a:r>
            <a:r>
              <a:rPr lang="en-IE" sz="2800" dirty="0" err="1"/>
              <a:t>Wii</a:t>
            </a:r>
            <a:r>
              <a:rPr lang="en-IE" sz="2800" dirty="0"/>
              <a:t> regularly with her grandchildren, and has recently taken up painting based on Mary’s encouragement, Betty has been painting some of her favourite </a:t>
            </a:r>
            <a:r>
              <a:rPr lang="en-IE" sz="2800" dirty="0" err="1"/>
              <a:t>starscapes</a:t>
            </a:r>
            <a:r>
              <a:rPr lang="en-IE" sz="2800" dirty="0"/>
              <a:t>, which she does with Mary and Johnny’s help. </a:t>
            </a:r>
          </a:p>
          <a:p>
            <a:endParaRPr lang="en-IE" dirty="0"/>
          </a:p>
          <a:p>
            <a:endParaRPr lang="en-IE" dirty="0"/>
          </a:p>
        </p:txBody>
      </p:sp>
    </p:spTree>
    <p:extLst>
      <p:ext uri="{BB962C8B-B14F-4D97-AF65-F5344CB8AC3E}">
        <p14:creationId xmlns:p14="http://schemas.microsoft.com/office/powerpoint/2010/main" val="3130320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IE" dirty="0"/>
              <a:t>Mary Normal</a:t>
            </a:r>
            <a:endParaRPr lang="en-US" dirty="0"/>
          </a:p>
        </p:txBody>
      </p:sp>
      <p:sp>
        <p:nvSpPr>
          <p:cNvPr id="16386" name="Content Placeholder 2"/>
          <p:cNvSpPr>
            <a:spLocks noGrp="1"/>
          </p:cNvSpPr>
          <p:nvPr>
            <p:ph sz="half" idx="1"/>
          </p:nvPr>
        </p:nvSpPr>
        <p:spPr/>
        <p:txBody>
          <a:bodyPr/>
          <a:lstStyle/>
          <a:p>
            <a:r>
              <a:rPr lang="en-IE" b="1" dirty="0"/>
              <a:t>Name: </a:t>
            </a:r>
            <a:r>
              <a:rPr lang="en-IE" dirty="0"/>
              <a:t>Mary Normal</a:t>
            </a:r>
          </a:p>
          <a:p>
            <a:r>
              <a:rPr lang="en-IE" b="1" dirty="0"/>
              <a:t> </a:t>
            </a:r>
            <a:endParaRPr lang="en-IE" dirty="0"/>
          </a:p>
          <a:p>
            <a:r>
              <a:rPr lang="en-IE" b="1" dirty="0"/>
              <a:t>Age:</a:t>
            </a:r>
            <a:r>
              <a:rPr lang="en-IE" dirty="0"/>
              <a:t> 34 years old</a:t>
            </a:r>
          </a:p>
          <a:p>
            <a:r>
              <a:rPr lang="en-IE" b="1" dirty="0"/>
              <a:t> </a:t>
            </a:r>
            <a:endParaRPr lang="en-IE" dirty="0"/>
          </a:p>
          <a:p>
            <a:r>
              <a:rPr lang="en-IE" b="1" dirty="0"/>
              <a:t>Size:</a:t>
            </a:r>
            <a:r>
              <a:rPr lang="en-IE" dirty="0"/>
              <a:t> 6’2”</a:t>
            </a:r>
          </a:p>
          <a:p>
            <a:endParaRPr lang="en-IE" dirty="0"/>
          </a:p>
          <a:p>
            <a:endParaRPr lang="en-IE" dirty="0"/>
          </a:p>
        </p:txBody>
      </p:sp>
      <p:pic>
        <p:nvPicPr>
          <p:cNvPr id="5" name="Picture 4" descr="Mary.JPG"/>
          <p:cNvPicPr/>
          <p:nvPr/>
        </p:nvPicPr>
        <p:blipFill>
          <a:blip r:embed="rId3" cstate="print"/>
          <a:stretch>
            <a:fillRect/>
          </a:stretch>
        </p:blipFill>
        <p:spPr>
          <a:xfrm>
            <a:off x="6300192" y="1052736"/>
            <a:ext cx="1581150" cy="4333875"/>
          </a:xfrm>
          <a:prstGeom prst="rect">
            <a:avLst/>
          </a:prstGeom>
        </p:spPr>
      </p:pic>
    </p:spTree>
    <p:extLst>
      <p:ext uri="{BB962C8B-B14F-4D97-AF65-F5344CB8AC3E}">
        <p14:creationId xmlns:p14="http://schemas.microsoft.com/office/powerpoint/2010/main" val="637877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E" dirty="0"/>
              <a:t>“</a:t>
            </a:r>
            <a:r>
              <a:rPr lang="en-IE" i="1" dirty="0"/>
              <a:t>Storyboards are visual organizers, typically a series of illustrations displayed in sequence for the purpose of pre-visualizing a video, web-based training, or interactive media sequence.</a:t>
            </a:r>
            <a:r>
              <a:rPr lang="en-IE" dirty="0"/>
              <a:t>”</a:t>
            </a:r>
          </a:p>
          <a:p>
            <a:pPr>
              <a:buNone/>
            </a:pPr>
            <a:endParaRPr lang="en-IE" dirty="0"/>
          </a:p>
          <a:p>
            <a:pPr>
              <a:buNone/>
            </a:pPr>
            <a:r>
              <a:rPr lang="en-IE" dirty="0"/>
              <a:t>http://www.instructionaldesign.org/storyboarding.html</a:t>
            </a:r>
          </a:p>
        </p:txBody>
      </p:sp>
      <p:sp>
        <p:nvSpPr>
          <p:cNvPr id="3" name="Title 2"/>
          <p:cNvSpPr>
            <a:spLocks noGrp="1"/>
          </p:cNvSpPr>
          <p:nvPr>
            <p:ph type="title"/>
          </p:nvPr>
        </p:nvSpPr>
        <p:spPr/>
        <p:txBody>
          <a:bodyPr/>
          <a:lstStyle/>
          <a:p>
            <a:r>
              <a:rPr lang="en-IE" dirty="0"/>
              <a:t>Storyboarding</a:t>
            </a:r>
          </a:p>
        </p:txBody>
      </p:sp>
    </p:spTree>
    <p:extLst>
      <p:ext uri="{BB962C8B-B14F-4D97-AF65-F5344CB8AC3E}">
        <p14:creationId xmlns:p14="http://schemas.microsoft.com/office/powerpoint/2010/main" val="10522263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IE" dirty="0"/>
              <a:t>Mary Normal</a:t>
            </a:r>
            <a:endParaRPr lang="en-US" dirty="0"/>
          </a:p>
        </p:txBody>
      </p:sp>
      <p:sp>
        <p:nvSpPr>
          <p:cNvPr id="16386" name="Content Placeholder 2"/>
          <p:cNvSpPr>
            <a:spLocks noGrp="1"/>
          </p:cNvSpPr>
          <p:nvPr>
            <p:ph idx="1"/>
          </p:nvPr>
        </p:nvSpPr>
        <p:spPr/>
        <p:txBody>
          <a:bodyPr/>
          <a:lstStyle/>
          <a:p>
            <a:r>
              <a:rPr lang="en-IE" sz="2800" dirty="0"/>
              <a:t>Mary is the mother of the family; she works as a manager in the local supermarket, and works Tuesday to Saturday. She enjoys her job a great deal and has a natural authority about her that makes her a natural leader, and constantly supports and enthuses her staff in doing their jobs.</a:t>
            </a:r>
          </a:p>
          <a:p>
            <a:endParaRPr lang="en-IE" dirty="0"/>
          </a:p>
          <a:p>
            <a:endParaRPr lang="en-IE" dirty="0"/>
          </a:p>
        </p:txBody>
      </p:sp>
    </p:spTree>
    <p:extLst>
      <p:ext uri="{BB962C8B-B14F-4D97-AF65-F5344CB8AC3E}">
        <p14:creationId xmlns:p14="http://schemas.microsoft.com/office/powerpoint/2010/main" val="26788546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IE" dirty="0"/>
              <a:t>Mary Normal</a:t>
            </a:r>
            <a:endParaRPr lang="en-US" dirty="0"/>
          </a:p>
        </p:txBody>
      </p:sp>
      <p:sp>
        <p:nvSpPr>
          <p:cNvPr id="16386" name="Content Placeholder 2"/>
          <p:cNvSpPr>
            <a:spLocks noGrp="1"/>
          </p:cNvSpPr>
          <p:nvPr>
            <p:ph idx="1"/>
          </p:nvPr>
        </p:nvSpPr>
        <p:spPr/>
        <p:txBody>
          <a:bodyPr/>
          <a:lstStyle/>
          <a:p>
            <a:r>
              <a:rPr lang="en-IE" sz="2800" dirty="0"/>
              <a:t>She is left-handed, which makes using office scissors and winding her wrist watch awkward. She is also the tallest member of the family. She has recently discovered that she has a mild gluten allergy, and keeps an eye on what she eats.</a:t>
            </a:r>
          </a:p>
          <a:p>
            <a:endParaRPr lang="en-IE" dirty="0"/>
          </a:p>
          <a:p>
            <a:endParaRPr lang="en-IE" dirty="0"/>
          </a:p>
        </p:txBody>
      </p:sp>
    </p:spTree>
    <p:extLst>
      <p:ext uri="{BB962C8B-B14F-4D97-AF65-F5344CB8AC3E}">
        <p14:creationId xmlns:p14="http://schemas.microsoft.com/office/powerpoint/2010/main" val="38026086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IE" dirty="0"/>
              <a:t>Mary Normal</a:t>
            </a:r>
            <a:endParaRPr lang="en-US" dirty="0"/>
          </a:p>
        </p:txBody>
      </p:sp>
      <p:sp>
        <p:nvSpPr>
          <p:cNvPr id="16386" name="Content Placeholder 2"/>
          <p:cNvSpPr>
            <a:spLocks noGrp="1"/>
          </p:cNvSpPr>
          <p:nvPr>
            <p:ph idx="1"/>
          </p:nvPr>
        </p:nvSpPr>
        <p:spPr/>
        <p:txBody>
          <a:bodyPr/>
          <a:lstStyle/>
          <a:p>
            <a:r>
              <a:rPr lang="en-IE" sz="2800" dirty="0"/>
              <a:t>She is an avid painter and has been most of her life; her enthusiasm has spread to Betty and Johnny, and now the three of them have regular sessions where they all paint together. </a:t>
            </a:r>
          </a:p>
          <a:p>
            <a:endParaRPr lang="en-IE" dirty="0"/>
          </a:p>
          <a:p>
            <a:endParaRPr lang="en-IE" dirty="0"/>
          </a:p>
        </p:txBody>
      </p:sp>
    </p:spTree>
    <p:extLst>
      <p:ext uri="{BB962C8B-B14F-4D97-AF65-F5344CB8AC3E}">
        <p14:creationId xmlns:p14="http://schemas.microsoft.com/office/powerpoint/2010/main" val="1232309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IE" dirty="0"/>
              <a:t>Mary Normal</a:t>
            </a:r>
            <a:endParaRPr lang="en-US" dirty="0"/>
          </a:p>
        </p:txBody>
      </p:sp>
      <p:sp>
        <p:nvSpPr>
          <p:cNvPr id="16386" name="Content Placeholder 2"/>
          <p:cNvSpPr>
            <a:spLocks noGrp="1"/>
          </p:cNvSpPr>
          <p:nvPr>
            <p:ph idx="1"/>
          </p:nvPr>
        </p:nvSpPr>
        <p:spPr/>
        <p:txBody>
          <a:bodyPr/>
          <a:lstStyle/>
          <a:p>
            <a:r>
              <a:rPr lang="en-IE" sz="2800" dirty="0"/>
              <a:t>She has a degree in Business and is constantly reminding her children of the importance of education for their future. She is the stricter of the two parents but is never unfair or overly hard, but she occasionally switches into her “manager” personality at home dealing with the children.</a:t>
            </a:r>
          </a:p>
          <a:p>
            <a:endParaRPr lang="en-IE" dirty="0"/>
          </a:p>
          <a:p>
            <a:endParaRPr lang="en-IE" dirty="0"/>
          </a:p>
        </p:txBody>
      </p:sp>
    </p:spTree>
    <p:extLst>
      <p:ext uri="{BB962C8B-B14F-4D97-AF65-F5344CB8AC3E}">
        <p14:creationId xmlns:p14="http://schemas.microsoft.com/office/powerpoint/2010/main" val="4964318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IE" dirty="0"/>
              <a:t>Harry Normal</a:t>
            </a:r>
            <a:endParaRPr lang="en-US" dirty="0"/>
          </a:p>
        </p:txBody>
      </p:sp>
      <p:sp>
        <p:nvSpPr>
          <p:cNvPr id="16386" name="Content Placeholder 2"/>
          <p:cNvSpPr>
            <a:spLocks noGrp="1"/>
          </p:cNvSpPr>
          <p:nvPr>
            <p:ph sz="half" idx="1"/>
          </p:nvPr>
        </p:nvSpPr>
        <p:spPr/>
        <p:txBody>
          <a:bodyPr/>
          <a:lstStyle/>
          <a:p>
            <a:r>
              <a:rPr lang="en-IE" b="1" dirty="0"/>
              <a:t>Name: </a:t>
            </a:r>
            <a:r>
              <a:rPr lang="en-IE" dirty="0"/>
              <a:t>Harold “Harry” Normal</a:t>
            </a:r>
          </a:p>
          <a:p>
            <a:r>
              <a:rPr lang="en-IE" b="1" dirty="0"/>
              <a:t> </a:t>
            </a:r>
            <a:endParaRPr lang="en-IE" dirty="0"/>
          </a:p>
          <a:p>
            <a:r>
              <a:rPr lang="en-IE" b="1" dirty="0"/>
              <a:t>Age:</a:t>
            </a:r>
            <a:r>
              <a:rPr lang="en-IE" dirty="0"/>
              <a:t> 36 years old</a:t>
            </a:r>
          </a:p>
          <a:p>
            <a:r>
              <a:rPr lang="en-IE" b="1" dirty="0"/>
              <a:t> </a:t>
            </a:r>
            <a:endParaRPr lang="en-IE" dirty="0"/>
          </a:p>
          <a:p>
            <a:r>
              <a:rPr lang="en-IE" b="1" dirty="0"/>
              <a:t>Size:</a:t>
            </a:r>
            <a:r>
              <a:rPr lang="en-IE" dirty="0"/>
              <a:t> 6’0”</a:t>
            </a:r>
          </a:p>
          <a:p>
            <a:endParaRPr lang="en-IE" dirty="0"/>
          </a:p>
          <a:p>
            <a:endParaRPr lang="en-IE" dirty="0"/>
          </a:p>
        </p:txBody>
      </p:sp>
      <p:pic>
        <p:nvPicPr>
          <p:cNvPr id="6" name="Picture 5" descr="Harry.JPG"/>
          <p:cNvPicPr/>
          <p:nvPr/>
        </p:nvPicPr>
        <p:blipFill>
          <a:blip r:embed="rId3" cstate="print"/>
          <a:stretch>
            <a:fillRect/>
          </a:stretch>
        </p:blipFill>
        <p:spPr>
          <a:xfrm>
            <a:off x="6372200" y="1196752"/>
            <a:ext cx="1495425" cy="4200525"/>
          </a:xfrm>
          <a:prstGeom prst="rect">
            <a:avLst/>
          </a:prstGeom>
        </p:spPr>
      </p:pic>
    </p:spTree>
    <p:extLst>
      <p:ext uri="{BB962C8B-B14F-4D97-AF65-F5344CB8AC3E}">
        <p14:creationId xmlns:p14="http://schemas.microsoft.com/office/powerpoint/2010/main" val="18259877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IE" dirty="0"/>
              <a:t>Harry Normal</a:t>
            </a:r>
            <a:endParaRPr lang="en-US" dirty="0"/>
          </a:p>
        </p:txBody>
      </p:sp>
      <p:sp>
        <p:nvSpPr>
          <p:cNvPr id="16386" name="Content Placeholder 2"/>
          <p:cNvSpPr>
            <a:spLocks noGrp="1"/>
          </p:cNvSpPr>
          <p:nvPr>
            <p:ph idx="1"/>
          </p:nvPr>
        </p:nvSpPr>
        <p:spPr/>
        <p:txBody>
          <a:bodyPr/>
          <a:lstStyle/>
          <a:p>
            <a:r>
              <a:rPr lang="en-IE" sz="2800" dirty="0"/>
              <a:t>Harry is the father of the family, he is a stay-at-home dad who looks after the children and takes care of the house.  He really enjoys being able to spend time with his children and is a wonderful father who loves his children dearly. </a:t>
            </a:r>
          </a:p>
          <a:p>
            <a:endParaRPr lang="en-IE" dirty="0"/>
          </a:p>
          <a:p>
            <a:endParaRPr lang="en-IE" dirty="0"/>
          </a:p>
        </p:txBody>
      </p:sp>
    </p:spTree>
    <p:extLst>
      <p:ext uri="{BB962C8B-B14F-4D97-AF65-F5344CB8AC3E}">
        <p14:creationId xmlns:p14="http://schemas.microsoft.com/office/powerpoint/2010/main" val="27848665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IE" dirty="0"/>
              <a:t>Harry Normal</a:t>
            </a:r>
            <a:endParaRPr lang="en-US" dirty="0"/>
          </a:p>
        </p:txBody>
      </p:sp>
      <p:sp>
        <p:nvSpPr>
          <p:cNvPr id="16386" name="Content Placeholder 2"/>
          <p:cNvSpPr>
            <a:spLocks noGrp="1"/>
          </p:cNvSpPr>
          <p:nvPr>
            <p:ph idx="1"/>
          </p:nvPr>
        </p:nvSpPr>
        <p:spPr/>
        <p:txBody>
          <a:bodyPr/>
          <a:lstStyle/>
          <a:p>
            <a:r>
              <a:rPr lang="en-IE" sz="2800" dirty="0"/>
              <a:t>He also loves cooking and likes trying out new recipes on the family which are usually very successful. Although his mother, Betty, has her own cooking facilities in her “granny annex” Harry insists that the whole family have dinner together each night, which Betty loves.</a:t>
            </a:r>
          </a:p>
        </p:txBody>
      </p:sp>
    </p:spTree>
    <p:extLst>
      <p:ext uri="{BB962C8B-B14F-4D97-AF65-F5344CB8AC3E}">
        <p14:creationId xmlns:p14="http://schemas.microsoft.com/office/powerpoint/2010/main" val="18666271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IE" dirty="0"/>
              <a:t>Harry Normal</a:t>
            </a:r>
            <a:endParaRPr lang="en-US" dirty="0"/>
          </a:p>
        </p:txBody>
      </p:sp>
      <p:sp>
        <p:nvSpPr>
          <p:cNvPr id="16386" name="Content Placeholder 2"/>
          <p:cNvSpPr>
            <a:spLocks noGrp="1"/>
          </p:cNvSpPr>
          <p:nvPr>
            <p:ph idx="1"/>
          </p:nvPr>
        </p:nvSpPr>
        <p:spPr/>
        <p:txBody>
          <a:bodyPr/>
          <a:lstStyle/>
          <a:p>
            <a:r>
              <a:rPr lang="en-IE" sz="2800" dirty="0"/>
              <a:t>He is a qualified maths teacher and taught for five years, but he is finding his home life more preferable, personally and financially for the family. He keeps up to date on mathematics research and is writing a book focussing on Riemannian geometry. He also loves watching quiz shows on television, and is colour blind.</a:t>
            </a:r>
          </a:p>
        </p:txBody>
      </p:sp>
    </p:spTree>
    <p:extLst>
      <p:ext uri="{BB962C8B-B14F-4D97-AF65-F5344CB8AC3E}">
        <p14:creationId xmlns:p14="http://schemas.microsoft.com/office/powerpoint/2010/main" val="32823796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IE" dirty="0"/>
              <a:t>Susie Normal</a:t>
            </a:r>
            <a:endParaRPr lang="en-US" dirty="0"/>
          </a:p>
        </p:txBody>
      </p:sp>
      <p:sp>
        <p:nvSpPr>
          <p:cNvPr id="16386" name="Content Placeholder 2"/>
          <p:cNvSpPr>
            <a:spLocks noGrp="1"/>
          </p:cNvSpPr>
          <p:nvPr>
            <p:ph sz="half" idx="1"/>
          </p:nvPr>
        </p:nvSpPr>
        <p:spPr/>
        <p:txBody>
          <a:bodyPr/>
          <a:lstStyle/>
          <a:p>
            <a:r>
              <a:rPr lang="en-IE" b="1" dirty="0"/>
              <a:t>Name: </a:t>
            </a:r>
            <a:r>
              <a:rPr lang="en-IE" dirty="0"/>
              <a:t>Susan “Susie” Normal</a:t>
            </a:r>
          </a:p>
          <a:p>
            <a:r>
              <a:rPr lang="en-IE" dirty="0"/>
              <a:t> </a:t>
            </a:r>
          </a:p>
          <a:p>
            <a:r>
              <a:rPr lang="en-IE" b="1" dirty="0"/>
              <a:t>Age:</a:t>
            </a:r>
            <a:r>
              <a:rPr lang="en-IE" dirty="0"/>
              <a:t> 18 years old</a:t>
            </a:r>
          </a:p>
          <a:p>
            <a:r>
              <a:rPr lang="en-IE" b="1" dirty="0"/>
              <a:t> </a:t>
            </a:r>
            <a:endParaRPr lang="en-IE" dirty="0"/>
          </a:p>
          <a:p>
            <a:r>
              <a:rPr lang="en-IE" b="1" dirty="0"/>
              <a:t>Size:</a:t>
            </a:r>
            <a:r>
              <a:rPr lang="en-IE" dirty="0"/>
              <a:t> 5’8”</a:t>
            </a:r>
          </a:p>
          <a:p>
            <a:endParaRPr lang="en-IE" dirty="0"/>
          </a:p>
          <a:p>
            <a:endParaRPr lang="en-IE" dirty="0"/>
          </a:p>
        </p:txBody>
      </p:sp>
      <p:pic>
        <p:nvPicPr>
          <p:cNvPr id="5" name="Picture 4" descr="Susie.JPG"/>
          <p:cNvPicPr/>
          <p:nvPr/>
        </p:nvPicPr>
        <p:blipFill>
          <a:blip r:embed="rId3" cstate="print"/>
          <a:stretch>
            <a:fillRect/>
          </a:stretch>
        </p:blipFill>
        <p:spPr>
          <a:xfrm>
            <a:off x="6265118" y="1484784"/>
            <a:ext cx="1619250" cy="3790950"/>
          </a:xfrm>
          <a:prstGeom prst="rect">
            <a:avLst/>
          </a:prstGeom>
        </p:spPr>
      </p:pic>
    </p:spTree>
    <p:extLst>
      <p:ext uri="{BB962C8B-B14F-4D97-AF65-F5344CB8AC3E}">
        <p14:creationId xmlns:p14="http://schemas.microsoft.com/office/powerpoint/2010/main" val="1501148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IE" dirty="0"/>
              <a:t>Susie Normal</a:t>
            </a:r>
            <a:endParaRPr lang="en-US" dirty="0"/>
          </a:p>
        </p:txBody>
      </p:sp>
      <p:sp>
        <p:nvSpPr>
          <p:cNvPr id="16386" name="Content Placeholder 2"/>
          <p:cNvSpPr>
            <a:spLocks noGrp="1"/>
          </p:cNvSpPr>
          <p:nvPr>
            <p:ph idx="1"/>
          </p:nvPr>
        </p:nvSpPr>
        <p:spPr/>
        <p:txBody>
          <a:bodyPr/>
          <a:lstStyle/>
          <a:p>
            <a:r>
              <a:rPr lang="en-IE" sz="2800" dirty="0"/>
              <a:t>Susie just turned 18 years old last week, and is in first year in college where she is doing a degree in Universal Design. She is actively involved in the Students’ Union and is a member of several of the college societies.</a:t>
            </a:r>
          </a:p>
          <a:p>
            <a:pPr>
              <a:buNone/>
            </a:pPr>
            <a:endParaRPr lang="en-IE" dirty="0"/>
          </a:p>
          <a:p>
            <a:endParaRPr lang="en-IE" dirty="0"/>
          </a:p>
        </p:txBody>
      </p:sp>
    </p:spTree>
    <p:extLst>
      <p:ext uri="{BB962C8B-B14F-4D97-AF65-F5344CB8AC3E}">
        <p14:creationId xmlns:p14="http://schemas.microsoft.com/office/powerpoint/2010/main" val="2216686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E" dirty="0"/>
              <a:t>The goal of storyboarding is to get ideas down on paper and communicate effectively to all members of the team (and end-users?) </a:t>
            </a:r>
          </a:p>
          <a:p>
            <a:r>
              <a:rPr lang="en-IE" dirty="0"/>
              <a:t>They provide a tangible baseline focus for discussion, and alteration.</a:t>
            </a:r>
          </a:p>
          <a:p>
            <a:r>
              <a:rPr lang="en-IE" dirty="0"/>
              <a:t>They are</a:t>
            </a:r>
          </a:p>
          <a:p>
            <a:pPr lvl="1"/>
            <a:r>
              <a:rPr lang="en-IE" dirty="0"/>
              <a:t>Inexpensive</a:t>
            </a:r>
          </a:p>
          <a:p>
            <a:pPr lvl="1"/>
            <a:r>
              <a:rPr lang="en-IE" dirty="0"/>
              <a:t>Easy to understand for anyone</a:t>
            </a:r>
          </a:p>
          <a:p>
            <a:pPr lvl="1"/>
            <a:r>
              <a:rPr lang="en-IE" dirty="0"/>
              <a:t>Easy to make</a:t>
            </a:r>
          </a:p>
          <a:p>
            <a:pPr lvl="1"/>
            <a:r>
              <a:rPr lang="en-IE" dirty="0"/>
              <a:t>Good at giving you an early picture of the system</a:t>
            </a:r>
          </a:p>
        </p:txBody>
      </p:sp>
      <p:sp>
        <p:nvSpPr>
          <p:cNvPr id="3" name="Title 2"/>
          <p:cNvSpPr>
            <a:spLocks noGrp="1"/>
          </p:cNvSpPr>
          <p:nvPr>
            <p:ph type="title"/>
          </p:nvPr>
        </p:nvSpPr>
        <p:spPr/>
        <p:txBody>
          <a:bodyPr/>
          <a:lstStyle/>
          <a:p>
            <a:r>
              <a:rPr lang="en-IE" dirty="0"/>
              <a:t>Storyboarding: Purpose</a:t>
            </a:r>
          </a:p>
        </p:txBody>
      </p:sp>
    </p:spTree>
    <p:extLst>
      <p:ext uri="{BB962C8B-B14F-4D97-AF65-F5344CB8AC3E}">
        <p14:creationId xmlns:p14="http://schemas.microsoft.com/office/powerpoint/2010/main" val="13247390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IE" dirty="0"/>
              <a:t>Susie Normal</a:t>
            </a:r>
            <a:endParaRPr lang="en-US" dirty="0"/>
          </a:p>
        </p:txBody>
      </p:sp>
      <p:sp>
        <p:nvSpPr>
          <p:cNvPr id="16386" name="Content Placeholder 2"/>
          <p:cNvSpPr>
            <a:spLocks noGrp="1"/>
          </p:cNvSpPr>
          <p:nvPr>
            <p:ph idx="1"/>
          </p:nvPr>
        </p:nvSpPr>
        <p:spPr/>
        <p:txBody>
          <a:bodyPr/>
          <a:lstStyle/>
          <a:p>
            <a:r>
              <a:rPr lang="en-IE" sz="2800" dirty="0"/>
              <a:t>She has just moved from home into a flat (which is 35 miles away from her home) with two flatmates who were friends of hers in secondary school. She is finding the changes going on in her life a significant adjustment but is getting on with it.</a:t>
            </a:r>
          </a:p>
        </p:txBody>
      </p:sp>
    </p:spTree>
    <p:extLst>
      <p:ext uri="{BB962C8B-B14F-4D97-AF65-F5344CB8AC3E}">
        <p14:creationId xmlns:p14="http://schemas.microsoft.com/office/powerpoint/2010/main" val="33594162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IE" dirty="0"/>
              <a:t>Susie Normal</a:t>
            </a:r>
            <a:endParaRPr lang="en-US" dirty="0"/>
          </a:p>
        </p:txBody>
      </p:sp>
      <p:sp>
        <p:nvSpPr>
          <p:cNvPr id="16386" name="Content Placeholder 2"/>
          <p:cNvSpPr>
            <a:spLocks noGrp="1"/>
          </p:cNvSpPr>
          <p:nvPr>
            <p:ph idx="1"/>
          </p:nvPr>
        </p:nvSpPr>
        <p:spPr/>
        <p:txBody>
          <a:bodyPr/>
          <a:lstStyle/>
          <a:p>
            <a:r>
              <a:rPr lang="en-IE" sz="2800" dirty="0"/>
              <a:t>Suzy wears glasses to read, and loves music so she is rarely seen without her iPod and guitar. She also loves going to bingo with her father and grandmother every Tuesday evening, which is something that she is convinced would ruin her “street credit” in college if anyone ever found out.</a:t>
            </a:r>
          </a:p>
        </p:txBody>
      </p:sp>
    </p:spTree>
    <p:extLst>
      <p:ext uri="{BB962C8B-B14F-4D97-AF65-F5344CB8AC3E}">
        <p14:creationId xmlns:p14="http://schemas.microsoft.com/office/powerpoint/2010/main" val="13971866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IE" dirty="0"/>
              <a:t>Johnny Normal</a:t>
            </a:r>
            <a:endParaRPr lang="en-US" dirty="0"/>
          </a:p>
        </p:txBody>
      </p:sp>
      <p:sp>
        <p:nvSpPr>
          <p:cNvPr id="16386" name="Content Placeholder 2"/>
          <p:cNvSpPr>
            <a:spLocks noGrp="1"/>
          </p:cNvSpPr>
          <p:nvPr>
            <p:ph sz="half" idx="1"/>
          </p:nvPr>
        </p:nvSpPr>
        <p:spPr/>
        <p:txBody>
          <a:bodyPr/>
          <a:lstStyle/>
          <a:p>
            <a:r>
              <a:rPr lang="en-IE" b="1" dirty="0"/>
              <a:t>Name: </a:t>
            </a:r>
            <a:r>
              <a:rPr lang="en-IE" dirty="0"/>
              <a:t>Jonathan “Johnny” Normal</a:t>
            </a:r>
          </a:p>
          <a:p>
            <a:r>
              <a:rPr lang="en-IE" dirty="0"/>
              <a:t> </a:t>
            </a:r>
          </a:p>
          <a:p>
            <a:r>
              <a:rPr lang="en-IE" b="1" dirty="0"/>
              <a:t>Age:</a:t>
            </a:r>
            <a:r>
              <a:rPr lang="en-IE" dirty="0"/>
              <a:t> 10 years old</a:t>
            </a:r>
          </a:p>
          <a:p>
            <a:r>
              <a:rPr lang="en-IE" b="1" dirty="0"/>
              <a:t> </a:t>
            </a:r>
            <a:endParaRPr lang="en-IE" dirty="0"/>
          </a:p>
          <a:p>
            <a:r>
              <a:rPr lang="en-IE" b="1" dirty="0"/>
              <a:t>Size:</a:t>
            </a:r>
            <a:r>
              <a:rPr lang="en-IE" dirty="0"/>
              <a:t> 5’4”</a:t>
            </a:r>
          </a:p>
          <a:p>
            <a:endParaRPr lang="en-IE" dirty="0"/>
          </a:p>
          <a:p>
            <a:endParaRPr lang="en-IE" dirty="0"/>
          </a:p>
        </p:txBody>
      </p:sp>
      <p:pic>
        <p:nvPicPr>
          <p:cNvPr id="6" name="Picture 5" descr="Johnny.JPG"/>
          <p:cNvPicPr/>
          <p:nvPr/>
        </p:nvPicPr>
        <p:blipFill>
          <a:blip r:embed="rId3" cstate="print"/>
          <a:stretch>
            <a:fillRect/>
          </a:stretch>
        </p:blipFill>
        <p:spPr>
          <a:xfrm>
            <a:off x="6300192" y="1412776"/>
            <a:ext cx="1485900" cy="3962400"/>
          </a:xfrm>
          <a:prstGeom prst="rect">
            <a:avLst/>
          </a:prstGeom>
        </p:spPr>
      </p:pic>
    </p:spTree>
    <p:extLst>
      <p:ext uri="{BB962C8B-B14F-4D97-AF65-F5344CB8AC3E}">
        <p14:creationId xmlns:p14="http://schemas.microsoft.com/office/powerpoint/2010/main" val="22396494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IE" dirty="0"/>
              <a:t>Johnny Normal</a:t>
            </a:r>
            <a:endParaRPr lang="en-US" dirty="0"/>
          </a:p>
        </p:txBody>
      </p:sp>
      <p:sp>
        <p:nvSpPr>
          <p:cNvPr id="16386" name="Content Placeholder 2"/>
          <p:cNvSpPr>
            <a:spLocks noGrp="1"/>
          </p:cNvSpPr>
          <p:nvPr>
            <p:ph idx="1"/>
          </p:nvPr>
        </p:nvSpPr>
        <p:spPr/>
        <p:txBody>
          <a:bodyPr/>
          <a:lstStyle/>
          <a:p>
            <a:r>
              <a:rPr lang="en-IE" sz="2800" dirty="0"/>
              <a:t>Johnny is 10 years old, and he is going to primary school where his favourite subjects are Art, Music and History. He has a natural talent for art and loves painting alongside his mother Mary and his grandmother Betty. </a:t>
            </a:r>
            <a:endParaRPr lang="en-IE" dirty="0"/>
          </a:p>
        </p:txBody>
      </p:sp>
    </p:spTree>
    <p:extLst>
      <p:ext uri="{BB962C8B-B14F-4D97-AF65-F5344CB8AC3E}">
        <p14:creationId xmlns:p14="http://schemas.microsoft.com/office/powerpoint/2010/main" val="6293687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IE" dirty="0"/>
              <a:t>Johnny Normal</a:t>
            </a:r>
            <a:endParaRPr lang="en-US" dirty="0"/>
          </a:p>
        </p:txBody>
      </p:sp>
      <p:sp>
        <p:nvSpPr>
          <p:cNvPr id="16386" name="Content Placeholder 2"/>
          <p:cNvSpPr>
            <a:spLocks noGrp="1"/>
          </p:cNvSpPr>
          <p:nvPr>
            <p:ph idx="1"/>
          </p:nvPr>
        </p:nvSpPr>
        <p:spPr/>
        <p:txBody>
          <a:bodyPr/>
          <a:lstStyle/>
          <a:p>
            <a:r>
              <a:rPr lang="en-IE" sz="2800" dirty="0"/>
              <a:t>Whereas Betty’s paintings are always very realistic, and Mary’s are often abstract in style (Cubist), Johnny can easily turn his hand to any style of painting, but he mostly loves creating paintings and drawings of superheroes fighting monsters based on the comics he reads. He has a similar passion for music and listens to his iPod all the time just like his older sister.</a:t>
            </a:r>
          </a:p>
          <a:p>
            <a:pPr>
              <a:buNone/>
            </a:pPr>
            <a:endParaRPr lang="en-IE" dirty="0"/>
          </a:p>
          <a:p>
            <a:endParaRPr lang="en-IE" dirty="0"/>
          </a:p>
        </p:txBody>
      </p:sp>
    </p:spTree>
    <p:extLst>
      <p:ext uri="{BB962C8B-B14F-4D97-AF65-F5344CB8AC3E}">
        <p14:creationId xmlns:p14="http://schemas.microsoft.com/office/powerpoint/2010/main" val="4648678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IE" dirty="0"/>
              <a:t>Johnny Normal</a:t>
            </a:r>
            <a:endParaRPr lang="en-US" dirty="0"/>
          </a:p>
        </p:txBody>
      </p:sp>
      <p:sp>
        <p:nvSpPr>
          <p:cNvPr id="16386" name="Content Placeholder 2"/>
          <p:cNvSpPr>
            <a:spLocks noGrp="1"/>
          </p:cNvSpPr>
          <p:nvPr>
            <p:ph idx="1"/>
          </p:nvPr>
        </p:nvSpPr>
        <p:spPr/>
        <p:txBody>
          <a:bodyPr/>
          <a:lstStyle/>
          <a:p>
            <a:r>
              <a:rPr lang="en-IE" sz="2800" dirty="0"/>
              <a:t>He has a few close friends that he likes to hang around with, and gets up to the usual things with them: discussing comics and music, wondering what the big deal about girls is, and telling jokes. Johnny does not have the use of his legs, and uses a manual wheelchair for mobility.</a:t>
            </a:r>
            <a:endParaRPr lang="en-IE" dirty="0"/>
          </a:p>
        </p:txBody>
      </p:sp>
      <p:pic>
        <p:nvPicPr>
          <p:cNvPr id="5" name="Picture 4" descr="BOYv2.jpg"/>
          <p:cNvPicPr>
            <a:picLocks noChangeAspect="1"/>
          </p:cNvPicPr>
          <p:nvPr/>
        </p:nvPicPr>
        <p:blipFill>
          <a:blip r:embed="rId3" cstate="print"/>
          <a:stretch>
            <a:fillRect/>
          </a:stretch>
        </p:blipFill>
        <p:spPr>
          <a:xfrm>
            <a:off x="5868145" y="4163248"/>
            <a:ext cx="2232248" cy="2588366"/>
          </a:xfrm>
          <a:prstGeom prst="rect">
            <a:avLst/>
          </a:prstGeom>
        </p:spPr>
      </p:pic>
    </p:spTree>
    <p:extLst>
      <p:ext uri="{BB962C8B-B14F-4D97-AF65-F5344CB8AC3E}">
        <p14:creationId xmlns:p14="http://schemas.microsoft.com/office/powerpoint/2010/main" val="11315396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IE" dirty="0"/>
              <a:t>P.J. Normal</a:t>
            </a:r>
            <a:endParaRPr lang="en-US" dirty="0"/>
          </a:p>
        </p:txBody>
      </p:sp>
      <p:sp>
        <p:nvSpPr>
          <p:cNvPr id="16386" name="Content Placeholder 2"/>
          <p:cNvSpPr>
            <a:spLocks noGrp="1"/>
          </p:cNvSpPr>
          <p:nvPr>
            <p:ph sz="half" idx="1"/>
          </p:nvPr>
        </p:nvSpPr>
        <p:spPr/>
        <p:txBody>
          <a:bodyPr/>
          <a:lstStyle/>
          <a:p>
            <a:r>
              <a:rPr lang="en-IE" b="1" dirty="0"/>
              <a:t>Name: </a:t>
            </a:r>
            <a:r>
              <a:rPr lang="en-IE" dirty="0"/>
              <a:t>Patrick Joseph “P.J.” Normal</a:t>
            </a:r>
          </a:p>
          <a:p>
            <a:r>
              <a:rPr lang="en-IE" dirty="0"/>
              <a:t> </a:t>
            </a:r>
          </a:p>
          <a:p>
            <a:r>
              <a:rPr lang="en-IE" b="1" dirty="0"/>
              <a:t>Age:</a:t>
            </a:r>
            <a:r>
              <a:rPr lang="en-IE" dirty="0"/>
              <a:t> 1 year old</a:t>
            </a:r>
          </a:p>
          <a:p>
            <a:r>
              <a:rPr lang="en-IE" b="1" dirty="0"/>
              <a:t> </a:t>
            </a:r>
            <a:endParaRPr lang="en-IE" dirty="0"/>
          </a:p>
          <a:p>
            <a:r>
              <a:rPr lang="en-IE" b="1" dirty="0"/>
              <a:t>Size:</a:t>
            </a:r>
            <a:r>
              <a:rPr lang="en-IE" dirty="0"/>
              <a:t> 1’6”</a:t>
            </a:r>
          </a:p>
          <a:p>
            <a:endParaRPr lang="en-IE" dirty="0"/>
          </a:p>
          <a:p>
            <a:endParaRPr lang="en-IE" dirty="0"/>
          </a:p>
        </p:txBody>
      </p:sp>
      <p:pic>
        <p:nvPicPr>
          <p:cNvPr id="5" name="Picture 4" descr="PJ.JPG"/>
          <p:cNvPicPr/>
          <p:nvPr/>
        </p:nvPicPr>
        <p:blipFill>
          <a:blip r:embed="rId3" cstate="print"/>
          <a:stretch>
            <a:fillRect/>
          </a:stretch>
        </p:blipFill>
        <p:spPr>
          <a:xfrm>
            <a:off x="6310461" y="1626096"/>
            <a:ext cx="1789931" cy="3531096"/>
          </a:xfrm>
          <a:prstGeom prst="rect">
            <a:avLst/>
          </a:prstGeom>
        </p:spPr>
      </p:pic>
    </p:spTree>
    <p:extLst>
      <p:ext uri="{BB962C8B-B14F-4D97-AF65-F5344CB8AC3E}">
        <p14:creationId xmlns:p14="http://schemas.microsoft.com/office/powerpoint/2010/main" val="25950647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IE" dirty="0"/>
              <a:t>P.J. Normal</a:t>
            </a:r>
            <a:endParaRPr lang="en-US" dirty="0"/>
          </a:p>
        </p:txBody>
      </p:sp>
      <p:sp>
        <p:nvSpPr>
          <p:cNvPr id="16386" name="Content Placeholder 2"/>
          <p:cNvSpPr>
            <a:spLocks noGrp="1"/>
          </p:cNvSpPr>
          <p:nvPr>
            <p:ph idx="1"/>
          </p:nvPr>
        </p:nvSpPr>
        <p:spPr/>
        <p:txBody>
          <a:bodyPr/>
          <a:lstStyle/>
          <a:p>
            <a:r>
              <a:rPr lang="en-IE" sz="2800" dirty="0"/>
              <a:t>P.J. is the baby of the family, he is 1 year old. He is a surprisingly calm baby and often his facial expressions suggest that he understands a lot more of what is going on in the world around him than you would expect for a baby. He is also absorbed by the world around him; the sights, the sounds, and the smells are all new to him and each new discovery is fascinating to him.</a:t>
            </a:r>
          </a:p>
        </p:txBody>
      </p:sp>
    </p:spTree>
    <p:extLst>
      <p:ext uri="{BB962C8B-B14F-4D97-AF65-F5344CB8AC3E}">
        <p14:creationId xmlns:p14="http://schemas.microsoft.com/office/powerpoint/2010/main" val="14247400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IE" dirty="0"/>
              <a:t>P.J. Normal</a:t>
            </a:r>
            <a:endParaRPr lang="en-US" dirty="0"/>
          </a:p>
        </p:txBody>
      </p:sp>
      <p:sp>
        <p:nvSpPr>
          <p:cNvPr id="16386" name="Content Placeholder 2"/>
          <p:cNvSpPr>
            <a:spLocks noGrp="1"/>
          </p:cNvSpPr>
          <p:nvPr>
            <p:ph idx="1"/>
          </p:nvPr>
        </p:nvSpPr>
        <p:spPr/>
        <p:txBody>
          <a:bodyPr/>
          <a:lstStyle/>
          <a:p>
            <a:r>
              <a:rPr lang="en-IE" sz="2800" dirty="0"/>
              <a:t>If there is one thing you will never see P.J. without, it is his blue blanket, he loves it very much and finds a myriad of uses for it: the simplest of which is keeping him warm, he also likes to bundle it up and pretend that it is a teddy bear, and he loves to put it on his head when he needs to hide from people.</a:t>
            </a:r>
          </a:p>
        </p:txBody>
      </p:sp>
    </p:spTree>
    <p:extLst>
      <p:ext uri="{BB962C8B-B14F-4D97-AF65-F5344CB8AC3E}">
        <p14:creationId xmlns:p14="http://schemas.microsoft.com/office/powerpoint/2010/main" val="25425392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IE" dirty="0"/>
              <a:t>P.J. Normal</a:t>
            </a:r>
            <a:endParaRPr lang="en-US" dirty="0"/>
          </a:p>
        </p:txBody>
      </p:sp>
      <p:sp>
        <p:nvSpPr>
          <p:cNvPr id="16386" name="Content Placeholder 2"/>
          <p:cNvSpPr>
            <a:spLocks noGrp="1"/>
          </p:cNvSpPr>
          <p:nvPr>
            <p:ph idx="1"/>
          </p:nvPr>
        </p:nvSpPr>
        <p:spPr/>
        <p:txBody>
          <a:bodyPr/>
          <a:lstStyle/>
          <a:p>
            <a:r>
              <a:rPr lang="en-IE" sz="2800" dirty="0"/>
              <a:t>As P.J. has only taken his first steps a few weeks ago, and finds the whole “walking” thing a big drag, he is usually pushed around in a pram.</a:t>
            </a:r>
          </a:p>
        </p:txBody>
      </p:sp>
    </p:spTree>
    <p:extLst>
      <p:ext uri="{BB962C8B-B14F-4D97-AF65-F5344CB8AC3E}">
        <p14:creationId xmlns:p14="http://schemas.microsoft.com/office/powerpoint/2010/main" val="2016025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IE" dirty="0"/>
              <a:t>Passive</a:t>
            </a:r>
          </a:p>
          <a:p>
            <a:pPr lvl="1"/>
            <a:r>
              <a:rPr lang="en-IE" dirty="0"/>
              <a:t>Sketches, pictures, screenshots</a:t>
            </a:r>
          </a:p>
          <a:p>
            <a:pPr lvl="1"/>
            <a:r>
              <a:rPr lang="en-IE" dirty="0"/>
              <a:t>PowerPoint or example outputs </a:t>
            </a:r>
          </a:p>
          <a:p>
            <a:r>
              <a:rPr lang="en-IE" dirty="0"/>
              <a:t>Active</a:t>
            </a:r>
          </a:p>
          <a:p>
            <a:pPr lvl="1"/>
            <a:r>
              <a:rPr lang="en-IE" dirty="0"/>
              <a:t>Slideshows, simple animations</a:t>
            </a:r>
          </a:p>
          <a:p>
            <a:pPr lvl="1"/>
            <a:r>
              <a:rPr lang="en-IE" dirty="0"/>
              <a:t>“Demo mode” of typical behaviour of system</a:t>
            </a:r>
          </a:p>
          <a:p>
            <a:r>
              <a:rPr lang="en-IE" dirty="0"/>
              <a:t>Interactive</a:t>
            </a:r>
          </a:p>
          <a:p>
            <a:pPr lvl="1"/>
            <a:r>
              <a:rPr lang="en-IE" dirty="0"/>
              <a:t>Interactive tools</a:t>
            </a:r>
          </a:p>
          <a:p>
            <a:pPr lvl="1"/>
            <a:r>
              <a:rPr lang="en-IE" dirty="0"/>
              <a:t>Requires user participation</a:t>
            </a:r>
          </a:p>
        </p:txBody>
      </p:sp>
      <p:sp>
        <p:nvSpPr>
          <p:cNvPr id="3" name="Title 2"/>
          <p:cNvSpPr>
            <a:spLocks noGrp="1"/>
          </p:cNvSpPr>
          <p:nvPr>
            <p:ph type="title"/>
          </p:nvPr>
        </p:nvSpPr>
        <p:spPr/>
        <p:txBody>
          <a:bodyPr/>
          <a:lstStyle/>
          <a:p>
            <a:r>
              <a:rPr lang="en-IE" dirty="0"/>
              <a:t>Storyboarding: Types</a:t>
            </a:r>
          </a:p>
        </p:txBody>
      </p:sp>
    </p:spTree>
    <p:extLst>
      <p:ext uri="{BB962C8B-B14F-4D97-AF65-F5344CB8AC3E}">
        <p14:creationId xmlns:p14="http://schemas.microsoft.com/office/powerpoint/2010/main" val="5165453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E" sz="3200" dirty="0"/>
              <a:t>V.O.: Episode two, Going for a walk</a:t>
            </a:r>
          </a:p>
        </p:txBody>
      </p:sp>
      <p:sp>
        <p:nvSpPr>
          <p:cNvPr id="4" name="Rounded Rectangle 3"/>
          <p:cNvSpPr/>
          <p:nvPr/>
        </p:nvSpPr>
        <p:spPr>
          <a:xfrm>
            <a:off x="539552" y="1628800"/>
            <a:ext cx="8136904" cy="460851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sz="4800" dirty="0">
              <a:solidFill>
                <a:schemeClr val="tx1"/>
              </a:solidFill>
            </a:endParaRPr>
          </a:p>
          <a:p>
            <a:pPr algn="ctr"/>
            <a:endParaRPr lang="en-IE" sz="4800" dirty="0">
              <a:solidFill>
                <a:schemeClr val="tx1"/>
              </a:solidFill>
            </a:endParaRPr>
          </a:p>
          <a:p>
            <a:pPr algn="ctr"/>
            <a:endParaRPr lang="en-IE" sz="4800" dirty="0">
              <a:solidFill>
                <a:schemeClr val="tx1"/>
              </a:solidFill>
            </a:endParaRPr>
          </a:p>
          <a:p>
            <a:pPr algn="ctr"/>
            <a:endParaRPr lang="en-IE" sz="4800" dirty="0">
              <a:solidFill>
                <a:schemeClr val="tx1"/>
              </a:solidFill>
            </a:endParaRPr>
          </a:p>
          <a:p>
            <a:pPr algn="ctr"/>
            <a:r>
              <a:rPr lang="en-IE" sz="4800" dirty="0">
                <a:solidFill>
                  <a:schemeClr val="tx1"/>
                </a:solidFill>
              </a:rPr>
              <a:t>EPISODE II:</a:t>
            </a:r>
          </a:p>
          <a:p>
            <a:pPr algn="ctr"/>
            <a:r>
              <a:rPr lang="en-IE" sz="3600" dirty="0">
                <a:solidFill>
                  <a:schemeClr val="tx1"/>
                </a:solidFill>
              </a:rPr>
              <a:t>Going for a Walk</a:t>
            </a:r>
            <a:endParaRPr lang="en-IE" sz="1200" dirty="0">
              <a:solidFill>
                <a:schemeClr val="tx1"/>
              </a:solidFill>
            </a:endParaRPr>
          </a:p>
        </p:txBody>
      </p:sp>
    </p:spTree>
    <p:extLst>
      <p:ext uri="{BB962C8B-B14F-4D97-AF65-F5344CB8AC3E}">
        <p14:creationId xmlns:p14="http://schemas.microsoft.com/office/powerpoint/2010/main" val="32027417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E" sz="3200" dirty="0"/>
              <a:t>V.O.: The </a:t>
            </a:r>
            <a:r>
              <a:rPr lang="en-IE" sz="3200" dirty="0" err="1"/>
              <a:t>Normals</a:t>
            </a:r>
            <a:r>
              <a:rPr lang="en-IE" sz="3200" dirty="0"/>
              <a:t> go for a walk</a:t>
            </a:r>
          </a:p>
        </p:txBody>
      </p:sp>
      <p:sp>
        <p:nvSpPr>
          <p:cNvPr id="4" name="Rounded Rectangle 3"/>
          <p:cNvSpPr/>
          <p:nvPr/>
        </p:nvSpPr>
        <p:spPr>
          <a:xfrm>
            <a:off x="539552" y="1628800"/>
            <a:ext cx="8136904" cy="460851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4800" dirty="0">
                <a:solidFill>
                  <a:schemeClr val="tx1"/>
                </a:solidFill>
              </a:rPr>
              <a:t>EPISODE II:</a:t>
            </a:r>
          </a:p>
          <a:p>
            <a:pPr algn="ctr"/>
            <a:r>
              <a:rPr lang="en-IE" sz="3600" dirty="0">
                <a:solidFill>
                  <a:schemeClr val="tx1"/>
                </a:solidFill>
              </a:rPr>
              <a:t>Going for a Walk</a:t>
            </a:r>
          </a:p>
          <a:p>
            <a:pPr algn="ctr"/>
            <a:endParaRPr lang="en-IE" sz="2400" dirty="0">
              <a:solidFill>
                <a:schemeClr val="tx1"/>
              </a:solidFill>
            </a:endParaRPr>
          </a:p>
          <a:p>
            <a:pPr algn="ctr"/>
            <a:r>
              <a:rPr lang="en-IE" sz="2400" dirty="0">
                <a:solidFill>
                  <a:schemeClr val="tx1"/>
                </a:solidFill>
              </a:rPr>
              <a:t>The </a:t>
            </a:r>
            <a:r>
              <a:rPr lang="en-IE" sz="2400" dirty="0" err="1">
                <a:solidFill>
                  <a:schemeClr val="tx1"/>
                </a:solidFill>
              </a:rPr>
              <a:t>Normals</a:t>
            </a:r>
            <a:r>
              <a:rPr lang="en-IE" sz="2400" dirty="0">
                <a:solidFill>
                  <a:schemeClr val="tx1"/>
                </a:solidFill>
              </a:rPr>
              <a:t> go for a walk, they </a:t>
            </a:r>
          </a:p>
          <a:p>
            <a:pPr algn="ctr"/>
            <a:r>
              <a:rPr lang="en-IE" sz="2400" dirty="0">
                <a:solidFill>
                  <a:schemeClr val="tx1"/>
                </a:solidFill>
              </a:rPr>
              <a:t>are going to walk along a street</a:t>
            </a:r>
          </a:p>
          <a:p>
            <a:pPr algn="ctr"/>
            <a:r>
              <a:rPr lang="en-IE" sz="2400" dirty="0">
                <a:solidFill>
                  <a:schemeClr val="tx1"/>
                </a:solidFill>
              </a:rPr>
              <a:t>encountering curb-cuts and ATMs</a:t>
            </a:r>
          </a:p>
          <a:p>
            <a:pPr algn="ctr"/>
            <a:r>
              <a:rPr lang="en-IE" sz="2400" dirty="0">
                <a:solidFill>
                  <a:schemeClr val="tx1"/>
                </a:solidFill>
              </a:rPr>
              <a:t>Bus-stops and littler bins.</a:t>
            </a:r>
            <a:endParaRPr lang="en-IE" sz="1000" dirty="0">
              <a:solidFill>
                <a:schemeClr val="tx1"/>
              </a:solidFill>
            </a:endParaRPr>
          </a:p>
        </p:txBody>
      </p:sp>
    </p:spTree>
    <p:extLst>
      <p:ext uri="{BB962C8B-B14F-4D97-AF65-F5344CB8AC3E}">
        <p14:creationId xmlns:p14="http://schemas.microsoft.com/office/powerpoint/2010/main" val="4248353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E" sz="3200" dirty="0"/>
              <a:t>V.O.:  They are going to walk along a street...</a:t>
            </a:r>
            <a:br>
              <a:rPr lang="en-IE" sz="3200" dirty="0"/>
            </a:br>
            <a:endParaRPr lang="en-IE" sz="1100" dirty="0">
              <a:solidFill>
                <a:schemeClr val="tx1"/>
              </a:solidFill>
            </a:endParaRPr>
          </a:p>
        </p:txBody>
      </p:sp>
      <p:sp>
        <p:nvSpPr>
          <p:cNvPr id="4" name="Rounded Rectangle 3"/>
          <p:cNvSpPr/>
          <p:nvPr/>
        </p:nvSpPr>
        <p:spPr>
          <a:xfrm>
            <a:off x="539552" y="1628800"/>
            <a:ext cx="8136904" cy="460851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4800" dirty="0">
                <a:solidFill>
                  <a:schemeClr val="tx1"/>
                </a:solidFill>
              </a:rPr>
              <a:t>EPISODE II:</a:t>
            </a:r>
          </a:p>
          <a:p>
            <a:pPr algn="ctr"/>
            <a:r>
              <a:rPr lang="en-IE" sz="3600" dirty="0">
                <a:solidFill>
                  <a:schemeClr val="tx1"/>
                </a:solidFill>
              </a:rPr>
              <a:t>Going for a Walk</a:t>
            </a:r>
          </a:p>
          <a:p>
            <a:pPr algn="ctr"/>
            <a:endParaRPr lang="en-IE" sz="2400" dirty="0">
              <a:solidFill>
                <a:schemeClr val="tx1"/>
              </a:solidFill>
            </a:endParaRPr>
          </a:p>
          <a:p>
            <a:pPr algn="ctr"/>
            <a:r>
              <a:rPr lang="en-IE" sz="2400" dirty="0">
                <a:solidFill>
                  <a:schemeClr val="tx1"/>
                </a:solidFill>
              </a:rPr>
              <a:t>The </a:t>
            </a:r>
            <a:r>
              <a:rPr lang="en-IE" sz="2400" dirty="0" err="1">
                <a:solidFill>
                  <a:schemeClr val="tx1"/>
                </a:solidFill>
              </a:rPr>
              <a:t>Normals</a:t>
            </a:r>
            <a:r>
              <a:rPr lang="en-IE" sz="2400" dirty="0">
                <a:solidFill>
                  <a:schemeClr val="tx1"/>
                </a:solidFill>
              </a:rPr>
              <a:t> go for a walk, they </a:t>
            </a:r>
          </a:p>
          <a:p>
            <a:pPr algn="ctr"/>
            <a:r>
              <a:rPr lang="en-IE" sz="2400" dirty="0">
                <a:solidFill>
                  <a:schemeClr val="tx1"/>
                </a:solidFill>
              </a:rPr>
              <a:t>are going to walk along a street</a:t>
            </a:r>
          </a:p>
          <a:p>
            <a:pPr algn="ctr"/>
            <a:r>
              <a:rPr lang="en-IE" sz="2400" dirty="0">
                <a:solidFill>
                  <a:schemeClr val="tx1"/>
                </a:solidFill>
              </a:rPr>
              <a:t>encountering curb-cuts and ATMs</a:t>
            </a:r>
          </a:p>
          <a:p>
            <a:pPr algn="ctr"/>
            <a:r>
              <a:rPr lang="en-IE" sz="2400" dirty="0">
                <a:solidFill>
                  <a:schemeClr val="tx1"/>
                </a:solidFill>
              </a:rPr>
              <a:t>Bus-stops and littler bins.</a:t>
            </a:r>
            <a:endParaRPr lang="en-IE" sz="1000" dirty="0">
              <a:solidFill>
                <a:schemeClr val="tx1"/>
              </a:solidFill>
            </a:endParaRPr>
          </a:p>
          <a:p>
            <a:pPr algn="ctr"/>
            <a:endParaRPr lang="en-IE" sz="2400" dirty="0">
              <a:solidFill>
                <a:schemeClr val="tx1"/>
              </a:solidFill>
            </a:endParaRPr>
          </a:p>
          <a:p>
            <a:pPr algn="ctr"/>
            <a:endParaRPr lang="en-IE" sz="2400" dirty="0">
              <a:solidFill>
                <a:schemeClr val="tx1"/>
              </a:solidFill>
            </a:endParaRPr>
          </a:p>
          <a:p>
            <a:pPr algn="ctr"/>
            <a:endParaRPr lang="en-IE" sz="2400" dirty="0">
              <a:solidFill>
                <a:schemeClr val="tx1"/>
              </a:solidFill>
            </a:endParaRPr>
          </a:p>
          <a:p>
            <a:pPr algn="ctr"/>
            <a:endParaRPr lang="en-IE" sz="2400" dirty="0">
              <a:solidFill>
                <a:schemeClr val="tx1"/>
              </a:solidFill>
            </a:endParaRPr>
          </a:p>
          <a:p>
            <a:pPr algn="ctr"/>
            <a:endParaRPr lang="en-IE" sz="2400" dirty="0">
              <a:solidFill>
                <a:schemeClr val="tx1"/>
              </a:solidFill>
            </a:endParaRPr>
          </a:p>
        </p:txBody>
      </p:sp>
    </p:spTree>
    <p:extLst>
      <p:ext uri="{BB962C8B-B14F-4D97-AF65-F5344CB8AC3E}">
        <p14:creationId xmlns:p14="http://schemas.microsoft.com/office/powerpoint/2010/main" val="42941252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E" sz="3200" dirty="0"/>
              <a:t>V.O.: ...encountering curb-cuts and ATMs</a:t>
            </a:r>
            <a:br>
              <a:rPr lang="en-IE" sz="3200" dirty="0"/>
            </a:br>
            <a:r>
              <a:rPr lang="en-IE" sz="3200" dirty="0"/>
              <a:t>Bus-stops and littler bins.</a:t>
            </a:r>
            <a:endParaRPr lang="en-IE" sz="1100" dirty="0"/>
          </a:p>
        </p:txBody>
      </p:sp>
      <p:sp>
        <p:nvSpPr>
          <p:cNvPr id="4" name="Rounded Rectangle 3"/>
          <p:cNvSpPr/>
          <p:nvPr/>
        </p:nvSpPr>
        <p:spPr>
          <a:xfrm>
            <a:off x="539552" y="1628800"/>
            <a:ext cx="8136904" cy="460851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2400" dirty="0">
                <a:solidFill>
                  <a:schemeClr val="tx1"/>
                </a:solidFill>
              </a:rPr>
              <a:t>The </a:t>
            </a:r>
            <a:r>
              <a:rPr lang="en-IE" sz="2400" dirty="0" err="1">
                <a:solidFill>
                  <a:schemeClr val="tx1"/>
                </a:solidFill>
              </a:rPr>
              <a:t>Normals</a:t>
            </a:r>
            <a:r>
              <a:rPr lang="en-IE" sz="2400" dirty="0">
                <a:solidFill>
                  <a:schemeClr val="tx1"/>
                </a:solidFill>
              </a:rPr>
              <a:t> go for a walk, they </a:t>
            </a:r>
          </a:p>
          <a:p>
            <a:pPr algn="ctr"/>
            <a:r>
              <a:rPr lang="en-IE" sz="2400" dirty="0">
                <a:solidFill>
                  <a:schemeClr val="tx1"/>
                </a:solidFill>
              </a:rPr>
              <a:t>are going to walk along a street</a:t>
            </a:r>
          </a:p>
          <a:p>
            <a:pPr algn="ctr"/>
            <a:r>
              <a:rPr lang="en-IE" sz="2400" dirty="0">
                <a:solidFill>
                  <a:schemeClr val="tx1"/>
                </a:solidFill>
              </a:rPr>
              <a:t>encountering curb-cuts and ATMs</a:t>
            </a:r>
          </a:p>
          <a:p>
            <a:pPr algn="ctr"/>
            <a:r>
              <a:rPr lang="en-IE" sz="2400" dirty="0">
                <a:solidFill>
                  <a:schemeClr val="tx1"/>
                </a:solidFill>
              </a:rPr>
              <a:t>Bus-stops and littler bins.</a:t>
            </a:r>
            <a:endParaRPr lang="en-IE" sz="1000" dirty="0">
              <a:solidFill>
                <a:schemeClr val="tx1"/>
              </a:solidFill>
            </a:endParaRPr>
          </a:p>
          <a:p>
            <a:pPr algn="ctr"/>
            <a:endParaRPr lang="en-IE" sz="2400" dirty="0">
              <a:solidFill>
                <a:schemeClr val="tx1"/>
              </a:solidFill>
            </a:endParaRPr>
          </a:p>
          <a:p>
            <a:pPr algn="ctr"/>
            <a:endParaRPr lang="en-IE" sz="2400" dirty="0">
              <a:solidFill>
                <a:schemeClr val="tx1"/>
              </a:solidFill>
            </a:endParaRPr>
          </a:p>
          <a:p>
            <a:pPr algn="ctr"/>
            <a:endParaRPr lang="en-IE" sz="2400" dirty="0">
              <a:solidFill>
                <a:schemeClr val="tx1"/>
              </a:solidFill>
            </a:endParaRPr>
          </a:p>
          <a:p>
            <a:pPr algn="ctr"/>
            <a:endParaRPr lang="en-IE" sz="2400" dirty="0">
              <a:solidFill>
                <a:schemeClr val="tx1"/>
              </a:solidFill>
            </a:endParaRPr>
          </a:p>
          <a:p>
            <a:pPr algn="ctr"/>
            <a:endParaRPr lang="en-IE" sz="2400" dirty="0">
              <a:solidFill>
                <a:schemeClr val="tx1"/>
              </a:solidFill>
            </a:endParaRPr>
          </a:p>
          <a:p>
            <a:pPr algn="ctr"/>
            <a:endParaRPr lang="en-IE" sz="2400" dirty="0">
              <a:solidFill>
                <a:schemeClr val="tx1"/>
              </a:solidFill>
            </a:endParaRPr>
          </a:p>
          <a:p>
            <a:pPr algn="ctr"/>
            <a:endParaRPr lang="en-IE" sz="2400" dirty="0">
              <a:solidFill>
                <a:schemeClr val="tx1"/>
              </a:solidFill>
            </a:endParaRPr>
          </a:p>
          <a:p>
            <a:pPr algn="ctr"/>
            <a:endParaRPr lang="en-IE" sz="2400" dirty="0">
              <a:solidFill>
                <a:schemeClr val="tx1"/>
              </a:solidFill>
            </a:endParaRPr>
          </a:p>
        </p:txBody>
      </p:sp>
    </p:spTree>
    <p:extLst>
      <p:ext uri="{BB962C8B-B14F-4D97-AF65-F5344CB8AC3E}">
        <p14:creationId xmlns:p14="http://schemas.microsoft.com/office/powerpoint/2010/main" val="39659436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E" sz="3200" dirty="0"/>
              <a:t>The Bus Stop</a:t>
            </a:r>
          </a:p>
        </p:txBody>
      </p:sp>
      <p:sp>
        <p:nvSpPr>
          <p:cNvPr id="4" name="Rounded Rectangle 3"/>
          <p:cNvSpPr/>
          <p:nvPr/>
        </p:nvSpPr>
        <p:spPr>
          <a:xfrm>
            <a:off x="539552" y="1628800"/>
            <a:ext cx="8136904" cy="460851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5" name="Picture 4" descr="BusStop.jpg"/>
          <p:cNvPicPr>
            <a:picLocks noChangeAspect="1"/>
          </p:cNvPicPr>
          <p:nvPr/>
        </p:nvPicPr>
        <p:blipFill>
          <a:blip r:embed="rId3" cstate="print"/>
          <a:stretch>
            <a:fillRect/>
          </a:stretch>
        </p:blipFill>
        <p:spPr>
          <a:xfrm>
            <a:off x="1763959" y="2061210"/>
            <a:ext cx="5256313" cy="4032086"/>
          </a:xfrm>
          <a:prstGeom prst="rect">
            <a:avLst/>
          </a:prstGeom>
        </p:spPr>
      </p:pic>
    </p:spTree>
    <p:extLst>
      <p:ext uri="{BB962C8B-B14F-4D97-AF65-F5344CB8AC3E}">
        <p14:creationId xmlns:p14="http://schemas.microsoft.com/office/powerpoint/2010/main" val="21319079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IE" sz="3200" dirty="0"/>
          </a:p>
        </p:txBody>
      </p:sp>
      <p:sp>
        <p:nvSpPr>
          <p:cNvPr id="4" name="Rounded Rectangle 3"/>
          <p:cNvSpPr/>
          <p:nvPr/>
        </p:nvSpPr>
        <p:spPr>
          <a:xfrm>
            <a:off x="539552" y="1628800"/>
            <a:ext cx="8136904" cy="460851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Trapezoid 28"/>
          <p:cNvSpPr/>
          <p:nvPr/>
        </p:nvSpPr>
        <p:spPr>
          <a:xfrm rot="21209181">
            <a:off x="971600" y="3871550"/>
            <a:ext cx="7272808" cy="1440160"/>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35" name="Picture 2"/>
          <p:cNvPicPr>
            <a:picLocks noChangeAspect="1" noChangeArrowheads="1"/>
          </p:cNvPicPr>
          <p:nvPr/>
        </p:nvPicPr>
        <p:blipFill>
          <a:blip r:embed="rId3" cstate="print"/>
          <a:srcRect/>
          <a:stretch>
            <a:fillRect/>
          </a:stretch>
        </p:blipFill>
        <p:spPr bwMode="auto">
          <a:xfrm>
            <a:off x="5444331" y="2492896"/>
            <a:ext cx="1071885" cy="1632278"/>
          </a:xfrm>
          <a:prstGeom prst="rect">
            <a:avLst/>
          </a:prstGeom>
          <a:noFill/>
          <a:ln w="9525">
            <a:noFill/>
            <a:miter lim="800000"/>
            <a:headEnd/>
            <a:tailEnd/>
          </a:ln>
        </p:spPr>
      </p:pic>
      <p:sp>
        <p:nvSpPr>
          <p:cNvPr id="7" name="Trapezoid 6"/>
          <p:cNvSpPr/>
          <p:nvPr/>
        </p:nvSpPr>
        <p:spPr>
          <a:xfrm rot="5400000">
            <a:off x="3163652" y="2245060"/>
            <a:ext cx="1808584" cy="1296144"/>
          </a:xfrm>
          <a:prstGeom prst="trapezoid">
            <a:avLst>
              <a:gd name="adj" fmla="val 1312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b="1" dirty="0">
                <a:solidFill>
                  <a:schemeClr val="tx1"/>
                </a:solidFill>
              </a:rPr>
              <a:t>ATM</a:t>
            </a:r>
          </a:p>
          <a:p>
            <a:pPr algn="ctr"/>
            <a:endParaRPr lang="en-IE" b="1" dirty="0">
              <a:solidFill>
                <a:schemeClr val="tx1"/>
              </a:solidFill>
            </a:endParaRPr>
          </a:p>
          <a:p>
            <a:pPr algn="ctr"/>
            <a:endParaRPr lang="en-IE" b="1" dirty="0">
              <a:solidFill>
                <a:schemeClr val="tx1"/>
              </a:solidFill>
            </a:endParaRPr>
          </a:p>
          <a:p>
            <a:pPr algn="ctr"/>
            <a:endParaRPr lang="en-IE" b="1" dirty="0">
              <a:solidFill>
                <a:schemeClr val="tx1"/>
              </a:solidFill>
            </a:endParaRPr>
          </a:p>
          <a:p>
            <a:pPr algn="ctr"/>
            <a:endParaRPr lang="en-IE" b="1" dirty="0">
              <a:solidFill>
                <a:schemeClr val="tx1"/>
              </a:solidFill>
            </a:endParaRPr>
          </a:p>
        </p:txBody>
      </p:sp>
      <p:sp>
        <p:nvSpPr>
          <p:cNvPr id="8" name="Trapezoid 7"/>
          <p:cNvSpPr/>
          <p:nvPr/>
        </p:nvSpPr>
        <p:spPr>
          <a:xfrm rot="5400000">
            <a:off x="3532076" y="2533092"/>
            <a:ext cx="1080119" cy="999728"/>
          </a:xfrm>
          <a:prstGeom prst="trapezoid">
            <a:avLst>
              <a:gd name="adj" fmla="val 1359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IE" b="1" dirty="0">
              <a:solidFill>
                <a:schemeClr val="tx1"/>
              </a:solidFill>
            </a:endParaRPr>
          </a:p>
          <a:p>
            <a:pPr algn="ctr"/>
            <a:endParaRPr lang="en-IE" b="1" dirty="0">
              <a:solidFill>
                <a:schemeClr val="tx1"/>
              </a:solidFill>
            </a:endParaRPr>
          </a:p>
          <a:p>
            <a:pPr algn="ctr"/>
            <a:endParaRPr lang="en-IE" b="1" dirty="0">
              <a:solidFill>
                <a:schemeClr val="tx1"/>
              </a:solidFill>
            </a:endParaRPr>
          </a:p>
          <a:p>
            <a:pPr algn="ctr"/>
            <a:endParaRPr lang="en-IE" b="1" dirty="0">
              <a:solidFill>
                <a:schemeClr val="tx1"/>
              </a:solidFill>
            </a:endParaRPr>
          </a:p>
        </p:txBody>
      </p:sp>
      <p:pic>
        <p:nvPicPr>
          <p:cNvPr id="10" name="Picture 9" descr="BusStop.jpg"/>
          <p:cNvPicPr>
            <a:picLocks noChangeAspect="1"/>
          </p:cNvPicPr>
          <p:nvPr/>
        </p:nvPicPr>
        <p:blipFill>
          <a:blip r:embed="rId4" cstate="print"/>
          <a:stretch>
            <a:fillRect/>
          </a:stretch>
        </p:blipFill>
        <p:spPr>
          <a:xfrm>
            <a:off x="2267744" y="1916832"/>
            <a:ext cx="3240089" cy="2485453"/>
          </a:xfrm>
          <a:prstGeom prst="rect">
            <a:avLst/>
          </a:prstGeom>
        </p:spPr>
      </p:pic>
    </p:spTree>
    <p:extLst>
      <p:ext uri="{BB962C8B-B14F-4D97-AF65-F5344CB8AC3E}">
        <p14:creationId xmlns:p14="http://schemas.microsoft.com/office/powerpoint/2010/main" val="23758741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IE" sz="3200" dirty="0"/>
          </a:p>
        </p:txBody>
      </p:sp>
      <p:sp>
        <p:nvSpPr>
          <p:cNvPr id="4" name="Rounded Rectangle 3"/>
          <p:cNvSpPr/>
          <p:nvPr/>
        </p:nvSpPr>
        <p:spPr>
          <a:xfrm>
            <a:off x="539552" y="1628800"/>
            <a:ext cx="8136904" cy="460851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Trapezoid 28"/>
          <p:cNvSpPr/>
          <p:nvPr/>
        </p:nvSpPr>
        <p:spPr>
          <a:xfrm rot="21209181">
            <a:off x="971600" y="3871550"/>
            <a:ext cx="7272808" cy="1440160"/>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35" name="Picture 2"/>
          <p:cNvPicPr>
            <a:picLocks noChangeAspect="1" noChangeArrowheads="1"/>
          </p:cNvPicPr>
          <p:nvPr/>
        </p:nvPicPr>
        <p:blipFill>
          <a:blip r:embed="rId3" cstate="print"/>
          <a:srcRect/>
          <a:stretch>
            <a:fillRect/>
          </a:stretch>
        </p:blipFill>
        <p:spPr bwMode="auto">
          <a:xfrm>
            <a:off x="5444331" y="2492896"/>
            <a:ext cx="1071885" cy="1632278"/>
          </a:xfrm>
          <a:prstGeom prst="rect">
            <a:avLst/>
          </a:prstGeom>
          <a:noFill/>
          <a:ln w="9525">
            <a:noFill/>
            <a:miter lim="800000"/>
            <a:headEnd/>
            <a:tailEnd/>
          </a:ln>
        </p:spPr>
      </p:pic>
      <p:sp>
        <p:nvSpPr>
          <p:cNvPr id="7" name="Trapezoid 6"/>
          <p:cNvSpPr/>
          <p:nvPr/>
        </p:nvSpPr>
        <p:spPr>
          <a:xfrm rot="5400000">
            <a:off x="3163652" y="2245060"/>
            <a:ext cx="1808584" cy="1296144"/>
          </a:xfrm>
          <a:prstGeom prst="trapezoid">
            <a:avLst>
              <a:gd name="adj" fmla="val 1312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b="1" dirty="0">
                <a:solidFill>
                  <a:schemeClr val="tx1"/>
                </a:solidFill>
              </a:rPr>
              <a:t>ATM</a:t>
            </a:r>
          </a:p>
          <a:p>
            <a:pPr algn="ctr"/>
            <a:endParaRPr lang="en-IE" b="1" dirty="0">
              <a:solidFill>
                <a:schemeClr val="tx1"/>
              </a:solidFill>
            </a:endParaRPr>
          </a:p>
          <a:p>
            <a:pPr algn="ctr"/>
            <a:endParaRPr lang="en-IE" b="1" dirty="0">
              <a:solidFill>
                <a:schemeClr val="tx1"/>
              </a:solidFill>
            </a:endParaRPr>
          </a:p>
          <a:p>
            <a:pPr algn="ctr"/>
            <a:endParaRPr lang="en-IE" b="1" dirty="0">
              <a:solidFill>
                <a:schemeClr val="tx1"/>
              </a:solidFill>
            </a:endParaRPr>
          </a:p>
          <a:p>
            <a:pPr algn="ctr"/>
            <a:endParaRPr lang="en-IE" b="1" dirty="0">
              <a:solidFill>
                <a:schemeClr val="tx1"/>
              </a:solidFill>
            </a:endParaRPr>
          </a:p>
        </p:txBody>
      </p:sp>
      <p:sp>
        <p:nvSpPr>
          <p:cNvPr id="8" name="Trapezoid 7"/>
          <p:cNvSpPr/>
          <p:nvPr/>
        </p:nvSpPr>
        <p:spPr>
          <a:xfrm rot="5400000">
            <a:off x="3532076" y="2533092"/>
            <a:ext cx="1080119" cy="999728"/>
          </a:xfrm>
          <a:prstGeom prst="trapezoid">
            <a:avLst>
              <a:gd name="adj" fmla="val 1359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IE" b="1" dirty="0">
              <a:solidFill>
                <a:schemeClr val="tx1"/>
              </a:solidFill>
            </a:endParaRPr>
          </a:p>
          <a:p>
            <a:pPr algn="ctr"/>
            <a:endParaRPr lang="en-IE" b="1" dirty="0">
              <a:solidFill>
                <a:schemeClr val="tx1"/>
              </a:solidFill>
            </a:endParaRPr>
          </a:p>
          <a:p>
            <a:pPr algn="ctr"/>
            <a:endParaRPr lang="en-IE" b="1" dirty="0">
              <a:solidFill>
                <a:schemeClr val="tx1"/>
              </a:solidFill>
            </a:endParaRPr>
          </a:p>
          <a:p>
            <a:pPr algn="ctr"/>
            <a:endParaRPr lang="en-IE" b="1" dirty="0">
              <a:solidFill>
                <a:schemeClr val="tx1"/>
              </a:solidFill>
            </a:endParaRPr>
          </a:p>
        </p:txBody>
      </p:sp>
      <p:sp>
        <p:nvSpPr>
          <p:cNvPr id="10" name="Trapezoid 9"/>
          <p:cNvSpPr/>
          <p:nvPr/>
        </p:nvSpPr>
        <p:spPr>
          <a:xfrm rot="21209181">
            <a:off x="3736568" y="5039274"/>
            <a:ext cx="1677143" cy="600793"/>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9" name="Picture 8" descr="BusStop.jpg"/>
          <p:cNvPicPr>
            <a:picLocks noChangeAspect="1"/>
          </p:cNvPicPr>
          <p:nvPr/>
        </p:nvPicPr>
        <p:blipFill>
          <a:blip r:embed="rId4" cstate="print"/>
          <a:stretch>
            <a:fillRect/>
          </a:stretch>
        </p:blipFill>
        <p:spPr>
          <a:xfrm>
            <a:off x="2267744" y="1916832"/>
            <a:ext cx="3240089" cy="2485453"/>
          </a:xfrm>
          <a:prstGeom prst="rect">
            <a:avLst/>
          </a:prstGeom>
        </p:spPr>
      </p:pic>
    </p:spTree>
    <p:extLst>
      <p:ext uri="{BB962C8B-B14F-4D97-AF65-F5344CB8AC3E}">
        <p14:creationId xmlns:p14="http://schemas.microsoft.com/office/powerpoint/2010/main" val="15869089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IE" sz="3200" dirty="0"/>
          </a:p>
        </p:txBody>
      </p:sp>
      <p:sp>
        <p:nvSpPr>
          <p:cNvPr id="4" name="Rounded Rectangle 3"/>
          <p:cNvSpPr/>
          <p:nvPr/>
        </p:nvSpPr>
        <p:spPr>
          <a:xfrm>
            <a:off x="539552" y="1628800"/>
            <a:ext cx="8136904" cy="460851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Trapezoid 28"/>
          <p:cNvSpPr/>
          <p:nvPr/>
        </p:nvSpPr>
        <p:spPr>
          <a:xfrm rot="21209181">
            <a:off x="971600" y="3871550"/>
            <a:ext cx="7272808" cy="1440160"/>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35" name="Picture 2"/>
          <p:cNvPicPr>
            <a:picLocks noChangeAspect="1" noChangeArrowheads="1"/>
          </p:cNvPicPr>
          <p:nvPr/>
        </p:nvPicPr>
        <p:blipFill>
          <a:blip r:embed="rId3" cstate="print"/>
          <a:srcRect/>
          <a:stretch>
            <a:fillRect/>
          </a:stretch>
        </p:blipFill>
        <p:spPr bwMode="auto">
          <a:xfrm>
            <a:off x="5444331" y="2492896"/>
            <a:ext cx="1071885" cy="1632278"/>
          </a:xfrm>
          <a:prstGeom prst="rect">
            <a:avLst/>
          </a:prstGeom>
          <a:noFill/>
          <a:ln w="9525">
            <a:noFill/>
            <a:miter lim="800000"/>
            <a:headEnd/>
            <a:tailEnd/>
          </a:ln>
        </p:spPr>
      </p:pic>
      <p:sp>
        <p:nvSpPr>
          <p:cNvPr id="7" name="Trapezoid 6"/>
          <p:cNvSpPr/>
          <p:nvPr/>
        </p:nvSpPr>
        <p:spPr>
          <a:xfrm rot="5400000">
            <a:off x="3163652" y="2245060"/>
            <a:ext cx="1808584" cy="1296144"/>
          </a:xfrm>
          <a:prstGeom prst="trapezoid">
            <a:avLst>
              <a:gd name="adj" fmla="val 1312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b="1" dirty="0">
                <a:solidFill>
                  <a:schemeClr val="tx1"/>
                </a:solidFill>
              </a:rPr>
              <a:t>ATM</a:t>
            </a:r>
          </a:p>
          <a:p>
            <a:pPr algn="ctr"/>
            <a:endParaRPr lang="en-IE" b="1" dirty="0">
              <a:solidFill>
                <a:schemeClr val="tx1"/>
              </a:solidFill>
            </a:endParaRPr>
          </a:p>
          <a:p>
            <a:pPr algn="ctr"/>
            <a:endParaRPr lang="en-IE" b="1" dirty="0">
              <a:solidFill>
                <a:schemeClr val="tx1"/>
              </a:solidFill>
            </a:endParaRPr>
          </a:p>
          <a:p>
            <a:pPr algn="ctr"/>
            <a:endParaRPr lang="en-IE" b="1" dirty="0">
              <a:solidFill>
                <a:schemeClr val="tx1"/>
              </a:solidFill>
            </a:endParaRPr>
          </a:p>
          <a:p>
            <a:pPr algn="ctr"/>
            <a:endParaRPr lang="en-IE" b="1" dirty="0">
              <a:solidFill>
                <a:schemeClr val="tx1"/>
              </a:solidFill>
            </a:endParaRPr>
          </a:p>
        </p:txBody>
      </p:sp>
      <p:sp>
        <p:nvSpPr>
          <p:cNvPr id="8" name="Trapezoid 7"/>
          <p:cNvSpPr/>
          <p:nvPr/>
        </p:nvSpPr>
        <p:spPr>
          <a:xfrm rot="5400000">
            <a:off x="3532076" y="2533092"/>
            <a:ext cx="1080119" cy="999728"/>
          </a:xfrm>
          <a:prstGeom prst="trapezoid">
            <a:avLst>
              <a:gd name="adj" fmla="val 1359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IE" b="1" dirty="0">
              <a:solidFill>
                <a:schemeClr val="tx1"/>
              </a:solidFill>
            </a:endParaRPr>
          </a:p>
          <a:p>
            <a:pPr algn="ctr"/>
            <a:endParaRPr lang="en-IE" b="1" dirty="0">
              <a:solidFill>
                <a:schemeClr val="tx1"/>
              </a:solidFill>
            </a:endParaRPr>
          </a:p>
          <a:p>
            <a:pPr algn="ctr"/>
            <a:endParaRPr lang="en-IE" b="1" dirty="0">
              <a:solidFill>
                <a:schemeClr val="tx1"/>
              </a:solidFill>
            </a:endParaRPr>
          </a:p>
          <a:p>
            <a:pPr algn="ctr"/>
            <a:endParaRPr lang="en-IE" b="1" dirty="0">
              <a:solidFill>
                <a:schemeClr val="tx1"/>
              </a:solidFill>
            </a:endParaRPr>
          </a:p>
        </p:txBody>
      </p:sp>
      <p:sp>
        <p:nvSpPr>
          <p:cNvPr id="10" name="Trapezoid 9"/>
          <p:cNvSpPr/>
          <p:nvPr/>
        </p:nvSpPr>
        <p:spPr>
          <a:xfrm rot="21209181">
            <a:off x="3736568" y="5039274"/>
            <a:ext cx="1677143" cy="600793"/>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1" name="Picture 10" descr="BusStop.jpg"/>
          <p:cNvPicPr>
            <a:picLocks noChangeAspect="1"/>
          </p:cNvPicPr>
          <p:nvPr/>
        </p:nvPicPr>
        <p:blipFill>
          <a:blip r:embed="rId4" cstate="print"/>
          <a:stretch>
            <a:fillRect/>
          </a:stretch>
        </p:blipFill>
        <p:spPr>
          <a:xfrm>
            <a:off x="2267744" y="1916832"/>
            <a:ext cx="3240089" cy="2485453"/>
          </a:xfrm>
          <a:prstGeom prst="rect">
            <a:avLst/>
          </a:prstGeom>
        </p:spPr>
      </p:pic>
      <p:sp>
        <p:nvSpPr>
          <p:cNvPr id="12" name="Flowchart: Magnetic Disk 11"/>
          <p:cNvSpPr/>
          <p:nvPr/>
        </p:nvSpPr>
        <p:spPr>
          <a:xfrm>
            <a:off x="6732240" y="3068960"/>
            <a:ext cx="792088" cy="12241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2649211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IE" sz="3200" dirty="0"/>
          </a:p>
        </p:txBody>
      </p:sp>
      <p:sp>
        <p:nvSpPr>
          <p:cNvPr id="4" name="Rounded Rectangle 3"/>
          <p:cNvSpPr/>
          <p:nvPr/>
        </p:nvSpPr>
        <p:spPr>
          <a:xfrm>
            <a:off x="539552" y="1628800"/>
            <a:ext cx="8136904" cy="460851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Trapezoid 28"/>
          <p:cNvSpPr/>
          <p:nvPr/>
        </p:nvSpPr>
        <p:spPr>
          <a:xfrm rot="21209181">
            <a:off x="971600" y="3871550"/>
            <a:ext cx="7272808" cy="1440160"/>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35" name="Picture 2"/>
          <p:cNvPicPr>
            <a:picLocks noChangeAspect="1" noChangeArrowheads="1"/>
          </p:cNvPicPr>
          <p:nvPr/>
        </p:nvPicPr>
        <p:blipFill>
          <a:blip r:embed="rId3" cstate="print"/>
          <a:srcRect/>
          <a:stretch>
            <a:fillRect/>
          </a:stretch>
        </p:blipFill>
        <p:spPr bwMode="auto">
          <a:xfrm>
            <a:off x="5444331" y="2492896"/>
            <a:ext cx="1071885" cy="1632278"/>
          </a:xfrm>
          <a:prstGeom prst="rect">
            <a:avLst/>
          </a:prstGeom>
          <a:noFill/>
          <a:ln w="9525">
            <a:noFill/>
            <a:miter lim="800000"/>
            <a:headEnd/>
            <a:tailEnd/>
          </a:ln>
        </p:spPr>
      </p:pic>
      <p:sp>
        <p:nvSpPr>
          <p:cNvPr id="7" name="Trapezoid 6"/>
          <p:cNvSpPr/>
          <p:nvPr/>
        </p:nvSpPr>
        <p:spPr>
          <a:xfrm rot="5400000">
            <a:off x="3163652" y="2245060"/>
            <a:ext cx="1808584" cy="1296144"/>
          </a:xfrm>
          <a:prstGeom prst="trapezoid">
            <a:avLst>
              <a:gd name="adj" fmla="val 1312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b="1" dirty="0">
                <a:solidFill>
                  <a:schemeClr val="tx1"/>
                </a:solidFill>
              </a:rPr>
              <a:t>ATM</a:t>
            </a:r>
          </a:p>
          <a:p>
            <a:pPr algn="ctr"/>
            <a:endParaRPr lang="en-IE" b="1" dirty="0">
              <a:solidFill>
                <a:schemeClr val="tx1"/>
              </a:solidFill>
            </a:endParaRPr>
          </a:p>
          <a:p>
            <a:pPr algn="ctr"/>
            <a:endParaRPr lang="en-IE" b="1" dirty="0">
              <a:solidFill>
                <a:schemeClr val="tx1"/>
              </a:solidFill>
            </a:endParaRPr>
          </a:p>
          <a:p>
            <a:pPr algn="ctr"/>
            <a:endParaRPr lang="en-IE" b="1" dirty="0">
              <a:solidFill>
                <a:schemeClr val="tx1"/>
              </a:solidFill>
            </a:endParaRPr>
          </a:p>
          <a:p>
            <a:pPr algn="ctr"/>
            <a:endParaRPr lang="en-IE" b="1" dirty="0">
              <a:solidFill>
                <a:schemeClr val="tx1"/>
              </a:solidFill>
            </a:endParaRPr>
          </a:p>
        </p:txBody>
      </p:sp>
      <p:sp>
        <p:nvSpPr>
          <p:cNvPr id="8" name="Trapezoid 7"/>
          <p:cNvSpPr/>
          <p:nvPr/>
        </p:nvSpPr>
        <p:spPr>
          <a:xfrm rot="5400000">
            <a:off x="3532076" y="2533092"/>
            <a:ext cx="1080119" cy="999728"/>
          </a:xfrm>
          <a:prstGeom prst="trapezoid">
            <a:avLst>
              <a:gd name="adj" fmla="val 1359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IE" b="1" dirty="0">
              <a:solidFill>
                <a:schemeClr val="tx1"/>
              </a:solidFill>
            </a:endParaRPr>
          </a:p>
          <a:p>
            <a:pPr algn="ctr"/>
            <a:endParaRPr lang="en-IE" b="1" dirty="0">
              <a:solidFill>
                <a:schemeClr val="tx1"/>
              </a:solidFill>
            </a:endParaRPr>
          </a:p>
          <a:p>
            <a:pPr algn="ctr"/>
            <a:endParaRPr lang="en-IE" b="1" dirty="0">
              <a:solidFill>
                <a:schemeClr val="tx1"/>
              </a:solidFill>
            </a:endParaRPr>
          </a:p>
          <a:p>
            <a:pPr algn="ctr"/>
            <a:endParaRPr lang="en-IE" b="1" dirty="0">
              <a:solidFill>
                <a:schemeClr val="tx1"/>
              </a:solidFill>
            </a:endParaRPr>
          </a:p>
        </p:txBody>
      </p:sp>
      <p:sp>
        <p:nvSpPr>
          <p:cNvPr id="10" name="Trapezoid 9"/>
          <p:cNvSpPr/>
          <p:nvPr/>
        </p:nvSpPr>
        <p:spPr>
          <a:xfrm rot="21209181">
            <a:off x="3736568" y="5039274"/>
            <a:ext cx="1677143" cy="600793"/>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1" name="Picture 10" descr="BusStop.jpg"/>
          <p:cNvPicPr>
            <a:picLocks noChangeAspect="1"/>
          </p:cNvPicPr>
          <p:nvPr/>
        </p:nvPicPr>
        <p:blipFill>
          <a:blip r:embed="rId4" cstate="print"/>
          <a:stretch>
            <a:fillRect/>
          </a:stretch>
        </p:blipFill>
        <p:spPr>
          <a:xfrm>
            <a:off x="2267744" y="1916832"/>
            <a:ext cx="3240089" cy="2485453"/>
          </a:xfrm>
          <a:prstGeom prst="rect">
            <a:avLst/>
          </a:prstGeom>
        </p:spPr>
      </p:pic>
      <p:sp>
        <p:nvSpPr>
          <p:cNvPr id="12" name="Flowchart: Magnetic Disk 11"/>
          <p:cNvSpPr/>
          <p:nvPr/>
        </p:nvSpPr>
        <p:spPr>
          <a:xfrm>
            <a:off x="7092280" y="3501008"/>
            <a:ext cx="792088" cy="12241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32210380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IE" sz="3200" dirty="0"/>
          </a:p>
        </p:txBody>
      </p:sp>
      <p:sp>
        <p:nvSpPr>
          <p:cNvPr id="4" name="Rounded Rectangle 3"/>
          <p:cNvSpPr/>
          <p:nvPr/>
        </p:nvSpPr>
        <p:spPr>
          <a:xfrm>
            <a:off x="539552" y="1628800"/>
            <a:ext cx="8136904" cy="460851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Trapezoid 28"/>
          <p:cNvSpPr/>
          <p:nvPr/>
        </p:nvSpPr>
        <p:spPr>
          <a:xfrm rot="21209181">
            <a:off x="971600" y="3871550"/>
            <a:ext cx="7272808" cy="1440160"/>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8" name="Trapezoid 7"/>
          <p:cNvSpPr/>
          <p:nvPr/>
        </p:nvSpPr>
        <p:spPr>
          <a:xfrm rot="5400000">
            <a:off x="3676093" y="2677109"/>
            <a:ext cx="792086" cy="999728"/>
          </a:xfrm>
          <a:prstGeom prst="trapezoid">
            <a:avLst>
              <a:gd name="adj" fmla="val 1359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IE" b="1" dirty="0">
              <a:solidFill>
                <a:schemeClr val="tx1"/>
              </a:solidFill>
            </a:endParaRPr>
          </a:p>
          <a:p>
            <a:pPr algn="ctr"/>
            <a:endParaRPr lang="en-IE" b="1" dirty="0">
              <a:solidFill>
                <a:schemeClr val="tx1"/>
              </a:solidFill>
            </a:endParaRPr>
          </a:p>
          <a:p>
            <a:pPr algn="ctr"/>
            <a:endParaRPr lang="en-IE" b="1" dirty="0">
              <a:solidFill>
                <a:schemeClr val="tx1"/>
              </a:solidFill>
            </a:endParaRPr>
          </a:p>
          <a:p>
            <a:pPr algn="ctr"/>
            <a:endParaRPr lang="en-IE" b="1" dirty="0">
              <a:solidFill>
                <a:schemeClr val="tx1"/>
              </a:solidFill>
            </a:endParaRPr>
          </a:p>
        </p:txBody>
      </p:sp>
      <p:sp>
        <p:nvSpPr>
          <p:cNvPr id="10" name="Trapezoid 9"/>
          <p:cNvSpPr/>
          <p:nvPr/>
        </p:nvSpPr>
        <p:spPr>
          <a:xfrm rot="21209181">
            <a:off x="3736568" y="5039274"/>
            <a:ext cx="1677143" cy="600793"/>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1" name="Picture 10" descr="BusStop.jpg"/>
          <p:cNvPicPr>
            <a:picLocks noChangeAspect="1"/>
          </p:cNvPicPr>
          <p:nvPr/>
        </p:nvPicPr>
        <p:blipFill>
          <a:blip r:embed="rId3" cstate="print"/>
          <a:stretch>
            <a:fillRect/>
          </a:stretch>
        </p:blipFill>
        <p:spPr>
          <a:xfrm>
            <a:off x="2267744" y="1916832"/>
            <a:ext cx="3240089" cy="2485453"/>
          </a:xfrm>
          <a:prstGeom prst="rect">
            <a:avLst/>
          </a:prstGeom>
        </p:spPr>
      </p:pic>
      <p:pic>
        <p:nvPicPr>
          <p:cNvPr id="12" name="Picture 2"/>
          <p:cNvPicPr>
            <a:picLocks noChangeAspect="1" noChangeArrowheads="1"/>
          </p:cNvPicPr>
          <p:nvPr/>
        </p:nvPicPr>
        <p:blipFill>
          <a:blip r:embed="rId4" cstate="print"/>
          <a:srcRect/>
          <a:stretch>
            <a:fillRect/>
          </a:stretch>
        </p:blipFill>
        <p:spPr bwMode="auto">
          <a:xfrm>
            <a:off x="5444331" y="4028970"/>
            <a:ext cx="1071885" cy="1632278"/>
          </a:xfrm>
          <a:prstGeom prst="rect">
            <a:avLst/>
          </a:prstGeom>
          <a:noFill/>
          <a:ln w="9525">
            <a:noFill/>
            <a:miter lim="800000"/>
            <a:headEnd/>
            <a:tailEnd/>
          </a:ln>
        </p:spPr>
      </p:pic>
      <p:sp>
        <p:nvSpPr>
          <p:cNvPr id="13" name="Flowchart: Magnetic Disk 12"/>
          <p:cNvSpPr/>
          <p:nvPr/>
        </p:nvSpPr>
        <p:spPr>
          <a:xfrm>
            <a:off x="7092280" y="3501008"/>
            <a:ext cx="792088" cy="12241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Tree>
    <p:extLst>
      <p:ext uri="{BB962C8B-B14F-4D97-AF65-F5344CB8AC3E}">
        <p14:creationId xmlns:p14="http://schemas.microsoft.com/office/powerpoint/2010/main" val="2525965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t>Storyboarding: Types</a:t>
            </a:r>
          </a:p>
        </p:txBody>
      </p:sp>
      <p:pic>
        <p:nvPicPr>
          <p:cNvPr id="1027" name="Picture 3"/>
          <p:cNvPicPr>
            <a:picLocks noChangeAspect="1" noChangeArrowheads="1"/>
          </p:cNvPicPr>
          <p:nvPr/>
        </p:nvPicPr>
        <p:blipFill>
          <a:blip r:embed="rId3" cstate="print"/>
          <a:srcRect/>
          <a:stretch>
            <a:fillRect/>
          </a:stretch>
        </p:blipFill>
        <p:spPr bwMode="auto">
          <a:xfrm>
            <a:off x="304800" y="1556792"/>
            <a:ext cx="8610600" cy="5048250"/>
          </a:xfrm>
          <a:prstGeom prst="rect">
            <a:avLst/>
          </a:prstGeom>
          <a:noFill/>
        </p:spPr>
      </p:pic>
    </p:spTree>
    <p:extLst>
      <p:ext uri="{BB962C8B-B14F-4D97-AF65-F5344CB8AC3E}">
        <p14:creationId xmlns:p14="http://schemas.microsoft.com/office/powerpoint/2010/main" val="32144705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IE" sz="3200" dirty="0"/>
          </a:p>
        </p:txBody>
      </p:sp>
      <p:sp>
        <p:nvSpPr>
          <p:cNvPr id="4" name="Rounded Rectangle 3"/>
          <p:cNvSpPr/>
          <p:nvPr/>
        </p:nvSpPr>
        <p:spPr>
          <a:xfrm>
            <a:off x="539552" y="1628800"/>
            <a:ext cx="8136904" cy="460851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9" name="Trapezoid 28"/>
          <p:cNvSpPr/>
          <p:nvPr/>
        </p:nvSpPr>
        <p:spPr>
          <a:xfrm rot="21209181">
            <a:off x="971600" y="3871550"/>
            <a:ext cx="7272808" cy="1440160"/>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7" name="Trapezoid 6"/>
          <p:cNvSpPr/>
          <p:nvPr/>
        </p:nvSpPr>
        <p:spPr>
          <a:xfrm rot="5400000">
            <a:off x="3163652" y="2245060"/>
            <a:ext cx="1808584" cy="1296144"/>
          </a:xfrm>
          <a:prstGeom prst="trapezoid">
            <a:avLst>
              <a:gd name="adj" fmla="val 1312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IE" b="1" dirty="0">
                <a:solidFill>
                  <a:schemeClr val="tx1"/>
                </a:solidFill>
              </a:rPr>
              <a:t>ATM</a:t>
            </a:r>
          </a:p>
          <a:p>
            <a:pPr algn="ctr"/>
            <a:endParaRPr lang="en-IE" b="1" dirty="0">
              <a:solidFill>
                <a:schemeClr val="tx1"/>
              </a:solidFill>
            </a:endParaRPr>
          </a:p>
          <a:p>
            <a:pPr algn="ctr"/>
            <a:endParaRPr lang="en-IE" b="1" dirty="0">
              <a:solidFill>
                <a:schemeClr val="tx1"/>
              </a:solidFill>
            </a:endParaRPr>
          </a:p>
          <a:p>
            <a:pPr algn="ctr"/>
            <a:endParaRPr lang="en-IE" b="1" dirty="0">
              <a:solidFill>
                <a:schemeClr val="tx1"/>
              </a:solidFill>
            </a:endParaRPr>
          </a:p>
          <a:p>
            <a:pPr algn="ctr"/>
            <a:endParaRPr lang="en-IE" b="1" dirty="0">
              <a:solidFill>
                <a:schemeClr val="tx1"/>
              </a:solidFill>
            </a:endParaRPr>
          </a:p>
        </p:txBody>
      </p:sp>
      <p:sp>
        <p:nvSpPr>
          <p:cNvPr id="8" name="Trapezoid 7"/>
          <p:cNvSpPr/>
          <p:nvPr/>
        </p:nvSpPr>
        <p:spPr>
          <a:xfrm rot="5400000">
            <a:off x="3532076" y="2533092"/>
            <a:ext cx="1080119" cy="999728"/>
          </a:xfrm>
          <a:prstGeom prst="trapezoid">
            <a:avLst>
              <a:gd name="adj" fmla="val 1359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endParaRPr lang="en-IE" b="1" dirty="0">
              <a:solidFill>
                <a:schemeClr val="tx1"/>
              </a:solidFill>
            </a:endParaRPr>
          </a:p>
          <a:p>
            <a:pPr algn="ctr"/>
            <a:endParaRPr lang="en-IE" b="1" dirty="0">
              <a:solidFill>
                <a:schemeClr val="tx1"/>
              </a:solidFill>
            </a:endParaRPr>
          </a:p>
          <a:p>
            <a:pPr algn="ctr"/>
            <a:endParaRPr lang="en-IE" b="1" dirty="0">
              <a:solidFill>
                <a:schemeClr val="tx1"/>
              </a:solidFill>
            </a:endParaRPr>
          </a:p>
          <a:p>
            <a:pPr algn="ctr"/>
            <a:endParaRPr lang="en-IE" b="1" dirty="0">
              <a:solidFill>
                <a:schemeClr val="tx1"/>
              </a:solidFill>
            </a:endParaRPr>
          </a:p>
        </p:txBody>
      </p:sp>
      <p:sp>
        <p:nvSpPr>
          <p:cNvPr id="10" name="Trapezoid 9"/>
          <p:cNvSpPr/>
          <p:nvPr/>
        </p:nvSpPr>
        <p:spPr>
          <a:xfrm rot="21209181">
            <a:off x="3736568" y="5039274"/>
            <a:ext cx="1677143" cy="600793"/>
          </a:xfrm>
          <a:prstGeom prst="trapezoi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 name="Flowchart: Magnetic Disk 8"/>
          <p:cNvSpPr/>
          <p:nvPr/>
        </p:nvSpPr>
        <p:spPr>
          <a:xfrm>
            <a:off x="6660232" y="3140968"/>
            <a:ext cx="792088" cy="1224136"/>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1" name="Picture 10" descr="BusStop.jpg"/>
          <p:cNvPicPr>
            <a:picLocks noChangeAspect="1"/>
          </p:cNvPicPr>
          <p:nvPr/>
        </p:nvPicPr>
        <p:blipFill>
          <a:blip r:embed="rId3" cstate="print"/>
          <a:stretch>
            <a:fillRect/>
          </a:stretch>
        </p:blipFill>
        <p:spPr>
          <a:xfrm>
            <a:off x="2267744" y="1916832"/>
            <a:ext cx="3240089" cy="2485453"/>
          </a:xfrm>
          <a:prstGeom prst="rect">
            <a:avLst/>
          </a:prstGeom>
        </p:spPr>
      </p:pic>
      <p:pic>
        <p:nvPicPr>
          <p:cNvPr id="12" name="Picture 2"/>
          <p:cNvPicPr>
            <a:picLocks noChangeAspect="1" noChangeArrowheads="1"/>
          </p:cNvPicPr>
          <p:nvPr/>
        </p:nvPicPr>
        <p:blipFill>
          <a:blip r:embed="rId4" cstate="print"/>
          <a:srcRect/>
          <a:stretch>
            <a:fillRect/>
          </a:stretch>
        </p:blipFill>
        <p:spPr bwMode="auto">
          <a:xfrm>
            <a:off x="5444331" y="4028970"/>
            <a:ext cx="1071885" cy="1632278"/>
          </a:xfrm>
          <a:prstGeom prst="rect">
            <a:avLst/>
          </a:prstGeom>
          <a:noFill/>
          <a:ln w="9525">
            <a:noFill/>
            <a:miter lim="800000"/>
            <a:headEnd/>
            <a:tailEnd/>
          </a:ln>
        </p:spPr>
      </p:pic>
    </p:spTree>
    <p:extLst>
      <p:ext uri="{BB962C8B-B14F-4D97-AF65-F5344CB8AC3E}">
        <p14:creationId xmlns:p14="http://schemas.microsoft.com/office/powerpoint/2010/main" val="15165065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a:t>User Stories</a:t>
            </a:r>
          </a:p>
        </p:txBody>
      </p:sp>
      <p:pic>
        <p:nvPicPr>
          <p:cNvPr id="4" name="Picture 3">
            <a:extLst>
              <a:ext uri="{FF2B5EF4-FFF2-40B4-BE49-F238E27FC236}">
                <a16:creationId xmlns:a16="http://schemas.microsoft.com/office/drawing/2014/main" id="{E47BE00A-7A05-4E01-8CB3-4E193663C1F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051720" cy="2009242"/>
          </a:xfrm>
          <a:prstGeom prst="rect">
            <a:avLst/>
          </a:prstGeom>
        </p:spPr>
      </p:pic>
    </p:spTree>
    <p:extLst>
      <p:ext uri="{BB962C8B-B14F-4D97-AF65-F5344CB8AC3E}">
        <p14:creationId xmlns:p14="http://schemas.microsoft.com/office/powerpoint/2010/main" val="40860935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IE" dirty="0"/>
              <a:t>User Stories</a:t>
            </a:r>
            <a:endParaRPr lang="en-US" dirty="0"/>
          </a:p>
        </p:txBody>
      </p:sp>
      <p:sp>
        <p:nvSpPr>
          <p:cNvPr id="16386" name="Content Placeholder 2"/>
          <p:cNvSpPr>
            <a:spLocks noGrp="1"/>
          </p:cNvSpPr>
          <p:nvPr>
            <p:ph idx="1"/>
          </p:nvPr>
        </p:nvSpPr>
        <p:spPr/>
        <p:txBody>
          <a:bodyPr/>
          <a:lstStyle/>
          <a:p>
            <a:r>
              <a:rPr lang="en-IE" sz="2800" dirty="0"/>
              <a:t> A user story is one or more sentences in the everyday  language that captures what a user does or needs to do as part of their job function.</a:t>
            </a:r>
          </a:p>
          <a:p>
            <a:endParaRPr lang="en-IE" sz="2800" dirty="0"/>
          </a:p>
          <a:p>
            <a:pPr lvl="1"/>
            <a:r>
              <a:rPr lang="en-IE" sz="2400" dirty="0"/>
              <a:t>As a user, I want to search for my customers by their first and last names. </a:t>
            </a:r>
          </a:p>
          <a:p>
            <a:pPr lvl="1"/>
            <a:endParaRPr lang="en-IE" sz="2400" dirty="0"/>
          </a:p>
          <a:p>
            <a:pPr lvl="1"/>
            <a:r>
              <a:rPr lang="en-IE" sz="2400" dirty="0"/>
              <a:t>As a non-administrative user, I want to modify my own schedules but not the schedules of other users. </a:t>
            </a:r>
          </a:p>
        </p:txBody>
      </p:sp>
    </p:spTree>
    <p:extLst>
      <p:ext uri="{BB962C8B-B14F-4D97-AF65-F5344CB8AC3E}">
        <p14:creationId xmlns:p14="http://schemas.microsoft.com/office/powerpoint/2010/main" val="35920125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IE" dirty="0"/>
              <a:t>User Stories</a:t>
            </a:r>
            <a:endParaRPr lang="en-US" dirty="0"/>
          </a:p>
        </p:txBody>
      </p:sp>
      <p:sp>
        <p:nvSpPr>
          <p:cNvPr id="16386" name="Content Placeholder 2"/>
          <p:cNvSpPr>
            <a:spLocks noGrp="1"/>
          </p:cNvSpPr>
          <p:nvPr>
            <p:ph idx="1"/>
          </p:nvPr>
        </p:nvSpPr>
        <p:spPr/>
        <p:txBody>
          <a:bodyPr/>
          <a:lstStyle/>
          <a:p>
            <a:r>
              <a:rPr lang="en-IE" sz="2800" dirty="0"/>
              <a:t>User stories are often written from the perspective of an end user or user of a system. </a:t>
            </a:r>
          </a:p>
          <a:p>
            <a:endParaRPr lang="en-IE" sz="2800" dirty="0"/>
          </a:p>
          <a:p>
            <a:r>
              <a:rPr lang="en-IE" sz="2800" dirty="0"/>
              <a:t>They are often recorded on index cards, on Post-it notes, or in project management software. </a:t>
            </a:r>
          </a:p>
        </p:txBody>
      </p:sp>
    </p:spTree>
    <p:extLst>
      <p:ext uri="{BB962C8B-B14F-4D97-AF65-F5344CB8AC3E}">
        <p14:creationId xmlns:p14="http://schemas.microsoft.com/office/powerpoint/2010/main" val="35935874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IE" dirty="0"/>
              <a:t>User Stories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9668" y="2302817"/>
            <a:ext cx="5344663" cy="4150519"/>
          </a:xfrm>
          <a:prstGeom prst="rect">
            <a:avLst/>
          </a:prstGeom>
        </p:spPr>
      </p:pic>
      <p:sp>
        <p:nvSpPr>
          <p:cNvPr id="6" name="Content Placeholder 2"/>
          <p:cNvSpPr>
            <a:spLocks noGrp="1"/>
          </p:cNvSpPr>
          <p:nvPr>
            <p:ph idx="1"/>
          </p:nvPr>
        </p:nvSpPr>
        <p:spPr>
          <a:xfrm>
            <a:off x="457200" y="1600200"/>
            <a:ext cx="8229600" cy="4525963"/>
          </a:xfrm>
        </p:spPr>
        <p:txBody>
          <a:bodyPr>
            <a:normAutofit/>
          </a:bodyPr>
          <a:lstStyle/>
          <a:p>
            <a:r>
              <a:rPr lang="en-IE" u="sng" dirty="0"/>
              <a:t>User Story template:</a:t>
            </a:r>
          </a:p>
          <a:p>
            <a:pPr marL="0" indent="0">
              <a:buNone/>
            </a:pPr>
            <a:endParaRPr lang="en-IE" dirty="0"/>
          </a:p>
        </p:txBody>
      </p:sp>
    </p:spTree>
    <p:extLst>
      <p:ext uri="{BB962C8B-B14F-4D97-AF65-F5344CB8AC3E}">
        <p14:creationId xmlns:p14="http://schemas.microsoft.com/office/powerpoint/2010/main" val="19006316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a:t>THANKS !!!</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384300" cy="1355640"/>
          </a:xfrm>
          <a:prstGeom prst="rect">
            <a:avLst/>
          </a:prstGeom>
        </p:spPr>
      </p:pic>
    </p:spTree>
    <p:extLst>
      <p:ext uri="{BB962C8B-B14F-4D97-AF65-F5344CB8AC3E}">
        <p14:creationId xmlns:p14="http://schemas.microsoft.com/office/powerpoint/2010/main" val="3709438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t>Storyboarding: Features</a:t>
            </a:r>
          </a:p>
        </p:txBody>
      </p:sp>
      <p:sp>
        <p:nvSpPr>
          <p:cNvPr id="44036" name="AutoShape 4" descr="http://www.webdesignermag.co.uk/wp-content/uploads/2009/09/main.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E"/>
          </a:p>
        </p:txBody>
      </p:sp>
      <p:pic>
        <p:nvPicPr>
          <p:cNvPr id="6" name="Picture 2" descr="http://www.webdesignermag.co.uk/wp-content/uploads/2009/09/main.jpg"/>
          <p:cNvPicPr>
            <a:picLocks noChangeAspect="1" noChangeArrowheads="1"/>
          </p:cNvPicPr>
          <p:nvPr/>
        </p:nvPicPr>
        <p:blipFill>
          <a:blip r:embed="rId3" cstate="print"/>
          <a:srcRect/>
          <a:stretch>
            <a:fillRect/>
          </a:stretch>
        </p:blipFill>
        <p:spPr bwMode="auto">
          <a:xfrm>
            <a:off x="1043608" y="1268760"/>
            <a:ext cx="6624736" cy="5313038"/>
          </a:xfrm>
          <a:prstGeom prst="rect">
            <a:avLst/>
          </a:prstGeom>
          <a:noFill/>
        </p:spPr>
      </p:pic>
    </p:spTree>
    <p:extLst>
      <p:ext uri="{BB962C8B-B14F-4D97-AF65-F5344CB8AC3E}">
        <p14:creationId xmlns:p14="http://schemas.microsoft.com/office/powerpoint/2010/main" val="598946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E" dirty="0"/>
              <a:t>Storyboarding: Features</a:t>
            </a:r>
          </a:p>
        </p:txBody>
      </p:sp>
      <p:pic>
        <p:nvPicPr>
          <p:cNvPr id="44034" name="Picture 2" descr="http://www.mikesovay.com/msc/storyboard_temp.jpg"/>
          <p:cNvPicPr>
            <a:picLocks noChangeAspect="1" noChangeArrowheads="1"/>
          </p:cNvPicPr>
          <p:nvPr/>
        </p:nvPicPr>
        <p:blipFill>
          <a:blip r:embed="rId3" cstate="print"/>
          <a:srcRect/>
          <a:stretch>
            <a:fillRect/>
          </a:stretch>
        </p:blipFill>
        <p:spPr bwMode="auto">
          <a:xfrm>
            <a:off x="611560" y="1400358"/>
            <a:ext cx="7380312" cy="5196994"/>
          </a:xfrm>
          <a:prstGeom prst="rect">
            <a:avLst/>
          </a:prstGeom>
          <a:noFill/>
        </p:spPr>
      </p:pic>
      <p:sp>
        <p:nvSpPr>
          <p:cNvPr id="44036" name="AutoShape 4" descr="http://www.webdesignermag.co.uk/wp-content/uploads/2009/09/main.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E"/>
          </a:p>
        </p:txBody>
      </p:sp>
    </p:spTree>
    <p:extLst>
      <p:ext uri="{BB962C8B-B14F-4D97-AF65-F5344CB8AC3E}">
        <p14:creationId xmlns:p14="http://schemas.microsoft.com/office/powerpoint/2010/main" val="991189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766317cb-e948-4e5f-8cec-dabc8e2fd5da}" enabled="0" method="" siteId="{766317cb-e948-4e5f-8cec-dabc8e2fd5da}" removed="1"/>
</clbl:labelList>
</file>

<file path=docProps/app.xml><?xml version="1.0" encoding="utf-8"?>
<Properties xmlns="http://schemas.openxmlformats.org/officeDocument/2006/extended-properties" xmlns:vt="http://schemas.openxmlformats.org/officeDocument/2006/docPropsVTypes">
  <TotalTime>5</TotalTime>
  <Words>2373</Words>
  <Application>Microsoft Office PowerPoint</Application>
  <PresentationFormat>On-screen Show (4:3)</PresentationFormat>
  <Paragraphs>309</Paragraphs>
  <Slides>75</Slides>
  <Notes>74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ＭＳ Ｐゴシック</vt:lpstr>
      <vt:lpstr>Arial</vt:lpstr>
      <vt:lpstr>Calibri</vt:lpstr>
      <vt:lpstr>Kunstler Script</vt:lpstr>
      <vt:lpstr>Office Theme</vt:lpstr>
      <vt:lpstr> Storyboards, Personas,  and User Stories </vt:lpstr>
      <vt:lpstr>User Evaluation</vt:lpstr>
      <vt:lpstr>Storyboarding </vt:lpstr>
      <vt:lpstr>Storyboarding</vt:lpstr>
      <vt:lpstr>Storyboarding: Purpose</vt:lpstr>
      <vt:lpstr>Storyboarding: Types</vt:lpstr>
      <vt:lpstr>Storyboarding: Types</vt:lpstr>
      <vt:lpstr>Storyboarding: Features</vt:lpstr>
      <vt:lpstr>Storyboarding: Features</vt:lpstr>
      <vt:lpstr>Storyboarding: Features</vt:lpstr>
      <vt:lpstr>Storyboarding: Features</vt:lpstr>
      <vt:lpstr>Storyboarding: Features</vt:lpstr>
      <vt:lpstr>Storyboarding: Features</vt:lpstr>
      <vt:lpstr>Storyboarding: Tools</vt:lpstr>
      <vt:lpstr>Personas</vt:lpstr>
      <vt:lpstr>Personas</vt:lpstr>
      <vt:lpstr>Personas</vt:lpstr>
      <vt:lpstr>Personas</vt:lpstr>
      <vt:lpstr>Personas</vt:lpstr>
      <vt:lpstr>Personas</vt:lpstr>
      <vt:lpstr>Personas</vt:lpstr>
      <vt:lpstr>V.O.: Meet the Normals</vt:lpstr>
      <vt:lpstr>V.O.: This is Betty Normal, she’s the Grandparent of the family, she’s not as fast as she used to be.</vt:lpstr>
      <vt:lpstr>V.O.: This is her daughter, Mary Normal, she works as the manager in a supermarket, she is left-handed and has Gluten allergy.</vt:lpstr>
      <vt:lpstr>V.O.: This is Mary’s husband, Harry, Harry is a stay at home dad.</vt:lpstr>
      <vt:lpstr>V.O.: Susie Normal is their daughter, she is just eighteen years old this week, and...</vt:lpstr>
      <vt:lpstr>V.O.: ...she is always listening to her iPod, and wears glasses.</vt:lpstr>
      <vt:lpstr>V.O.: This is Susie’s brother, Johnny, Johnny is 10 years old and uses a wheelchair.  </vt:lpstr>
      <vt:lpstr>V.O.: This is the baby of the family, P.J. Normal, he’s one year old...</vt:lpstr>
      <vt:lpstr>V.O.: ...this is his blue blankey, he loves his blankey...</vt:lpstr>
      <vt:lpstr>V.O.: This is P.J. zooming around in his buggy...</vt:lpstr>
      <vt:lpstr>V.O.: ...watch him go.</vt:lpstr>
      <vt:lpstr>So this is The Normals – Version 1</vt:lpstr>
      <vt:lpstr>Here’s Version 2</vt:lpstr>
      <vt:lpstr>Betty Normal</vt:lpstr>
      <vt:lpstr>Betty Normal</vt:lpstr>
      <vt:lpstr>Betty Normal</vt:lpstr>
      <vt:lpstr>Betty Normal</vt:lpstr>
      <vt:lpstr>Mary Normal</vt:lpstr>
      <vt:lpstr>Mary Normal</vt:lpstr>
      <vt:lpstr>Mary Normal</vt:lpstr>
      <vt:lpstr>Mary Normal</vt:lpstr>
      <vt:lpstr>Mary Normal</vt:lpstr>
      <vt:lpstr>Harry Normal</vt:lpstr>
      <vt:lpstr>Harry Normal</vt:lpstr>
      <vt:lpstr>Harry Normal</vt:lpstr>
      <vt:lpstr>Harry Normal</vt:lpstr>
      <vt:lpstr>Susie Normal</vt:lpstr>
      <vt:lpstr>Susie Normal</vt:lpstr>
      <vt:lpstr>Susie Normal</vt:lpstr>
      <vt:lpstr>Susie Normal</vt:lpstr>
      <vt:lpstr>Johnny Normal</vt:lpstr>
      <vt:lpstr>Johnny Normal</vt:lpstr>
      <vt:lpstr>Johnny Normal</vt:lpstr>
      <vt:lpstr>Johnny Normal</vt:lpstr>
      <vt:lpstr>P.J. Normal</vt:lpstr>
      <vt:lpstr>P.J. Normal</vt:lpstr>
      <vt:lpstr>P.J. Normal</vt:lpstr>
      <vt:lpstr>P.J. Normal</vt:lpstr>
      <vt:lpstr>V.O.: Episode two, Going for a walk</vt:lpstr>
      <vt:lpstr>V.O.: The Normals go for a walk</vt:lpstr>
      <vt:lpstr>V.O.:  They are going to walk along a street... </vt:lpstr>
      <vt:lpstr>V.O.: ...encountering curb-cuts and ATMs Bus-stops and littler bins.</vt:lpstr>
      <vt:lpstr>The Bus Stop</vt:lpstr>
      <vt:lpstr>PowerPoint Presentation</vt:lpstr>
      <vt:lpstr>PowerPoint Presentation</vt:lpstr>
      <vt:lpstr>PowerPoint Presentation</vt:lpstr>
      <vt:lpstr>PowerPoint Presentation</vt:lpstr>
      <vt:lpstr>PowerPoint Presentation</vt:lpstr>
      <vt:lpstr>PowerPoint Presentation</vt:lpstr>
      <vt:lpstr>User Stories</vt:lpstr>
      <vt:lpstr>User Stories</vt:lpstr>
      <vt:lpstr>User Stories</vt:lpstr>
      <vt:lpstr>User Stories</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Storyboards, Personas,  and User Stories</dc:title>
  <dc:creator>Damian Gordon</dc:creator>
  <cp:lastModifiedBy>D24125187 Anika Mayesha</cp:lastModifiedBy>
  <cp:revision>3</cp:revision>
  <dcterms:created xsi:type="dcterms:W3CDTF">2020-09-30T21:12:15Z</dcterms:created>
  <dcterms:modified xsi:type="dcterms:W3CDTF">2025-10-01T15:55:27Z</dcterms:modified>
</cp:coreProperties>
</file>