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sldIdLst>
    <p:sldId id="258" r:id="rId5"/>
    <p:sldId id="259" r:id="rId6"/>
    <p:sldId id="260" r:id="rId7"/>
    <p:sldId id="261" r:id="rId8"/>
    <p:sldId id="262" r:id="rId9"/>
    <p:sldId id="263" r:id="rId10"/>
    <p:sldId id="264" r:id="rId11"/>
    <p:sldId id="265" r:id="rId12"/>
    <p:sldId id="266" r:id="rId13"/>
    <p:sldId id="270" r:id="rId14"/>
    <p:sldId id="267" r:id="rId15"/>
    <p:sldId id="268" r:id="rId16"/>
    <p:sldId id="269" r:id="rId17"/>
    <p:sldId id="271" r:id="rId18"/>
    <p:sldId id="272" r:id="rId19"/>
    <p:sldId id="273" r:id="rId20"/>
    <p:sldId id="274" r:id="rId21"/>
    <p:sldId id="282" r:id="rId22"/>
    <p:sldId id="275" r:id="rId23"/>
    <p:sldId id="276" r:id="rId24"/>
    <p:sldId id="277" r:id="rId25"/>
    <p:sldId id="278" r:id="rId26"/>
    <p:sldId id="279" r:id="rId27"/>
    <p:sldId id="283" r:id="rId28"/>
    <p:sldId id="284" r:id="rId29"/>
    <p:sldId id="280" r:id="rId30"/>
    <p:sldId id="281" r:id="rId31"/>
  </p:sldIdLst>
  <p:sldSz cx="12192000" cy="6858000"/>
  <p:notesSz cx="6858000" cy="9144000"/>
  <p:embeddedFontLst>
    <p:embeddedFont>
      <p:font typeface="Open Sans" panose="020B0604020202020204"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Proxima Nova Black" panose="020B0604020202020204" charset="0"/>
      <p:bold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86957"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react-redux.js.org/using-react-redux/connect-mapdispatch" TargetMode="External"/><Relationship Id="rId2" Type="http://schemas.openxmlformats.org/officeDocument/2006/relationships/hyperlink" Target="https://react-redux.js.org/using-react-redux/connect-mapstate"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redux-saga.js.org/docs/introduction/BeginnerTutorial.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facebook.github.io/flux/"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egghead.io/courses/getting-started-with-redux" TargetMode="External"/><Relationship Id="rId2" Type="http://schemas.openxmlformats.org/officeDocument/2006/relationships/hyperlink" Target="https://redux.js.org/" TargetMode="External"/><Relationship Id="rId1" Type="http://schemas.openxmlformats.org/officeDocument/2006/relationships/slideLayout" Target="../slideLayouts/slideLayout3.xml"/><Relationship Id="rId5" Type="http://schemas.openxmlformats.org/officeDocument/2006/relationships/hyperlink" Target="https://alligator.io/react/testing-redux-reducers/" TargetMode="External"/><Relationship Id="rId4" Type="http://schemas.openxmlformats.org/officeDocument/2006/relationships/hyperlink" Target="https://medium.com/@netxm/testing-redux-reducers-with-jest-6653abbfe3e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Redux</a:t>
            </a:r>
            <a:r>
              <a:rPr lang="en-US" dirty="0" smtClean="0"/>
              <a:t> intro</a:t>
            </a:r>
            <a:endParaRPr lang="uk-UA" dirty="0"/>
          </a:p>
        </p:txBody>
      </p:sp>
      <p:sp>
        <p:nvSpPr>
          <p:cNvPr id="5" name="Text Placeholder 4"/>
          <p:cNvSpPr>
            <a:spLocks noGrp="1"/>
          </p:cNvSpPr>
          <p:nvPr>
            <p:ph type="body" sz="quarter" idx="10"/>
          </p:nvPr>
        </p:nvSpPr>
        <p:spPr/>
        <p:txBody>
          <a:bodyPr/>
          <a:lstStyle/>
          <a:p>
            <a:r>
              <a:rPr lang="en-US" dirty="0" smtClean="0"/>
              <a:t>By </a:t>
            </a:r>
            <a:r>
              <a:rPr lang="en-US" dirty="0" err="1" smtClean="0"/>
              <a:t>Yurii</a:t>
            </a:r>
            <a:r>
              <a:rPr lang="en-US" dirty="0" smtClean="0"/>
              <a:t> </a:t>
            </a:r>
            <a:r>
              <a:rPr lang="en-US" dirty="0" err="1" smtClean="0"/>
              <a:t>Holskyi</a:t>
            </a:r>
            <a:endParaRPr lang="uk-UA" dirty="0"/>
          </a:p>
        </p:txBody>
      </p:sp>
    </p:spTree>
    <p:extLst>
      <p:ext uri="{BB962C8B-B14F-4D97-AF65-F5344CB8AC3E}">
        <p14:creationId xmlns:p14="http://schemas.microsoft.com/office/powerpoint/2010/main" val="3068882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0263"/>
            <a:ext cx="10820400" cy="618308"/>
          </a:xfrm>
        </p:spPr>
        <p:txBody>
          <a:bodyPr/>
          <a:lstStyle/>
          <a:p>
            <a:r>
              <a:rPr lang="en-US" dirty="0" smtClean="0"/>
              <a:t>Combine reducers</a:t>
            </a:r>
            <a:endParaRPr lang="uk-UA" dirty="0"/>
          </a:p>
        </p:txBody>
      </p:sp>
      <p:sp>
        <p:nvSpPr>
          <p:cNvPr id="3" name="Місце для тексту 2"/>
          <p:cNvSpPr>
            <a:spLocks noGrp="1"/>
          </p:cNvSpPr>
          <p:nvPr>
            <p:ph type="body" sz="quarter" idx="10"/>
          </p:nvPr>
        </p:nvSpPr>
        <p:spPr>
          <a:xfrm>
            <a:off x="685800" y="1088571"/>
            <a:ext cx="10820400" cy="4397829"/>
          </a:xfrm>
        </p:spPr>
        <p:txBody>
          <a:bodyPr/>
          <a:lstStyle/>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783" y="1845033"/>
            <a:ext cx="3848433" cy="2209992"/>
          </a:xfrm>
          <a:prstGeom prst="rect">
            <a:avLst/>
          </a:prstGeom>
        </p:spPr>
      </p:pic>
    </p:spTree>
    <p:extLst>
      <p:ext uri="{BB962C8B-B14F-4D97-AF65-F5344CB8AC3E}">
        <p14:creationId xmlns:p14="http://schemas.microsoft.com/office/powerpoint/2010/main" val="3583600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0262"/>
            <a:ext cx="10820400" cy="714104"/>
          </a:xfrm>
        </p:spPr>
        <p:txBody>
          <a:bodyPr/>
          <a:lstStyle/>
          <a:p>
            <a:r>
              <a:rPr lang="en-US" dirty="0" smtClean="0"/>
              <a:t>Data flow</a:t>
            </a:r>
            <a:endParaRPr lang="uk-UA" dirty="0"/>
          </a:p>
        </p:txBody>
      </p:sp>
      <p:sp>
        <p:nvSpPr>
          <p:cNvPr id="3" name="Місце для тексту 2"/>
          <p:cNvSpPr>
            <a:spLocks noGrp="1"/>
          </p:cNvSpPr>
          <p:nvPr>
            <p:ph type="body" sz="quarter" idx="10"/>
          </p:nvPr>
        </p:nvSpPr>
        <p:spPr>
          <a:xfrm>
            <a:off x="685800" y="1088571"/>
            <a:ext cx="10820400" cy="4702629"/>
          </a:xfrm>
        </p:spPr>
        <p:txBody>
          <a:bodyPr/>
          <a:lstStyle/>
          <a:p>
            <a:r>
              <a:rPr lang="en-US" dirty="0"/>
              <a:t>Although it looks a bit complicated at first, the data flow in </a:t>
            </a:r>
            <a:r>
              <a:rPr lang="en-US" dirty="0" err="1"/>
              <a:t>Redux</a:t>
            </a:r>
            <a:r>
              <a:rPr lang="en-US" dirty="0"/>
              <a:t> is actually pretty simple</a:t>
            </a:r>
            <a:r>
              <a:rPr lang="en-US" dirty="0" smtClean="0"/>
              <a:t>.</a:t>
            </a:r>
          </a:p>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9780" y="1546976"/>
            <a:ext cx="8092440" cy="4087470"/>
          </a:xfrm>
          <a:prstGeom prst="rect">
            <a:avLst/>
          </a:prstGeom>
        </p:spPr>
      </p:pic>
    </p:spTree>
    <p:extLst>
      <p:ext uri="{BB962C8B-B14F-4D97-AF65-F5344CB8AC3E}">
        <p14:creationId xmlns:p14="http://schemas.microsoft.com/office/powerpoint/2010/main" val="3249099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35429"/>
            <a:ext cx="10820400" cy="600891"/>
          </a:xfrm>
        </p:spPr>
        <p:txBody>
          <a:bodyPr/>
          <a:lstStyle/>
          <a:p>
            <a:r>
              <a:rPr lang="en-US" dirty="0" smtClean="0"/>
              <a:t>Data flow</a:t>
            </a:r>
            <a:endParaRPr lang="uk-UA" dirty="0"/>
          </a:p>
        </p:txBody>
      </p:sp>
      <p:sp>
        <p:nvSpPr>
          <p:cNvPr id="3" name="Місце для тексту 2"/>
          <p:cNvSpPr>
            <a:spLocks noGrp="1"/>
          </p:cNvSpPr>
          <p:nvPr>
            <p:ph type="body" sz="quarter" idx="10"/>
          </p:nvPr>
        </p:nvSpPr>
        <p:spPr>
          <a:xfrm>
            <a:off x="685800" y="1036320"/>
            <a:ext cx="10820400" cy="4850674"/>
          </a:xfrm>
        </p:spPr>
        <p:txBody>
          <a:bodyPr/>
          <a:lstStyle/>
          <a:p>
            <a:r>
              <a:rPr lang="en-US" dirty="0"/>
              <a:t>Let’s say that the user triggers an event (for example, clicks the “Add Note” button) and the app state updates (i.e. a new note is inserted into the app state). Here’s what happens under the hood</a:t>
            </a:r>
            <a:r>
              <a:rPr lang="en-US" dirty="0" smtClean="0"/>
              <a:t>:</a:t>
            </a:r>
          </a:p>
          <a:p>
            <a:endParaRPr lang="en-US" dirty="0" smtClean="0"/>
          </a:p>
          <a:p>
            <a:pPr marL="457200" indent="-457200">
              <a:buAutoNum type="arabicPeriod"/>
            </a:pPr>
            <a:r>
              <a:rPr lang="en-US" dirty="0" smtClean="0"/>
              <a:t>The </a:t>
            </a:r>
            <a:r>
              <a:rPr lang="en-US" dirty="0"/>
              <a:t>button click handler function </a:t>
            </a:r>
            <a:r>
              <a:rPr lang="en-US" i="1" dirty="0"/>
              <a:t>dispatches</a:t>
            </a:r>
            <a:r>
              <a:rPr lang="en-US" dirty="0"/>
              <a:t> an action to the store with </a:t>
            </a:r>
            <a:r>
              <a:rPr lang="en-US" dirty="0" smtClean="0"/>
              <a:t>the </a:t>
            </a:r>
            <a:r>
              <a:rPr lang="en-US" dirty="0" err="1" smtClean="0"/>
              <a:t>store.dispatch</a:t>
            </a:r>
            <a:r>
              <a:rPr lang="en-US" dirty="0" smtClean="0"/>
              <a:t>() method;</a:t>
            </a:r>
          </a:p>
          <a:p>
            <a:pPr marL="457200" indent="-457200">
              <a:buAutoNum type="arabicPeriod"/>
            </a:pPr>
            <a:r>
              <a:rPr lang="en-US" dirty="0" err="1"/>
              <a:t>Redux</a:t>
            </a:r>
            <a:r>
              <a:rPr lang="en-US" dirty="0"/>
              <a:t> passes down the dispatched action to the </a:t>
            </a:r>
            <a:r>
              <a:rPr lang="en-US" dirty="0" smtClean="0"/>
              <a:t>reducer;</a:t>
            </a:r>
          </a:p>
          <a:p>
            <a:pPr marL="457200" indent="-457200">
              <a:buAutoNum type="arabicPeriod"/>
            </a:pPr>
            <a:r>
              <a:rPr lang="en-US" dirty="0"/>
              <a:t>The store saves the new state returned by the </a:t>
            </a:r>
            <a:r>
              <a:rPr lang="en-US" dirty="0" smtClean="0"/>
              <a:t>reducer;</a:t>
            </a:r>
          </a:p>
          <a:p>
            <a:pPr marL="457200" indent="-457200">
              <a:buAutoNum type="arabicPeriod"/>
            </a:pPr>
            <a:r>
              <a:rPr lang="en-US" dirty="0"/>
              <a:t>Since we have </a:t>
            </a:r>
            <a:r>
              <a:rPr lang="en-US" i="1" dirty="0"/>
              <a:t>subscribed</a:t>
            </a:r>
            <a:r>
              <a:rPr lang="en-US" dirty="0"/>
              <a:t> to the store, the function we provided will be called and it will update the UI accordingly (i.e. append the new note in the list of notes</a:t>
            </a:r>
            <a:r>
              <a:rPr lang="en-US" dirty="0" smtClean="0"/>
              <a:t>).</a:t>
            </a:r>
            <a:endParaRPr lang="uk-UA" dirty="0"/>
          </a:p>
        </p:txBody>
      </p:sp>
    </p:spTree>
    <p:extLst>
      <p:ext uri="{BB962C8B-B14F-4D97-AF65-F5344CB8AC3E}">
        <p14:creationId xmlns:p14="http://schemas.microsoft.com/office/powerpoint/2010/main" val="3874964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52846"/>
            <a:ext cx="10820400" cy="714103"/>
          </a:xfrm>
        </p:spPr>
        <p:txBody>
          <a:bodyPr/>
          <a:lstStyle/>
          <a:p>
            <a:r>
              <a:rPr lang="en-US" dirty="0" smtClean="0"/>
              <a:t>Installing and configure </a:t>
            </a:r>
            <a:endParaRPr lang="uk-UA" dirty="0"/>
          </a:p>
        </p:txBody>
      </p:sp>
      <p:sp>
        <p:nvSpPr>
          <p:cNvPr id="3" name="Місце для тексту 2"/>
          <p:cNvSpPr>
            <a:spLocks noGrp="1"/>
          </p:cNvSpPr>
          <p:nvPr>
            <p:ph type="body" sz="quarter" idx="10"/>
          </p:nvPr>
        </p:nvSpPr>
        <p:spPr>
          <a:xfrm>
            <a:off x="685800" y="1166949"/>
            <a:ext cx="10820400" cy="4319451"/>
          </a:xfrm>
        </p:spPr>
        <p:txBody>
          <a:bodyPr/>
          <a:lstStyle/>
          <a:p>
            <a:r>
              <a:rPr lang="en-US" dirty="0" smtClean="0"/>
              <a:t>To install </a:t>
            </a:r>
            <a:r>
              <a:rPr lang="en-US" dirty="0" err="1" smtClean="0"/>
              <a:t>redux</a:t>
            </a:r>
            <a:r>
              <a:rPr lang="en-US" dirty="0" smtClean="0"/>
              <a:t> we just need node.js installing on our computer.</a:t>
            </a:r>
          </a:p>
          <a:p>
            <a:r>
              <a:rPr lang="en-US" dirty="0" smtClean="0"/>
              <a:t>Command: </a:t>
            </a:r>
            <a:r>
              <a:rPr lang="en-US" dirty="0" err="1" smtClean="0"/>
              <a:t>npm</a:t>
            </a:r>
            <a:r>
              <a:rPr lang="en-US" dirty="0" smtClean="0"/>
              <a:t> install </a:t>
            </a:r>
            <a:r>
              <a:rPr lang="en-US" dirty="0" err="1" smtClean="0"/>
              <a:t>redux</a:t>
            </a:r>
            <a:r>
              <a:rPr lang="en-US" dirty="0"/>
              <a:t> </a:t>
            </a:r>
            <a:r>
              <a:rPr lang="en-US" dirty="0" smtClean="0"/>
              <a:t>or yarn add </a:t>
            </a:r>
            <a:r>
              <a:rPr lang="en-US" dirty="0" err="1" smtClean="0"/>
              <a:t>redux</a:t>
            </a:r>
            <a:r>
              <a:rPr lang="en-US" dirty="0" smtClean="0"/>
              <a:t>.</a:t>
            </a:r>
          </a:p>
          <a:p>
            <a:endParaRPr lang="en-US" dirty="0"/>
          </a:p>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805" y="2093697"/>
            <a:ext cx="6340389" cy="3924640"/>
          </a:xfrm>
          <a:prstGeom prst="rect">
            <a:avLst/>
          </a:prstGeom>
        </p:spPr>
      </p:pic>
    </p:spTree>
    <p:extLst>
      <p:ext uri="{BB962C8B-B14F-4D97-AF65-F5344CB8AC3E}">
        <p14:creationId xmlns:p14="http://schemas.microsoft.com/office/powerpoint/2010/main" val="1602503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0263"/>
            <a:ext cx="10820400" cy="635726"/>
          </a:xfrm>
        </p:spPr>
        <p:txBody>
          <a:bodyPr/>
          <a:lstStyle/>
          <a:p>
            <a:r>
              <a:rPr lang="en-US" dirty="0" smtClean="0"/>
              <a:t>Own </a:t>
            </a:r>
            <a:r>
              <a:rPr lang="en-US" dirty="0" err="1" smtClean="0"/>
              <a:t>createStore</a:t>
            </a:r>
            <a:r>
              <a:rPr lang="en-US" dirty="0" smtClean="0"/>
              <a:t> function</a:t>
            </a:r>
            <a:endParaRPr lang="uk-UA" dirty="0"/>
          </a:p>
        </p:txBody>
      </p:sp>
      <p:sp>
        <p:nvSpPr>
          <p:cNvPr id="3" name="Місце для тексту 2"/>
          <p:cNvSpPr>
            <a:spLocks noGrp="1"/>
          </p:cNvSpPr>
          <p:nvPr>
            <p:ph type="body" sz="quarter" idx="10"/>
          </p:nvPr>
        </p:nvSpPr>
        <p:spPr>
          <a:xfrm>
            <a:off x="685800" y="1105989"/>
            <a:ext cx="10820400" cy="4781005"/>
          </a:xfrm>
        </p:spPr>
        <p:txBody>
          <a:bodyPr/>
          <a:lstStyle/>
          <a:p>
            <a:r>
              <a:rPr lang="en-US" dirty="0" smtClean="0"/>
              <a:t>We can easily create own “</a:t>
            </a:r>
            <a:r>
              <a:rPr lang="en-US" dirty="0" err="1" smtClean="0"/>
              <a:t>createStore</a:t>
            </a:r>
            <a:r>
              <a:rPr lang="en-US" dirty="0" smtClean="0"/>
              <a:t>” function which work the same as in </a:t>
            </a:r>
            <a:r>
              <a:rPr lang="en-US" dirty="0" err="1"/>
              <a:t>r</a:t>
            </a:r>
            <a:r>
              <a:rPr lang="en-US" dirty="0" err="1" smtClean="0"/>
              <a:t>edux</a:t>
            </a:r>
            <a:r>
              <a:rPr lang="en-US" dirty="0" smtClean="0"/>
              <a:t> library.</a:t>
            </a:r>
          </a:p>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062" y="1642485"/>
            <a:ext cx="5707875" cy="3886537"/>
          </a:xfrm>
          <a:prstGeom prst="rect">
            <a:avLst/>
          </a:prstGeom>
        </p:spPr>
      </p:pic>
    </p:spTree>
    <p:extLst>
      <p:ext uri="{BB962C8B-B14F-4D97-AF65-F5344CB8AC3E}">
        <p14:creationId xmlns:p14="http://schemas.microsoft.com/office/powerpoint/2010/main" val="2257126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0263"/>
            <a:ext cx="10820400" cy="635726"/>
          </a:xfrm>
        </p:spPr>
        <p:txBody>
          <a:bodyPr/>
          <a:lstStyle/>
          <a:p>
            <a:r>
              <a:rPr lang="en-US" dirty="0" err="1" smtClean="0"/>
              <a:t>Redux</a:t>
            </a:r>
            <a:r>
              <a:rPr lang="en-US" dirty="0" smtClean="0"/>
              <a:t> + react = 🎉🎉🎉</a:t>
            </a:r>
            <a:endParaRPr lang="uk-UA" dirty="0"/>
          </a:p>
        </p:txBody>
      </p:sp>
      <p:sp>
        <p:nvSpPr>
          <p:cNvPr id="3" name="Місце для тексту 2"/>
          <p:cNvSpPr>
            <a:spLocks noGrp="1"/>
          </p:cNvSpPr>
          <p:nvPr>
            <p:ph type="body" sz="quarter" idx="10"/>
          </p:nvPr>
        </p:nvSpPr>
        <p:spPr>
          <a:xfrm>
            <a:off x="685800" y="1105989"/>
            <a:ext cx="10820400" cy="4772297"/>
          </a:xfrm>
        </p:spPr>
        <p:txBody>
          <a:bodyPr/>
          <a:lstStyle/>
          <a:p>
            <a:r>
              <a:rPr lang="en-US" dirty="0"/>
              <a:t>There is a package called </a:t>
            </a:r>
            <a:r>
              <a:rPr lang="en-US" b="1" dirty="0" smtClean="0"/>
              <a:t>react-</a:t>
            </a:r>
            <a:r>
              <a:rPr lang="en-US" b="1" dirty="0" err="1" smtClean="0"/>
              <a:t>redux</a:t>
            </a:r>
            <a:r>
              <a:rPr lang="en-US" dirty="0"/>
              <a:t> which we use to wire up our React components with </a:t>
            </a:r>
            <a:r>
              <a:rPr lang="en-US" dirty="0" err="1" smtClean="0"/>
              <a:t>Redux</a:t>
            </a:r>
            <a:r>
              <a:rPr lang="en-US" dirty="0" smtClean="0"/>
              <a:t>.</a:t>
            </a:r>
          </a:p>
          <a:p>
            <a:r>
              <a:rPr lang="en-US" dirty="0" smtClean="0"/>
              <a:t>Command: </a:t>
            </a:r>
            <a:r>
              <a:rPr lang="en-US" dirty="0" err="1" smtClean="0"/>
              <a:t>npm</a:t>
            </a:r>
            <a:r>
              <a:rPr lang="en-US" dirty="0" smtClean="0"/>
              <a:t> install </a:t>
            </a:r>
            <a:r>
              <a:rPr lang="en-US" dirty="0" err="1" smtClean="0"/>
              <a:t>redux</a:t>
            </a:r>
            <a:r>
              <a:rPr lang="en-US" dirty="0" smtClean="0"/>
              <a:t> react-</a:t>
            </a:r>
            <a:r>
              <a:rPr lang="en-US" dirty="0" err="1" smtClean="0"/>
              <a:t>redux</a:t>
            </a:r>
            <a:r>
              <a:rPr lang="en-US" dirty="0" smtClean="0"/>
              <a:t>.</a:t>
            </a:r>
          </a:p>
          <a:p>
            <a:r>
              <a:rPr lang="en-US" dirty="0" smtClean="0"/>
              <a:t>react-</a:t>
            </a:r>
            <a:r>
              <a:rPr lang="en-US" dirty="0" err="1"/>
              <a:t>r</a:t>
            </a:r>
            <a:r>
              <a:rPr lang="en-US" dirty="0" err="1" smtClean="0"/>
              <a:t>edux</a:t>
            </a:r>
            <a:r>
              <a:rPr lang="en-US" dirty="0" smtClean="0"/>
              <a:t> </a:t>
            </a:r>
            <a:r>
              <a:rPr lang="en-US" dirty="0"/>
              <a:t>provides a React component called Provider, which makes our application store available throughout our entire application.</a:t>
            </a:r>
            <a:endParaRPr lang="en-US" dirty="0" smtClean="0"/>
          </a:p>
          <a:p>
            <a:endParaRPr lang="en-US"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6559" y="2999430"/>
            <a:ext cx="3718882" cy="2949196"/>
          </a:xfrm>
          <a:prstGeom prst="rect">
            <a:avLst/>
          </a:prstGeom>
        </p:spPr>
      </p:pic>
    </p:spTree>
    <p:extLst>
      <p:ext uri="{BB962C8B-B14F-4D97-AF65-F5344CB8AC3E}">
        <p14:creationId xmlns:p14="http://schemas.microsoft.com/office/powerpoint/2010/main" val="2747210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8971"/>
            <a:ext cx="10820400" cy="635726"/>
          </a:xfrm>
        </p:spPr>
        <p:txBody>
          <a:bodyPr/>
          <a:lstStyle/>
          <a:p>
            <a:r>
              <a:rPr lang="en-US" dirty="0" smtClean="0"/>
              <a:t>Connect HOC</a:t>
            </a:r>
            <a:endParaRPr lang="uk-UA" dirty="0"/>
          </a:p>
        </p:txBody>
      </p:sp>
      <p:sp>
        <p:nvSpPr>
          <p:cNvPr id="3" name="Місце для тексту 2"/>
          <p:cNvSpPr>
            <a:spLocks noGrp="1"/>
          </p:cNvSpPr>
          <p:nvPr>
            <p:ph type="body" sz="quarter" idx="10"/>
          </p:nvPr>
        </p:nvSpPr>
        <p:spPr>
          <a:xfrm>
            <a:off x="685800" y="1114697"/>
            <a:ext cx="10820400" cy="4746172"/>
          </a:xfrm>
        </p:spPr>
        <p:txBody>
          <a:bodyPr/>
          <a:lstStyle/>
          <a:p>
            <a:r>
              <a:rPr lang="en-US" dirty="0"/>
              <a:t>r</a:t>
            </a:r>
            <a:r>
              <a:rPr lang="en-US" dirty="0" smtClean="0"/>
              <a:t>eact-</a:t>
            </a:r>
            <a:r>
              <a:rPr lang="en-US" dirty="0" err="1" smtClean="0"/>
              <a:t>redux</a:t>
            </a:r>
            <a:r>
              <a:rPr lang="en-US" dirty="0" smtClean="0"/>
              <a:t> </a:t>
            </a:r>
            <a:r>
              <a:rPr lang="en-US" dirty="0"/>
              <a:t>provides </a:t>
            </a:r>
            <a:r>
              <a:rPr lang="en-US" dirty="0" smtClean="0"/>
              <a:t>a connect </a:t>
            </a:r>
            <a:r>
              <a:rPr lang="en-US" dirty="0"/>
              <a:t>function. We use this function whenever we want to “connect” a component to </a:t>
            </a:r>
            <a:r>
              <a:rPr lang="en-US" dirty="0" err="1"/>
              <a:t>Redux</a:t>
            </a:r>
            <a:r>
              <a:rPr lang="en-US" dirty="0"/>
              <a:t>, i.e. make a React component interact with our </a:t>
            </a:r>
            <a:r>
              <a:rPr lang="en-US" dirty="0" err="1"/>
              <a:t>Redux</a:t>
            </a:r>
            <a:r>
              <a:rPr lang="en-US" dirty="0"/>
              <a:t> store</a:t>
            </a:r>
            <a:r>
              <a:rPr lang="en-US" dirty="0" smtClean="0"/>
              <a:t>.</a:t>
            </a:r>
          </a:p>
          <a:p>
            <a:r>
              <a:rPr lang="en-US" dirty="0"/>
              <a:t>It also takes in two optional arguments: </a:t>
            </a:r>
            <a:r>
              <a:rPr lang="en-US" i="1" dirty="0" err="1"/>
              <a:t>mapStateToProps</a:t>
            </a:r>
            <a:r>
              <a:rPr lang="en-US" dirty="0"/>
              <a:t> and </a:t>
            </a:r>
            <a:r>
              <a:rPr lang="en-US" i="1" dirty="0" err="1"/>
              <a:t>mapDispatchToProps</a:t>
            </a:r>
            <a:r>
              <a:rPr lang="en-US" dirty="0" smtClean="0"/>
              <a:t>.</a:t>
            </a:r>
          </a:p>
          <a:p>
            <a:r>
              <a:rPr lang="en-US" dirty="0"/>
              <a:t>The first argument, </a:t>
            </a:r>
            <a:r>
              <a:rPr lang="en-US" i="1" dirty="0" err="1"/>
              <a:t>mapStateToProps</a:t>
            </a:r>
            <a:r>
              <a:rPr lang="en-US" dirty="0"/>
              <a:t>, has to do with subscribing to the store by mapping store values in our component’s </a:t>
            </a:r>
            <a:r>
              <a:rPr lang="en-US" dirty="0" smtClean="0"/>
              <a:t>properties. If </a:t>
            </a:r>
            <a:r>
              <a:rPr lang="en-US" dirty="0"/>
              <a:t>we want to subscribe to the store, we provide a non-null first argument</a:t>
            </a:r>
            <a:r>
              <a:rPr lang="en-US" dirty="0" smtClean="0"/>
              <a:t>.</a:t>
            </a:r>
          </a:p>
          <a:p>
            <a:r>
              <a:rPr lang="en-US" dirty="0"/>
              <a:t>The second argument, </a:t>
            </a:r>
            <a:r>
              <a:rPr lang="en-US" i="1" dirty="0" err="1"/>
              <a:t>mapDispatchToProps</a:t>
            </a:r>
            <a:r>
              <a:rPr lang="en-US" dirty="0"/>
              <a:t>, has to do with injecting action creators in our component’s properties</a:t>
            </a:r>
            <a:r>
              <a:rPr lang="en-US" dirty="0" smtClean="0"/>
              <a:t>.</a:t>
            </a:r>
          </a:p>
          <a:p>
            <a:r>
              <a:rPr lang="en-US" dirty="0" smtClean="0"/>
              <a:t>Links: </a:t>
            </a:r>
            <a:r>
              <a:rPr lang="en-US" dirty="0">
                <a:hlinkClick r:id="rId2"/>
              </a:rPr>
              <a:t>https://</a:t>
            </a:r>
            <a:r>
              <a:rPr lang="en-US" dirty="0" smtClean="0">
                <a:hlinkClick r:id="rId2"/>
              </a:rPr>
              <a:t>react-redux.js.org/using-react-redux/connect-mapstate</a:t>
            </a:r>
            <a:r>
              <a:rPr lang="en-US" dirty="0" smtClean="0"/>
              <a:t>,</a:t>
            </a:r>
          </a:p>
          <a:p>
            <a:r>
              <a:rPr lang="en-US" dirty="0" smtClean="0"/>
              <a:t>           </a:t>
            </a:r>
            <a:r>
              <a:rPr lang="en-US" dirty="0">
                <a:hlinkClick r:id="rId3"/>
              </a:rPr>
              <a:t>https://</a:t>
            </a:r>
            <a:r>
              <a:rPr lang="en-US" dirty="0" smtClean="0">
                <a:hlinkClick r:id="rId3"/>
              </a:rPr>
              <a:t>react-redux.js.org/using-react-redux/connect-mapdispatch</a:t>
            </a:r>
            <a:r>
              <a:rPr lang="en-US" dirty="0" smtClean="0"/>
              <a:t>.</a:t>
            </a:r>
            <a:endParaRPr lang="uk-UA" dirty="0"/>
          </a:p>
        </p:txBody>
      </p:sp>
    </p:spTree>
    <p:extLst>
      <p:ext uri="{BB962C8B-B14F-4D97-AF65-F5344CB8AC3E}">
        <p14:creationId xmlns:p14="http://schemas.microsoft.com/office/powerpoint/2010/main" val="2637788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52847"/>
            <a:ext cx="10820400" cy="731520"/>
          </a:xfrm>
        </p:spPr>
        <p:txBody>
          <a:bodyPr/>
          <a:lstStyle/>
          <a:p>
            <a:r>
              <a:rPr lang="en-US" smtClean="0"/>
              <a:t>Connect example</a:t>
            </a:r>
            <a:endParaRPr lang="uk-UA" dirty="0"/>
          </a:p>
        </p:txBody>
      </p:sp>
      <p:sp>
        <p:nvSpPr>
          <p:cNvPr id="3" name="Місце для тексту 2"/>
          <p:cNvSpPr>
            <a:spLocks noGrp="1"/>
          </p:cNvSpPr>
          <p:nvPr>
            <p:ph type="body" sz="quarter" idx="10"/>
          </p:nvPr>
        </p:nvSpPr>
        <p:spPr>
          <a:xfrm>
            <a:off x="685800" y="1088571"/>
            <a:ext cx="10820400" cy="4763589"/>
          </a:xfrm>
        </p:spPr>
        <p:txBody>
          <a:bodyPr/>
          <a:lstStyle/>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977" y="1570110"/>
            <a:ext cx="6066046" cy="3543607"/>
          </a:xfrm>
          <a:prstGeom prst="rect">
            <a:avLst/>
          </a:prstGeom>
        </p:spPr>
      </p:pic>
    </p:spTree>
    <p:extLst>
      <p:ext uri="{BB962C8B-B14F-4D97-AF65-F5344CB8AC3E}">
        <p14:creationId xmlns:p14="http://schemas.microsoft.com/office/powerpoint/2010/main" val="3382004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87681"/>
            <a:ext cx="10820400" cy="644434"/>
          </a:xfrm>
        </p:spPr>
        <p:txBody>
          <a:bodyPr/>
          <a:lstStyle/>
          <a:p>
            <a:r>
              <a:rPr lang="en-US" dirty="0" smtClean="0"/>
              <a:t>Selectors</a:t>
            </a:r>
            <a:endParaRPr lang="uk-UA" dirty="0"/>
          </a:p>
        </p:txBody>
      </p:sp>
      <p:sp>
        <p:nvSpPr>
          <p:cNvPr id="3" name="Місце для тексту 2"/>
          <p:cNvSpPr>
            <a:spLocks noGrp="1"/>
          </p:cNvSpPr>
          <p:nvPr>
            <p:ph type="body" sz="quarter" idx="10"/>
          </p:nvPr>
        </p:nvSpPr>
        <p:spPr>
          <a:xfrm>
            <a:off x="685800" y="1132115"/>
            <a:ext cx="10820400" cy="4763588"/>
          </a:xfrm>
        </p:spPr>
        <p:txBody>
          <a:bodyPr/>
          <a:lstStyle/>
          <a:p>
            <a:r>
              <a:rPr lang="en-US" dirty="0" smtClean="0"/>
              <a:t>In </a:t>
            </a:r>
            <a:r>
              <a:rPr lang="en-US" i="1" dirty="0" err="1" smtClean="0"/>
              <a:t>mapStateToProps</a:t>
            </a:r>
            <a:r>
              <a:rPr lang="en-US" dirty="0" smtClean="0"/>
              <a:t> we also can pass computed values. It’s computed values – selectors.</a:t>
            </a:r>
          </a:p>
          <a:p>
            <a:r>
              <a:rPr lang="en-US" dirty="0" smtClean="0"/>
              <a:t>Selectors it’s a simple function that receive as parameter </a:t>
            </a:r>
            <a:r>
              <a:rPr lang="en-US" b="1" dirty="0" smtClean="0"/>
              <a:t>state</a:t>
            </a:r>
            <a:r>
              <a:rPr lang="en-US" dirty="0" smtClean="0"/>
              <a:t> and return computed value.</a:t>
            </a:r>
          </a:p>
          <a:p>
            <a:endParaRPr lang="uk-UA" b="1"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663" y="2781426"/>
            <a:ext cx="4168501" cy="1318374"/>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346" y="2872874"/>
            <a:ext cx="3711262" cy="1135478"/>
          </a:xfrm>
          <a:prstGeom prst="rect">
            <a:avLst/>
          </a:prstGeom>
        </p:spPr>
      </p:pic>
    </p:spTree>
    <p:extLst>
      <p:ext uri="{BB962C8B-B14F-4D97-AF65-F5344CB8AC3E}">
        <p14:creationId xmlns:p14="http://schemas.microsoft.com/office/powerpoint/2010/main" val="2277539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0263"/>
            <a:ext cx="10820400" cy="609600"/>
          </a:xfrm>
        </p:spPr>
        <p:txBody>
          <a:bodyPr/>
          <a:lstStyle/>
          <a:p>
            <a:r>
              <a:rPr lang="en-US" dirty="0" err="1" smtClean="0"/>
              <a:t>Async</a:t>
            </a:r>
            <a:r>
              <a:rPr lang="en-US" dirty="0" smtClean="0"/>
              <a:t> actions + </a:t>
            </a:r>
            <a:r>
              <a:rPr lang="en-US" dirty="0" err="1" smtClean="0"/>
              <a:t>redux-thunk</a:t>
            </a:r>
            <a:endParaRPr lang="uk-UA" dirty="0"/>
          </a:p>
        </p:txBody>
      </p:sp>
      <p:sp>
        <p:nvSpPr>
          <p:cNvPr id="3" name="Місце для тексту 2"/>
          <p:cNvSpPr>
            <a:spLocks noGrp="1"/>
          </p:cNvSpPr>
          <p:nvPr>
            <p:ph type="body" sz="quarter" idx="10"/>
          </p:nvPr>
        </p:nvSpPr>
        <p:spPr>
          <a:xfrm>
            <a:off x="685800" y="1158239"/>
            <a:ext cx="10820400" cy="4711337"/>
          </a:xfrm>
        </p:spPr>
        <p:txBody>
          <a:bodyPr/>
          <a:lstStyle/>
          <a:p>
            <a:r>
              <a:rPr lang="en-US" dirty="0" smtClean="0"/>
              <a:t>By default actions in </a:t>
            </a:r>
            <a:r>
              <a:rPr lang="en-US" dirty="0" err="1" smtClean="0"/>
              <a:t>Redux</a:t>
            </a:r>
            <a:r>
              <a:rPr lang="en-US" dirty="0" smtClean="0"/>
              <a:t> are dispatched synchronously, which is problem to communicate with external API. </a:t>
            </a:r>
            <a:r>
              <a:rPr lang="en-US" dirty="0" err="1" smtClean="0"/>
              <a:t>Redux</a:t>
            </a:r>
            <a:r>
              <a:rPr lang="en-US" dirty="0" smtClean="0"/>
              <a:t> allows a middleware named </a:t>
            </a:r>
            <a:r>
              <a:rPr lang="en-US" b="1" dirty="0" err="1" smtClean="0"/>
              <a:t>redux-thunk</a:t>
            </a:r>
            <a:r>
              <a:rPr lang="en-US" b="1" dirty="0"/>
              <a:t> </a:t>
            </a:r>
            <a:r>
              <a:rPr lang="en-US" dirty="0" smtClean="0"/>
              <a:t>to use </a:t>
            </a:r>
            <a:r>
              <a:rPr lang="en-US" dirty="0" err="1" smtClean="0"/>
              <a:t>async</a:t>
            </a:r>
            <a:r>
              <a:rPr lang="en-US" dirty="0" smtClean="0"/>
              <a:t> actions. Also </a:t>
            </a:r>
            <a:r>
              <a:rPr lang="en-US" dirty="0" err="1" smtClean="0"/>
              <a:t>redux</a:t>
            </a:r>
            <a:r>
              <a:rPr lang="en-US" dirty="0" smtClean="0"/>
              <a:t> have another library for </a:t>
            </a:r>
            <a:r>
              <a:rPr lang="en-US" dirty="0" err="1" smtClean="0"/>
              <a:t>async</a:t>
            </a:r>
            <a:r>
              <a:rPr lang="en-US" dirty="0" smtClean="0"/>
              <a:t> action – </a:t>
            </a:r>
            <a:r>
              <a:rPr lang="en-US" b="1" dirty="0" err="1" smtClean="0"/>
              <a:t>redux</a:t>
            </a:r>
            <a:r>
              <a:rPr lang="en-US" b="1" dirty="0" smtClean="0"/>
              <a:t>-saga. </a:t>
            </a:r>
            <a:r>
              <a:rPr lang="en-US" dirty="0">
                <a:hlinkClick r:id="rId2"/>
              </a:rPr>
              <a:t>https://</a:t>
            </a:r>
            <a:r>
              <a:rPr lang="en-US" dirty="0" smtClean="0">
                <a:hlinkClick r:id="rId2"/>
              </a:rPr>
              <a:t>redux-saga.js.org/docs/introduction/BeginnerTutorial.html</a:t>
            </a:r>
            <a:endParaRPr lang="en-US" dirty="0" smtClean="0"/>
          </a:p>
          <a:p>
            <a:r>
              <a:rPr lang="en-US" dirty="0" err="1" smtClean="0"/>
              <a:t>Redux-thunk</a:t>
            </a:r>
            <a:r>
              <a:rPr lang="en-US" dirty="0" smtClean="0"/>
              <a:t> lets you call actions creators that returns a function instead of plain object. That function receives the store’s dispatch method, which is then we used to dispatch synchronous actions inside body of function. </a:t>
            </a:r>
          </a:p>
          <a:p>
            <a:endParaRPr lang="uk-UA" dirty="0"/>
          </a:p>
        </p:txBody>
      </p:sp>
    </p:spTree>
    <p:extLst>
      <p:ext uri="{BB962C8B-B14F-4D97-AF65-F5344CB8AC3E}">
        <p14:creationId xmlns:p14="http://schemas.microsoft.com/office/powerpoint/2010/main" val="2084946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48640"/>
            <a:ext cx="10820400" cy="714103"/>
          </a:xfrm>
        </p:spPr>
        <p:txBody>
          <a:bodyPr/>
          <a:lstStyle/>
          <a:p>
            <a:r>
              <a:rPr lang="en-US" dirty="0" err="1" smtClean="0"/>
              <a:t>Redux</a:t>
            </a:r>
            <a:r>
              <a:rPr lang="en-US" dirty="0" smtClean="0"/>
              <a:t> and why we need it?</a:t>
            </a:r>
            <a:endParaRPr lang="uk-UA" dirty="0"/>
          </a:p>
        </p:txBody>
      </p:sp>
      <p:sp>
        <p:nvSpPr>
          <p:cNvPr id="3" name="Місце для тексту 2"/>
          <p:cNvSpPr>
            <a:spLocks noGrp="1"/>
          </p:cNvSpPr>
          <p:nvPr>
            <p:ph type="body" sz="quarter" idx="10"/>
          </p:nvPr>
        </p:nvSpPr>
        <p:spPr>
          <a:xfrm>
            <a:off x="685800" y="1371601"/>
            <a:ext cx="10820400" cy="4532810"/>
          </a:xfrm>
        </p:spPr>
        <p:txBody>
          <a:bodyPr/>
          <a:lstStyle/>
          <a:p>
            <a:r>
              <a:rPr lang="en-US" dirty="0" err="1" smtClean="0"/>
              <a:t>Redux</a:t>
            </a:r>
            <a:r>
              <a:rPr lang="en-US" dirty="0" smtClean="0"/>
              <a:t> was created in 2015 by Dan Abramov and Andrew Clark. It’s similar and inspired by Facebook’s flux architecture. (</a:t>
            </a:r>
            <a:r>
              <a:rPr lang="en-US" dirty="0">
                <a:hlinkClick r:id="rId2"/>
              </a:rPr>
              <a:t>https://facebook.github.io/flux/</a:t>
            </a:r>
            <a:r>
              <a:rPr lang="en-US" dirty="0" smtClean="0"/>
              <a:t>)</a:t>
            </a:r>
          </a:p>
          <a:p>
            <a:r>
              <a:rPr lang="en-US" dirty="0" err="1" smtClean="0"/>
              <a:t>Redux</a:t>
            </a:r>
            <a:r>
              <a:rPr lang="en-US" dirty="0" smtClean="0"/>
              <a:t> </a:t>
            </a:r>
            <a:r>
              <a:rPr lang="en-US" dirty="0"/>
              <a:t>is a popular JavaScript library for managing the state of your application. It is very common and if you are working with React, chances are — you’ve already heard about it</a:t>
            </a:r>
            <a:r>
              <a:rPr lang="en-US" dirty="0" smtClean="0"/>
              <a:t>.</a:t>
            </a:r>
          </a:p>
          <a:p>
            <a:r>
              <a:rPr lang="en-US" dirty="0" smtClean="0"/>
              <a:t>For </a:t>
            </a:r>
            <a:r>
              <a:rPr lang="en-US" dirty="0"/>
              <a:t>those of you who have no idea what an application state is: it is like a global object which holds information that you use for various purposes later in the app (e.g. making decisions on which </a:t>
            </a:r>
            <a:r>
              <a:rPr lang="en-US" dirty="0" smtClean="0"/>
              <a:t>components </a:t>
            </a:r>
            <a:r>
              <a:rPr lang="en-US" dirty="0"/>
              <a:t>to render and when, rendering the stored data </a:t>
            </a:r>
            <a:r>
              <a:rPr lang="en-US" dirty="0" err="1"/>
              <a:t>etc</a:t>
            </a:r>
            <a:r>
              <a:rPr lang="en-US" dirty="0" smtClean="0"/>
              <a:t>).</a:t>
            </a:r>
          </a:p>
          <a:p>
            <a:r>
              <a:rPr lang="en-US" dirty="0" smtClean="0"/>
              <a:t>Big </a:t>
            </a:r>
            <a:r>
              <a:rPr lang="en-US" dirty="0"/>
              <a:t>applications have big application states and managing them gets more and more inconvenient as your app grows.</a:t>
            </a:r>
            <a:br>
              <a:rPr lang="en-US" dirty="0"/>
            </a:br>
            <a:r>
              <a:rPr lang="en-US" dirty="0"/>
              <a:t>That’s why we need state management libraries like </a:t>
            </a:r>
            <a:r>
              <a:rPr lang="en-US" dirty="0" err="1"/>
              <a:t>Redux</a:t>
            </a:r>
            <a:r>
              <a:rPr lang="en-US" dirty="0"/>
              <a:t>.</a:t>
            </a:r>
            <a:endParaRPr lang="uk-UA" dirty="0"/>
          </a:p>
        </p:txBody>
      </p:sp>
    </p:spTree>
    <p:extLst>
      <p:ext uri="{BB962C8B-B14F-4D97-AF65-F5344CB8AC3E}">
        <p14:creationId xmlns:p14="http://schemas.microsoft.com/office/powerpoint/2010/main" val="3493316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61554"/>
            <a:ext cx="10820400" cy="653143"/>
          </a:xfrm>
        </p:spPr>
        <p:txBody>
          <a:bodyPr/>
          <a:lstStyle/>
          <a:p>
            <a:r>
              <a:rPr lang="en-US" dirty="0" smtClean="0"/>
              <a:t>Installing and setup</a:t>
            </a:r>
            <a:endParaRPr lang="uk-UA" dirty="0"/>
          </a:p>
        </p:txBody>
      </p:sp>
      <p:sp>
        <p:nvSpPr>
          <p:cNvPr id="3" name="Місце для тексту 2"/>
          <p:cNvSpPr>
            <a:spLocks noGrp="1"/>
          </p:cNvSpPr>
          <p:nvPr>
            <p:ph type="body" sz="quarter" idx="10"/>
          </p:nvPr>
        </p:nvSpPr>
        <p:spPr>
          <a:xfrm>
            <a:off x="685800" y="1114697"/>
            <a:ext cx="10820400" cy="4772297"/>
          </a:xfrm>
        </p:spPr>
        <p:txBody>
          <a:bodyPr/>
          <a:lstStyle/>
          <a:p>
            <a:r>
              <a:rPr lang="en-US" dirty="0" smtClean="0"/>
              <a:t>To install </a:t>
            </a:r>
            <a:r>
              <a:rPr lang="en-US" dirty="0" err="1" smtClean="0"/>
              <a:t>redux-thunk</a:t>
            </a:r>
            <a:r>
              <a:rPr lang="en-US" dirty="0" smtClean="0"/>
              <a:t>, command: </a:t>
            </a:r>
            <a:r>
              <a:rPr lang="en-US" dirty="0" err="1" smtClean="0"/>
              <a:t>npm</a:t>
            </a:r>
            <a:r>
              <a:rPr lang="en-US" dirty="0" smtClean="0"/>
              <a:t> I </a:t>
            </a:r>
            <a:r>
              <a:rPr lang="en-US" dirty="0" err="1" smtClean="0"/>
              <a:t>redux-thunk</a:t>
            </a:r>
            <a:r>
              <a:rPr lang="en-US" dirty="0" smtClean="0"/>
              <a:t> or yarn add </a:t>
            </a:r>
            <a:r>
              <a:rPr lang="en-US" dirty="0" err="1" smtClean="0"/>
              <a:t>redux-thunk</a:t>
            </a:r>
            <a:r>
              <a:rPr lang="en-US" dirty="0" smtClean="0"/>
              <a:t>.</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698" y="1926137"/>
            <a:ext cx="4648603" cy="2065199"/>
          </a:xfrm>
          <a:prstGeom prst="rect">
            <a:avLst/>
          </a:prstGeom>
        </p:spPr>
      </p:pic>
    </p:spTree>
    <p:extLst>
      <p:ext uri="{BB962C8B-B14F-4D97-AF65-F5344CB8AC3E}">
        <p14:creationId xmlns:p14="http://schemas.microsoft.com/office/powerpoint/2010/main" val="2119627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61554"/>
            <a:ext cx="10820400" cy="705395"/>
          </a:xfrm>
        </p:spPr>
        <p:txBody>
          <a:bodyPr/>
          <a:lstStyle/>
          <a:p>
            <a:r>
              <a:rPr lang="en-US" dirty="0" err="1" smtClean="0"/>
              <a:t>Redux-thunk</a:t>
            </a:r>
            <a:r>
              <a:rPr lang="en-US" dirty="0" smtClean="0"/>
              <a:t> example</a:t>
            </a:r>
            <a:endParaRPr lang="uk-UA" dirty="0"/>
          </a:p>
        </p:txBody>
      </p:sp>
      <p:sp>
        <p:nvSpPr>
          <p:cNvPr id="3" name="Місце для тексту 2"/>
          <p:cNvSpPr>
            <a:spLocks noGrp="1"/>
          </p:cNvSpPr>
          <p:nvPr>
            <p:ph type="body" sz="quarter" idx="10"/>
          </p:nvPr>
        </p:nvSpPr>
        <p:spPr>
          <a:xfrm>
            <a:off x="685800" y="1166949"/>
            <a:ext cx="10820400" cy="4720045"/>
          </a:xfrm>
        </p:spPr>
        <p:txBody>
          <a:bodyPr/>
          <a:lstStyle/>
          <a:p>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7961"/>
            <a:ext cx="5974598" cy="4138019"/>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56098"/>
            <a:ext cx="6134632" cy="3741744"/>
          </a:xfrm>
          <a:prstGeom prst="rect">
            <a:avLst/>
          </a:prstGeom>
        </p:spPr>
      </p:pic>
    </p:spTree>
    <p:extLst>
      <p:ext uri="{BB962C8B-B14F-4D97-AF65-F5344CB8AC3E}">
        <p14:creationId xmlns:p14="http://schemas.microsoft.com/office/powerpoint/2010/main" val="14369861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52847"/>
            <a:ext cx="10820400" cy="670560"/>
          </a:xfrm>
        </p:spPr>
        <p:txBody>
          <a:bodyPr/>
          <a:lstStyle/>
          <a:p>
            <a:r>
              <a:rPr lang="en-US" dirty="0" err="1" smtClean="0"/>
              <a:t>Redux</a:t>
            </a:r>
            <a:r>
              <a:rPr lang="en-US" dirty="0" smtClean="0"/>
              <a:t> testing(actions)</a:t>
            </a:r>
            <a:endParaRPr lang="uk-UA" dirty="0"/>
          </a:p>
        </p:txBody>
      </p:sp>
      <p:sp>
        <p:nvSpPr>
          <p:cNvPr id="3" name="Місце для тексту 2"/>
          <p:cNvSpPr>
            <a:spLocks noGrp="1"/>
          </p:cNvSpPr>
          <p:nvPr>
            <p:ph type="body" sz="quarter" idx="10"/>
          </p:nvPr>
        </p:nvSpPr>
        <p:spPr>
          <a:xfrm>
            <a:off x="685800" y="1123407"/>
            <a:ext cx="10820400" cy="4728753"/>
          </a:xfrm>
        </p:spPr>
        <p:txBody>
          <a:bodyPr/>
          <a:lstStyle/>
          <a:p>
            <a:r>
              <a:rPr lang="en-US" dirty="0" smtClean="0"/>
              <a:t>Testing </a:t>
            </a:r>
            <a:r>
              <a:rPr lang="en-US" dirty="0" err="1" smtClean="0"/>
              <a:t>redux</a:t>
            </a:r>
            <a:r>
              <a:rPr lang="en-US" dirty="0" smtClean="0"/>
              <a:t> actions is easy, because </a:t>
            </a:r>
          </a:p>
          <a:p>
            <a:r>
              <a:rPr lang="en-US" dirty="0" smtClean="0"/>
              <a:t>action is just simple function that return </a:t>
            </a:r>
          </a:p>
          <a:p>
            <a:r>
              <a:rPr lang="en-US" dirty="0" smtClean="0"/>
              <a:t>plain object. Using jest testing library  </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811" y="1123407"/>
            <a:ext cx="6264183" cy="5479255"/>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593371"/>
            <a:ext cx="3208298" cy="3482642"/>
          </a:xfrm>
          <a:prstGeom prst="rect">
            <a:avLst/>
          </a:prstGeom>
        </p:spPr>
      </p:pic>
    </p:spTree>
    <p:extLst>
      <p:ext uri="{BB962C8B-B14F-4D97-AF65-F5344CB8AC3E}">
        <p14:creationId xmlns:p14="http://schemas.microsoft.com/office/powerpoint/2010/main" val="17062072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61553"/>
            <a:ext cx="10820400" cy="661853"/>
          </a:xfrm>
        </p:spPr>
        <p:txBody>
          <a:bodyPr/>
          <a:lstStyle/>
          <a:p>
            <a:r>
              <a:rPr lang="en-US" dirty="0" err="1" smtClean="0"/>
              <a:t>Redux</a:t>
            </a:r>
            <a:r>
              <a:rPr lang="en-US" dirty="0" smtClean="0"/>
              <a:t> testing (reducers)</a:t>
            </a:r>
            <a:endParaRPr lang="uk-UA" dirty="0"/>
          </a:p>
        </p:txBody>
      </p:sp>
      <p:sp>
        <p:nvSpPr>
          <p:cNvPr id="3" name="Місце для тексту 2"/>
          <p:cNvSpPr>
            <a:spLocks noGrp="1"/>
          </p:cNvSpPr>
          <p:nvPr>
            <p:ph type="body" sz="quarter" idx="10"/>
          </p:nvPr>
        </p:nvSpPr>
        <p:spPr>
          <a:xfrm>
            <a:off x="685800" y="1123405"/>
            <a:ext cx="10820400" cy="4798423"/>
          </a:xfrm>
        </p:spPr>
        <p:txBody>
          <a:bodyPr/>
          <a:lstStyle/>
          <a:p>
            <a:r>
              <a:rPr lang="en-US" dirty="0" smtClean="0"/>
              <a:t>Testing reducers is also very easy, </a:t>
            </a:r>
          </a:p>
          <a:p>
            <a:r>
              <a:rPr lang="en-US" dirty="0" smtClean="0"/>
              <a:t>because is pure functions.</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9183" y="1123404"/>
            <a:ext cx="4709568" cy="4221846"/>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49" y="2321067"/>
            <a:ext cx="6302286" cy="2400508"/>
          </a:xfrm>
          <a:prstGeom prst="rect">
            <a:avLst/>
          </a:prstGeom>
        </p:spPr>
      </p:pic>
    </p:spTree>
    <p:extLst>
      <p:ext uri="{BB962C8B-B14F-4D97-AF65-F5344CB8AC3E}">
        <p14:creationId xmlns:p14="http://schemas.microsoft.com/office/powerpoint/2010/main" val="1760199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61554"/>
            <a:ext cx="10820400" cy="687977"/>
          </a:xfrm>
        </p:spPr>
        <p:txBody>
          <a:bodyPr/>
          <a:lstStyle/>
          <a:p>
            <a:r>
              <a:rPr lang="en-US" dirty="0" err="1" smtClean="0"/>
              <a:t>useReducer</a:t>
            </a:r>
            <a:r>
              <a:rPr lang="en-US" dirty="0" smtClean="0"/>
              <a:t> hook</a:t>
            </a:r>
            <a:endParaRPr lang="uk-UA" dirty="0"/>
          </a:p>
        </p:txBody>
      </p:sp>
      <p:sp>
        <p:nvSpPr>
          <p:cNvPr id="3" name="Місце для тексту 2"/>
          <p:cNvSpPr>
            <a:spLocks noGrp="1"/>
          </p:cNvSpPr>
          <p:nvPr>
            <p:ph type="body" sz="quarter" idx="10"/>
          </p:nvPr>
        </p:nvSpPr>
        <p:spPr>
          <a:xfrm>
            <a:off x="685800" y="1149531"/>
            <a:ext cx="10820400" cy="4789715"/>
          </a:xfrm>
        </p:spPr>
        <p:txBody>
          <a:bodyPr/>
          <a:lstStyle/>
          <a:p>
            <a:r>
              <a:rPr lang="en-US" dirty="0" smtClean="0"/>
              <a:t>React have a hook called </a:t>
            </a:r>
            <a:r>
              <a:rPr lang="en-US" dirty="0" err="1" smtClean="0"/>
              <a:t>useReducer</a:t>
            </a:r>
            <a:r>
              <a:rPr lang="en-US" dirty="0" smtClean="0"/>
              <a:t> that imitate simple </a:t>
            </a:r>
            <a:r>
              <a:rPr lang="en-US" dirty="0" err="1" smtClean="0"/>
              <a:t>redux</a:t>
            </a:r>
            <a:r>
              <a:rPr lang="en-US" dirty="0" smtClean="0"/>
              <a:t> functionality. This hook received 2 arguments: reducer function and initial state and return array with state and dispatch function.</a:t>
            </a:r>
          </a:p>
          <a:p>
            <a:endParaRPr lang="en-US" dirty="0" smtClean="0"/>
          </a:p>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8" y="2356663"/>
            <a:ext cx="5334462" cy="2149026"/>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490" y="2356663"/>
            <a:ext cx="6142252" cy="2080440"/>
          </a:xfrm>
          <a:prstGeom prst="rect">
            <a:avLst/>
          </a:prstGeom>
        </p:spPr>
      </p:pic>
    </p:spTree>
    <p:extLst>
      <p:ext uri="{BB962C8B-B14F-4D97-AF65-F5344CB8AC3E}">
        <p14:creationId xmlns:p14="http://schemas.microsoft.com/office/powerpoint/2010/main" val="435977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44137"/>
            <a:ext cx="10820400" cy="705394"/>
          </a:xfrm>
        </p:spPr>
        <p:txBody>
          <a:bodyPr/>
          <a:lstStyle/>
          <a:p>
            <a:r>
              <a:rPr lang="en-US" dirty="0" err="1" smtClean="0"/>
              <a:t>useReducer</a:t>
            </a:r>
            <a:r>
              <a:rPr lang="en-US" dirty="0" smtClean="0"/>
              <a:t> hook example</a:t>
            </a:r>
            <a:endParaRPr lang="uk-UA" dirty="0"/>
          </a:p>
        </p:txBody>
      </p:sp>
      <p:sp>
        <p:nvSpPr>
          <p:cNvPr id="3" name="Місце для тексту 2"/>
          <p:cNvSpPr>
            <a:spLocks noGrp="1"/>
          </p:cNvSpPr>
          <p:nvPr>
            <p:ph type="body" sz="quarter" idx="10"/>
          </p:nvPr>
        </p:nvSpPr>
        <p:spPr>
          <a:xfrm>
            <a:off x="685800" y="1149531"/>
            <a:ext cx="10820400" cy="4763589"/>
          </a:xfrm>
        </p:spPr>
        <p:txBody>
          <a:bodyPr/>
          <a:lstStyle/>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805" y="1149531"/>
            <a:ext cx="6340389" cy="4854361"/>
          </a:xfrm>
          <a:prstGeom prst="rect">
            <a:avLst/>
          </a:prstGeom>
        </p:spPr>
      </p:pic>
    </p:spTree>
    <p:extLst>
      <p:ext uri="{BB962C8B-B14F-4D97-AF65-F5344CB8AC3E}">
        <p14:creationId xmlns:p14="http://schemas.microsoft.com/office/powerpoint/2010/main" val="12286993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title"/>
          </p:nvPr>
        </p:nvSpPr>
        <p:spPr>
          <a:xfrm>
            <a:off x="685800" y="452846"/>
            <a:ext cx="10820400" cy="627017"/>
          </a:xfrm>
        </p:spPr>
        <p:txBody>
          <a:bodyPr/>
          <a:lstStyle/>
          <a:p>
            <a:r>
              <a:rPr lang="en-US" dirty="0" smtClean="0"/>
              <a:t>Sources</a:t>
            </a:r>
            <a:endParaRPr lang="uk-UA" dirty="0"/>
          </a:p>
        </p:txBody>
      </p:sp>
      <p:sp>
        <p:nvSpPr>
          <p:cNvPr id="10" name="Місце для тексту 9"/>
          <p:cNvSpPr>
            <a:spLocks noGrp="1"/>
          </p:cNvSpPr>
          <p:nvPr>
            <p:ph type="body" sz="quarter" idx="10"/>
          </p:nvPr>
        </p:nvSpPr>
        <p:spPr>
          <a:xfrm>
            <a:off x="685800" y="1079863"/>
            <a:ext cx="10820400" cy="4798423"/>
          </a:xfrm>
        </p:spPr>
        <p:txBody>
          <a:bodyPr/>
          <a:lstStyle/>
          <a:p>
            <a:pPr marL="457200" indent="-457200">
              <a:buAutoNum type="arabicPeriod"/>
            </a:pPr>
            <a:r>
              <a:rPr lang="en-US" dirty="0" smtClean="0">
                <a:hlinkClick r:id="rId2"/>
              </a:rPr>
              <a:t>https</a:t>
            </a:r>
            <a:r>
              <a:rPr lang="en-US" dirty="0">
                <a:hlinkClick r:id="rId2"/>
              </a:rPr>
              <a:t>://redux.js.org</a:t>
            </a:r>
            <a:r>
              <a:rPr lang="en-US" dirty="0" smtClean="0">
                <a:hlinkClick r:id="rId2"/>
              </a:rPr>
              <a:t>/</a:t>
            </a:r>
            <a:r>
              <a:rPr lang="en-US" dirty="0" smtClean="0"/>
              <a:t>;</a:t>
            </a:r>
          </a:p>
          <a:p>
            <a:pPr marL="457200" indent="-457200">
              <a:buAutoNum type="arabicPeriod"/>
            </a:pPr>
            <a:r>
              <a:rPr lang="en-US" dirty="0">
                <a:hlinkClick r:id="rId3"/>
              </a:rPr>
              <a:t>https://</a:t>
            </a:r>
            <a:r>
              <a:rPr lang="en-US" dirty="0" smtClean="0">
                <a:hlinkClick r:id="rId3"/>
              </a:rPr>
              <a:t>egghead.io/courses/getting-started-with-redux</a:t>
            </a:r>
            <a:r>
              <a:rPr lang="en-US" dirty="0" smtClean="0"/>
              <a:t>;</a:t>
            </a:r>
          </a:p>
          <a:p>
            <a:pPr marL="457200" indent="-457200">
              <a:buAutoNum type="arabicPeriod"/>
            </a:pPr>
            <a:r>
              <a:rPr lang="en-US" dirty="0">
                <a:hlinkClick r:id="rId4"/>
              </a:rPr>
              <a:t>https://medium.com/@</a:t>
            </a:r>
            <a:r>
              <a:rPr lang="en-US" dirty="0" smtClean="0">
                <a:hlinkClick r:id="rId4"/>
              </a:rPr>
              <a:t>netxm/testing-redux-reducers-with-jest-6653abbfe3e1</a:t>
            </a:r>
            <a:r>
              <a:rPr lang="en-US" dirty="0" smtClean="0"/>
              <a:t>;</a:t>
            </a:r>
          </a:p>
          <a:p>
            <a:pPr marL="457200" indent="-457200">
              <a:buAutoNum type="arabicPeriod"/>
            </a:pPr>
            <a:r>
              <a:rPr lang="en-US" dirty="0">
                <a:hlinkClick r:id="rId5"/>
              </a:rPr>
              <a:t>https://alligator.io/react/testing-redux-reducers</a:t>
            </a:r>
            <a:r>
              <a:rPr lang="en-US" dirty="0" smtClean="0">
                <a:hlinkClick r:id="rId5"/>
              </a:rPr>
              <a:t>/</a:t>
            </a:r>
            <a:r>
              <a:rPr lang="en-US" dirty="0"/>
              <a:t>.</a:t>
            </a:r>
            <a:endParaRPr lang="en-US" dirty="0" smtClean="0"/>
          </a:p>
          <a:p>
            <a:pPr marL="457200" indent="-457200">
              <a:buAutoNum type="arabicPeriod"/>
            </a:pPr>
            <a:endParaRPr lang="uk-UA" dirty="0"/>
          </a:p>
        </p:txBody>
      </p:sp>
    </p:spTree>
    <p:extLst>
      <p:ext uri="{BB962C8B-B14F-4D97-AF65-F5344CB8AC3E}">
        <p14:creationId xmlns:p14="http://schemas.microsoft.com/office/powerpoint/2010/main" val="603660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smtClean="0"/>
              <a:t/>
            </a:r>
            <a:br>
              <a:rPr lang="en-US" smtClean="0"/>
            </a:br>
            <a:r>
              <a:rPr lang="en-US" smtClean="0"/>
              <a:t>Thank you</a:t>
            </a:r>
            <a:endParaRPr lang="uk-UA" dirty="0"/>
          </a:p>
        </p:txBody>
      </p:sp>
    </p:spTree>
    <p:extLst>
      <p:ext uri="{BB962C8B-B14F-4D97-AF65-F5344CB8AC3E}">
        <p14:creationId xmlns:p14="http://schemas.microsoft.com/office/powerpoint/2010/main" val="3510570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3807"/>
            <a:ext cx="10820400" cy="644434"/>
          </a:xfrm>
        </p:spPr>
        <p:txBody>
          <a:bodyPr/>
          <a:lstStyle/>
          <a:p>
            <a:r>
              <a:rPr lang="en-US" dirty="0" smtClean="0"/>
              <a:t>Crucial patterns</a:t>
            </a:r>
            <a:endParaRPr lang="uk-UA" dirty="0"/>
          </a:p>
        </p:txBody>
      </p:sp>
      <p:sp>
        <p:nvSpPr>
          <p:cNvPr id="3" name="Місце для тексту 2"/>
          <p:cNvSpPr>
            <a:spLocks noGrp="1"/>
          </p:cNvSpPr>
          <p:nvPr>
            <p:ph type="body" sz="quarter" idx="10"/>
          </p:nvPr>
        </p:nvSpPr>
        <p:spPr>
          <a:xfrm>
            <a:off x="685800" y="1371601"/>
            <a:ext cx="10820400" cy="4114799"/>
          </a:xfrm>
        </p:spPr>
        <p:txBody>
          <a:bodyPr/>
          <a:lstStyle/>
          <a:p>
            <a:r>
              <a:rPr lang="ru-RU" dirty="0" smtClean="0"/>
              <a:t>1</a:t>
            </a:r>
            <a:r>
              <a:rPr lang="en-US" dirty="0" smtClean="0"/>
              <a:t>. </a:t>
            </a:r>
            <a:r>
              <a:rPr lang="en-US" dirty="0" err="1" smtClean="0"/>
              <a:t>Redux</a:t>
            </a:r>
            <a:r>
              <a:rPr lang="en-US" dirty="0" smtClean="0"/>
              <a:t> </a:t>
            </a:r>
            <a:r>
              <a:rPr lang="en-US" dirty="0"/>
              <a:t>follows is called “Single Source Of Truth”, which means that we have only one place (called Store) where we store the only state for the whole application.</a:t>
            </a:r>
            <a:br>
              <a:rPr lang="en-US" dirty="0"/>
            </a:br>
            <a:r>
              <a:rPr lang="en-US" dirty="0"/>
              <a:t>In other words, one app — one </a:t>
            </a:r>
            <a:r>
              <a:rPr lang="en-US" dirty="0" smtClean="0"/>
              <a:t>store </a:t>
            </a:r>
            <a:r>
              <a:rPr lang="en-US" dirty="0"/>
              <a:t>— one </a:t>
            </a:r>
            <a:r>
              <a:rPr lang="en-US" dirty="0" smtClean="0"/>
              <a:t>state.</a:t>
            </a:r>
            <a:endParaRPr lang="ru-RU" dirty="0" smtClean="0"/>
          </a:p>
          <a:p>
            <a:r>
              <a:rPr lang="en-US" dirty="0" smtClean="0"/>
              <a:t>2. Another </a:t>
            </a:r>
            <a:r>
              <a:rPr lang="en-US" dirty="0"/>
              <a:t>pattern that </a:t>
            </a:r>
            <a:r>
              <a:rPr lang="en-US" dirty="0" err="1"/>
              <a:t>Redux</a:t>
            </a:r>
            <a:r>
              <a:rPr lang="en-US" dirty="0"/>
              <a:t> follows is called “immutability”. And you will find this term quite often in other frameworks and libraries as well.</a:t>
            </a:r>
            <a:endParaRPr lang="uk-UA" dirty="0"/>
          </a:p>
        </p:txBody>
      </p:sp>
    </p:spTree>
    <p:extLst>
      <p:ext uri="{BB962C8B-B14F-4D97-AF65-F5344CB8AC3E}">
        <p14:creationId xmlns:p14="http://schemas.microsoft.com/office/powerpoint/2010/main" val="148871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Building blocks</a:t>
            </a:r>
            <a:endParaRPr lang="uk-UA" dirty="0"/>
          </a:p>
        </p:txBody>
      </p:sp>
      <p:sp>
        <p:nvSpPr>
          <p:cNvPr id="3" name="Місце для тексту 2"/>
          <p:cNvSpPr>
            <a:spLocks noGrp="1"/>
          </p:cNvSpPr>
          <p:nvPr>
            <p:ph type="body" sz="quarter" idx="10"/>
          </p:nvPr>
        </p:nvSpPr>
        <p:spPr>
          <a:xfrm>
            <a:off x="685800" y="1489165"/>
            <a:ext cx="10820400" cy="4188823"/>
          </a:xfrm>
        </p:spPr>
        <p:txBody>
          <a:bodyPr/>
          <a:lstStyle/>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41" y="1558836"/>
            <a:ext cx="9884229" cy="4045130"/>
          </a:xfrm>
          <a:prstGeom prst="rect">
            <a:avLst/>
          </a:prstGeom>
        </p:spPr>
      </p:pic>
    </p:spTree>
    <p:extLst>
      <p:ext uri="{BB962C8B-B14F-4D97-AF65-F5344CB8AC3E}">
        <p14:creationId xmlns:p14="http://schemas.microsoft.com/office/powerpoint/2010/main" val="4187128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74767"/>
            <a:ext cx="10820400" cy="598170"/>
          </a:xfrm>
        </p:spPr>
        <p:txBody>
          <a:bodyPr/>
          <a:lstStyle/>
          <a:p>
            <a:r>
              <a:rPr lang="en-US" dirty="0" smtClean="0"/>
              <a:t>Store</a:t>
            </a:r>
            <a:endParaRPr lang="uk-UA" dirty="0"/>
          </a:p>
        </p:txBody>
      </p:sp>
      <p:sp>
        <p:nvSpPr>
          <p:cNvPr id="3" name="Місце для тексту 2"/>
          <p:cNvSpPr>
            <a:spLocks noGrp="1"/>
          </p:cNvSpPr>
          <p:nvPr>
            <p:ph type="body" sz="quarter" idx="10"/>
          </p:nvPr>
        </p:nvSpPr>
        <p:spPr>
          <a:xfrm>
            <a:off x="685800" y="1371601"/>
            <a:ext cx="10820400" cy="4715690"/>
          </a:xfrm>
        </p:spPr>
        <p:txBody>
          <a:bodyPr/>
          <a:lstStyle/>
          <a:p>
            <a:r>
              <a:rPr lang="en-US" dirty="0" smtClean="0"/>
              <a:t>Store </a:t>
            </a:r>
            <a:r>
              <a:rPr lang="en-US" dirty="0"/>
              <a:t>hold the state of the </a:t>
            </a:r>
            <a:r>
              <a:rPr lang="en-US" dirty="0" smtClean="0"/>
              <a:t>application. The </a:t>
            </a:r>
            <a:r>
              <a:rPr lang="en-US" dirty="0"/>
              <a:t>store is actually an object, not a class, although it may feel like one at first. It contains a few extra things other than your application’s state as well (like functions and other objects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We can subscribe to listen to events whenever the store updates. In a non-React app, we might use this subscription to update the </a:t>
            </a:r>
            <a:r>
              <a:rPr lang="en-US" dirty="0" smtClean="0"/>
              <a:t>UI.</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6372" y="2300696"/>
            <a:ext cx="4762500" cy="2857500"/>
          </a:xfrm>
          <a:prstGeom prst="rect">
            <a:avLst/>
          </a:prstGeom>
        </p:spPr>
      </p:pic>
    </p:spTree>
    <p:extLst>
      <p:ext uri="{BB962C8B-B14F-4D97-AF65-F5344CB8AC3E}">
        <p14:creationId xmlns:p14="http://schemas.microsoft.com/office/powerpoint/2010/main" val="1051395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Actions</a:t>
            </a:r>
            <a:endParaRPr lang="uk-UA" dirty="0"/>
          </a:p>
        </p:txBody>
      </p:sp>
      <p:sp>
        <p:nvSpPr>
          <p:cNvPr id="3" name="Місце для тексту 2"/>
          <p:cNvSpPr>
            <a:spLocks noGrp="1"/>
          </p:cNvSpPr>
          <p:nvPr>
            <p:ph type="body" sz="quarter" idx="10"/>
          </p:nvPr>
        </p:nvSpPr>
        <p:spPr>
          <a:xfrm>
            <a:off x="685800" y="1371601"/>
            <a:ext cx="10820400" cy="4558936"/>
          </a:xfrm>
        </p:spPr>
        <p:txBody>
          <a:bodyPr/>
          <a:lstStyle/>
          <a:p>
            <a:endParaRPr lang="en-US" dirty="0" smtClean="0"/>
          </a:p>
          <a:p>
            <a:endParaRPr lang="en-US" dirty="0"/>
          </a:p>
          <a:p>
            <a:endParaRPr lang="en-US" dirty="0" smtClean="0"/>
          </a:p>
          <a:p>
            <a:r>
              <a:rPr lang="en-US" dirty="0" smtClean="0"/>
              <a:t>Actions </a:t>
            </a:r>
            <a:r>
              <a:rPr lang="en-US" dirty="0"/>
              <a:t>are plain JavaScript objects that describe </a:t>
            </a:r>
            <a:r>
              <a:rPr lang="en-US" b="1" dirty="0"/>
              <a:t>WHAT</a:t>
            </a:r>
            <a:r>
              <a:rPr lang="en-US" dirty="0"/>
              <a:t> happened, but don’t describe HOW the app state changes</a:t>
            </a:r>
            <a:r>
              <a:rPr lang="en-US" dirty="0" smtClean="0"/>
              <a:t>.</a:t>
            </a:r>
          </a:p>
          <a:p>
            <a:r>
              <a:rPr lang="en-US" dirty="0"/>
              <a:t>We just dispatch (send) them to our store instance whenever we want to update the state of our application. The rest is handled by the reducers, which we will familiarize ourselves with in just a moment</a:t>
            </a:r>
            <a:r>
              <a:rPr lang="en-US" dirty="0" smtClean="0"/>
              <a:t>.</a:t>
            </a:r>
          </a:p>
          <a:p>
            <a:r>
              <a:rPr lang="en-US" dirty="0" smtClean="0"/>
              <a:t>One </a:t>
            </a:r>
            <a:r>
              <a:rPr lang="en-US" dirty="0"/>
              <a:t>important thing to remember is that </a:t>
            </a:r>
            <a:r>
              <a:rPr lang="en-US" dirty="0" err="1"/>
              <a:t>Redux</a:t>
            </a:r>
            <a:r>
              <a:rPr lang="en-US" dirty="0"/>
              <a:t> requires our action objects to contain a type field. This field is used to describe what kind of action we are dispatching and it should usually be a constant that you export from a </a:t>
            </a:r>
            <a:r>
              <a:rPr lang="en-US" dirty="0" smtClean="0"/>
              <a:t>file. All </a:t>
            </a:r>
            <a:r>
              <a:rPr lang="en-US" dirty="0"/>
              <a:t>other fields in the action object are optional and are up to you.</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2792" y="685801"/>
            <a:ext cx="8128704" cy="1850570"/>
          </a:xfrm>
          <a:prstGeom prst="rect">
            <a:avLst/>
          </a:prstGeom>
        </p:spPr>
      </p:pic>
    </p:spTree>
    <p:extLst>
      <p:ext uri="{BB962C8B-B14F-4D97-AF65-F5344CB8AC3E}">
        <p14:creationId xmlns:p14="http://schemas.microsoft.com/office/powerpoint/2010/main" val="2152936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60961"/>
            <a:ext cx="10820400" cy="661850"/>
          </a:xfrm>
        </p:spPr>
        <p:txBody>
          <a:bodyPr/>
          <a:lstStyle/>
          <a:p>
            <a:r>
              <a:rPr lang="en-US" dirty="0" smtClean="0"/>
              <a:t>Actions + actions creators</a:t>
            </a:r>
            <a:endParaRPr lang="uk-UA" dirty="0"/>
          </a:p>
        </p:txBody>
      </p:sp>
      <p:sp>
        <p:nvSpPr>
          <p:cNvPr id="3" name="Місце для тексту 2"/>
          <p:cNvSpPr>
            <a:spLocks noGrp="1"/>
          </p:cNvSpPr>
          <p:nvPr>
            <p:ph type="body" sz="quarter" idx="10"/>
          </p:nvPr>
        </p:nvSpPr>
        <p:spPr>
          <a:xfrm>
            <a:off x="685800" y="722811"/>
            <a:ext cx="10820400" cy="5172891"/>
          </a:xfrm>
        </p:spPr>
        <p:txBody>
          <a:bodyPr/>
          <a:lstStyle/>
          <a:p>
            <a:r>
              <a:rPr lang="en-US" dirty="0" smtClean="0"/>
              <a:t>Simple action object looks like:</a:t>
            </a:r>
          </a:p>
          <a:p>
            <a:endParaRPr lang="en-US" dirty="0"/>
          </a:p>
          <a:p>
            <a:endParaRPr lang="en-US" dirty="0" smtClean="0"/>
          </a:p>
          <a:p>
            <a:endParaRPr lang="en-US" dirty="0"/>
          </a:p>
          <a:p>
            <a:endParaRPr lang="en-US" dirty="0" smtClean="0"/>
          </a:p>
          <a:p>
            <a:r>
              <a:rPr lang="en-US" dirty="0" smtClean="0"/>
              <a:t>But, when we need insert dynamic data, like id, titles, etc., we create a function that return object and that functions named action creators.</a:t>
            </a:r>
          </a:p>
          <a:p>
            <a:r>
              <a:rPr lang="en-US" dirty="0" smtClean="0"/>
              <a:t> </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575" y="722811"/>
            <a:ext cx="2392887" cy="1851820"/>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5957" y="3601850"/>
            <a:ext cx="3734124" cy="2690093"/>
          </a:xfrm>
          <a:prstGeom prst="rect">
            <a:avLst/>
          </a:prstGeom>
        </p:spPr>
      </p:pic>
    </p:spTree>
    <p:extLst>
      <p:ext uri="{BB962C8B-B14F-4D97-AF65-F5344CB8AC3E}">
        <p14:creationId xmlns:p14="http://schemas.microsoft.com/office/powerpoint/2010/main" val="2589035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383177"/>
            <a:ext cx="10820400" cy="696686"/>
          </a:xfrm>
        </p:spPr>
        <p:txBody>
          <a:bodyPr/>
          <a:lstStyle/>
          <a:p>
            <a:r>
              <a:rPr lang="en-US" dirty="0" smtClean="0"/>
              <a:t>Reducers</a:t>
            </a:r>
            <a:endParaRPr lang="uk-UA" dirty="0"/>
          </a:p>
        </p:txBody>
      </p:sp>
      <p:sp>
        <p:nvSpPr>
          <p:cNvPr id="3" name="Місце для тексту 2"/>
          <p:cNvSpPr>
            <a:spLocks noGrp="1"/>
          </p:cNvSpPr>
          <p:nvPr>
            <p:ph type="body" sz="quarter" idx="10"/>
          </p:nvPr>
        </p:nvSpPr>
        <p:spPr>
          <a:xfrm>
            <a:off x="685800" y="1236617"/>
            <a:ext cx="10820400" cy="4563292"/>
          </a:xfrm>
        </p:spPr>
        <p:txBody>
          <a:bodyPr/>
          <a:lstStyle/>
          <a:p>
            <a:r>
              <a:rPr lang="en-US" dirty="0"/>
              <a:t>Reducers are </a:t>
            </a:r>
            <a:r>
              <a:rPr lang="en-US" b="1" dirty="0"/>
              <a:t>pure</a:t>
            </a:r>
            <a:r>
              <a:rPr lang="en-US" dirty="0"/>
              <a:t> functions that define </a:t>
            </a:r>
            <a:r>
              <a:rPr lang="en-US" b="1" dirty="0"/>
              <a:t>HOW</a:t>
            </a:r>
            <a:r>
              <a:rPr lang="en-US" dirty="0"/>
              <a:t> the app state changes. In other words, they are used to recalculate the new application state or, at least a part of it</a:t>
            </a:r>
            <a:r>
              <a:rPr lang="en-US" dirty="0" smtClean="0"/>
              <a:t>.</a:t>
            </a:r>
          </a:p>
          <a:p>
            <a:r>
              <a:rPr lang="en-US" dirty="0"/>
              <a:t>Whenever we dispatch an action to our store, the action gets passed to the reducer.</a:t>
            </a:r>
            <a:br>
              <a:rPr lang="en-US" dirty="0"/>
            </a:br>
            <a:r>
              <a:rPr lang="en-US" dirty="0"/>
              <a:t>The reducer function takes two arguments: the previous app state, the action being dispatched and returns the new app state</a:t>
            </a:r>
            <a:r>
              <a:rPr lang="en-US" dirty="0" smtClean="0"/>
              <a:t>.</a:t>
            </a:r>
          </a:p>
          <a:p>
            <a:r>
              <a:rPr lang="en-US" dirty="0" smtClean="0"/>
              <a:t>In </a:t>
            </a:r>
            <a:r>
              <a:rPr lang="en-US" dirty="0"/>
              <a:t>other words, the reducer will calculate the new state of our app based on the action (and its type) we dispatched</a:t>
            </a:r>
            <a:r>
              <a:rPr lang="en-US" dirty="0" smtClean="0"/>
              <a:t>.</a:t>
            </a:r>
            <a:endParaRPr lang="uk-UA" dirty="0" smtClean="0"/>
          </a:p>
          <a:p>
            <a:r>
              <a:rPr lang="en-US" dirty="0"/>
              <a:t>In a real-world application, your reducers most probably will get very complex. To deal with reducer complexity, we chunk them down in multiple, simpler reducers and later, we combine them with a </a:t>
            </a:r>
            <a:r>
              <a:rPr lang="en-US" dirty="0" err="1"/>
              <a:t>Redux</a:t>
            </a:r>
            <a:r>
              <a:rPr lang="en-US" dirty="0"/>
              <a:t> helper function </a:t>
            </a:r>
            <a:r>
              <a:rPr lang="en-US" dirty="0" smtClean="0"/>
              <a:t>called</a:t>
            </a:r>
            <a:r>
              <a:rPr lang="uk-UA" dirty="0" smtClean="0"/>
              <a:t> </a:t>
            </a:r>
            <a:r>
              <a:rPr lang="en-US" b="1" dirty="0" err="1"/>
              <a:t>combineReducers</a:t>
            </a:r>
            <a:r>
              <a:rPr lang="en-US" dirty="0" smtClean="0"/>
              <a:t>.</a:t>
            </a:r>
          </a:p>
          <a:p>
            <a:r>
              <a:rPr lang="en-US" dirty="0"/>
              <a:t>The main reducer is conventionally called </a:t>
            </a:r>
            <a:r>
              <a:rPr lang="en-US" b="1" dirty="0"/>
              <a:t>Root Reducer</a:t>
            </a:r>
            <a:r>
              <a:rPr lang="en-US" dirty="0"/>
              <a:t>.</a:t>
            </a:r>
            <a:endParaRPr lang="uk-UA" dirty="0"/>
          </a:p>
        </p:txBody>
      </p:sp>
    </p:spTree>
    <p:extLst>
      <p:ext uri="{BB962C8B-B14F-4D97-AF65-F5344CB8AC3E}">
        <p14:creationId xmlns:p14="http://schemas.microsoft.com/office/powerpoint/2010/main" val="2973418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52845"/>
            <a:ext cx="10820400" cy="661852"/>
          </a:xfrm>
        </p:spPr>
        <p:txBody>
          <a:bodyPr/>
          <a:lstStyle/>
          <a:p>
            <a:r>
              <a:rPr lang="en-US" dirty="0" smtClean="0"/>
              <a:t>Reducer example</a:t>
            </a:r>
            <a:endParaRPr lang="uk-UA" dirty="0"/>
          </a:p>
        </p:txBody>
      </p:sp>
      <p:sp>
        <p:nvSpPr>
          <p:cNvPr id="3" name="Місце для тексту 2"/>
          <p:cNvSpPr>
            <a:spLocks noGrp="1"/>
          </p:cNvSpPr>
          <p:nvPr>
            <p:ph type="body" sz="quarter" idx="10"/>
          </p:nvPr>
        </p:nvSpPr>
        <p:spPr>
          <a:xfrm>
            <a:off x="685800" y="1114697"/>
            <a:ext cx="10820400" cy="4763589"/>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ADD_NOTE AND REMOVE_NOTE is just actions names.</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873" y="1114697"/>
            <a:ext cx="5700254" cy="3932261"/>
          </a:xfrm>
          <a:prstGeom prst="rect">
            <a:avLst/>
          </a:prstGeom>
        </p:spPr>
      </p:pic>
    </p:spTree>
    <p:extLst>
      <p:ext uri="{BB962C8B-B14F-4D97-AF65-F5344CB8AC3E}">
        <p14:creationId xmlns:p14="http://schemas.microsoft.com/office/powerpoint/2010/main" val="788072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A1340B-3A1B-4156-ADE3-51DF6C2C795D}">
  <ds:schemaRefs>
    <ds:schemaRef ds:uri="http://purl.org/dc/dcmityp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purl.org/dc/elements/1.1/"/>
    <ds:schemaRef ds:uri="http://www.w3.org/XML/1998/namespace"/>
    <ds:schemaRef ds:uri="835f28f2-30f1-4728-84d2-86d96e143488"/>
    <ds:schemaRef ds:uri="341e6018-ac0a-4dfb-8409-db9e0d25502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271</TotalTime>
  <Words>729</Words>
  <Application>Microsoft Office PowerPoint</Application>
  <PresentationFormat>Широкий екран</PresentationFormat>
  <Paragraphs>105</Paragraphs>
  <Slides>27</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27</vt:i4>
      </vt:variant>
    </vt:vector>
  </HeadingPairs>
  <TitlesOfParts>
    <vt:vector size="32" baseType="lpstr">
      <vt:lpstr>Open Sans</vt:lpstr>
      <vt:lpstr>Calibri</vt:lpstr>
      <vt:lpstr>Proxima Nova Black</vt:lpstr>
      <vt:lpstr>Arial</vt:lpstr>
      <vt:lpstr>LIGHT-THEME</vt:lpstr>
      <vt:lpstr>Redux intro</vt:lpstr>
      <vt:lpstr>Redux and why we need it?</vt:lpstr>
      <vt:lpstr>Crucial patterns</vt:lpstr>
      <vt:lpstr>Building blocks</vt:lpstr>
      <vt:lpstr>Store</vt:lpstr>
      <vt:lpstr>Actions</vt:lpstr>
      <vt:lpstr>Actions + actions creators</vt:lpstr>
      <vt:lpstr>Reducers</vt:lpstr>
      <vt:lpstr>Reducer example</vt:lpstr>
      <vt:lpstr>Combine reducers</vt:lpstr>
      <vt:lpstr>Data flow</vt:lpstr>
      <vt:lpstr>Data flow</vt:lpstr>
      <vt:lpstr>Installing and configure </vt:lpstr>
      <vt:lpstr>Own createStore function</vt:lpstr>
      <vt:lpstr>Redux + react = 🎉🎉🎉</vt:lpstr>
      <vt:lpstr>Connect HOC</vt:lpstr>
      <vt:lpstr>Connect example</vt:lpstr>
      <vt:lpstr>Selectors</vt:lpstr>
      <vt:lpstr>Async actions + redux-thunk</vt:lpstr>
      <vt:lpstr>Installing and setup</vt:lpstr>
      <vt:lpstr>Redux-thunk example</vt:lpstr>
      <vt:lpstr>Redux testing(actions)</vt:lpstr>
      <vt:lpstr>Redux testing (reducers)</vt:lpstr>
      <vt:lpstr>useReducer hook</vt:lpstr>
      <vt:lpstr>useReducer hook example</vt:lpstr>
      <vt:lpstr>Sources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mors.lviv@gmail.com</cp:lastModifiedBy>
  <cp:revision>68</cp:revision>
  <dcterms:created xsi:type="dcterms:W3CDTF">2018-12-11T16:43:22Z</dcterms:created>
  <dcterms:modified xsi:type="dcterms:W3CDTF">2020-01-15T09:36:46Z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