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4"/>
  </p:sldMasterIdLst>
  <p:sldIdLst>
    <p:sldId id="258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300" r:id="rId22"/>
    <p:sldId id="299" r:id="rId23"/>
    <p:sldId id="301" r:id="rId24"/>
    <p:sldId id="302" r:id="rId25"/>
    <p:sldId id="303" r:id="rId26"/>
    <p:sldId id="304" r:id="rId27"/>
    <p:sldId id="307" r:id="rId28"/>
    <p:sldId id="305" r:id="rId29"/>
    <p:sldId id="306" r:id="rId30"/>
    <p:sldId id="308" r:id="rId31"/>
    <p:sldId id="309" r:id="rId32"/>
  </p:sldIdLst>
  <p:sldSz cx="12192000" cy="6858000"/>
  <p:notesSz cx="6858000" cy="9144000"/>
  <p:embeddedFontLst>
    <p:embeddedFont>
      <p:font typeface="Open Sans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Proxima Nova Black" panose="020B0604020202020204" charset="0"/>
      <p:bold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957" autoAdjust="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c39.es/proposal-template-literal-revision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etter-programming/new-upcoming-javascript-features-2019-2020-and-beyond-5c426f31ec97" TargetMode="External"/><Relationship Id="rId2" Type="http://schemas.openxmlformats.org/officeDocument/2006/relationships/hyperlink" Target="https://medium.com/@js_tut/the-complete-guide-to-es10-features-f09a8c7be1bd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c39.es/ecma262/" TargetMode="External"/><Relationship Id="rId4" Type="http://schemas.openxmlformats.org/officeDocument/2006/relationships/hyperlink" Target="https://developer.mozilla.org/en-US/docs/Web/JavaScript/Reference/Global_Objects/Array/fla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SharedArrayBuff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932" y="685799"/>
            <a:ext cx="11225348" cy="4800601"/>
          </a:xfrm>
        </p:spPr>
        <p:txBody>
          <a:bodyPr/>
          <a:lstStyle/>
          <a:p>
            <a:r>
              <a:rPr lang="en-US" sz="9600" dirty="0" smtClean="0"/>
              <a:t>ES7,8,9,10,</a:t>
            </a:r>
            <a:endParaRPr lang="uk-UA" sz="7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 err="1" smtClean="0"/>
              <a:t>Yurii</a:t>
            </a:r>
            <a:r>
              <a:rPr lang="en-US" dirty="0" smtClean="0"/>
              <a:t> </a:t>
            </a:r>
            <a:r>
              <a:rPr lang="en-US" dirty="0" err="1" smtClean="0"/>
              <a:t>Holskyi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8882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5429"/>
            <a:ext cx="10820400" cy="714102"/>
          </a:xfrm>
        </p:spPr>
        <p:txBody>
          <a:bodyPr/>
          <a:lstStyle/>
          <a:p>
            <a:r>
              <a:rPr lang="en-US" dirty="0" smtClean="0"/>
              <a:t>string padding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149531"/>
            <a:ext cx="10820400" cy="5268686"/>
          </a:xfrm>
        </p:spPr>
        <p:txBody>
          <a:bodyPr/>
          <a:lstStyle/>
          <a:p>
            <a:r>
              <a:rPr lang="en-US" dirty="0"/>
              <a:t>Additional functionality has been added to make strings easier to work with, and string padding ensures that the output is the exact length desired. A developer can add padding to either the beginning or end of a string with the additional string composed of a select set of characters or empty spaces.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646" y="2753966"/>
            <a:ext cx="4244708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773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5429"/>
            <a:ext cx="10820400" cy="714102"/>
          </a:xfrm>
        </p:spPr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bject.getOwnPropertyDescriptors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149531"/>
            <a:ext cx="10820400" cy="5268686"/>
          </a:xfrm>
        </p:spPr>
        <p:txBody>
          <a:bodyPr/>
          <a:lstStyle/>
          <a:p>
            <a:r>
              <a:rPr lang="en-US" dirty="0"/>
              <a:t>The method returns all the own property descriptors of a given object. The property descriptors </a:t>
            </a:r>
            <a:r>
              <a:rPr lang="en-US" dirty="0" smtClean="0"/>
              <a:t>include </a:t>
            </a:r>
            <a:r>
              <a:rPr lang="en-US" b="1" dirty="0" smtClean="0"/>
              <a:t>value</a:t>
            </a:r>
            <a:r>
              <a:rPr lang="en-US" dirty="0" smtClean="0"/>
              <a:t>, </a:t>
            </a:r>
            <a:r>
              <a:rPr lang="en-US" b="1" dirty="0" smtClean="0"/>
              <a:t>writable</a:t>
            </a:r>
            <a:r>
              <a:rPr lang="en-US" dirty="0" smtClean="0"/>
              <a:t>, </a:t>
            </a:r>
            <a:r>
              <a:rPr lang="en-US" b="1" dirty="0" smtClean="0"/>
              <a:t>get</a:t>
            </a:r>
            <a:r>
              <a:rPr lang="en-US" dirty="0" smtClean="0"/>
              <a:t>, </a:t>
            </a:r>
            <a:r>
              <a:rPr lang="en-US" b="1" dirty="0" smtClean="0"/>
              <a:t>set</a:t>
            </a:r>
            <a:r>
              <a:rPr lang="en-US" dirty="0" smtClean="0"/>
              <a:t>, </a:t>
            </a:r>
            <a:r>
              <a:rPr lang="en-US" b="1" dirty="0" smtClean="0"/>
              <a:t>configurable</a:t>
            </a:r>
            <a:r>
              <a:rPr lang="en-US" dirty="0" smtClean="0"/>
              <a:t>, </a:t>
            </a:r>
            <a:r>
              <a:rPr lang="en-US" b="1" dirty="0" smtClean="0"/>
              <a:t>enumerable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22041"/>
            <a:ext cx="4747671" cy="29796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795" y="3038165"/>
            <a:ext cx="5784081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511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5429"/>
            <a:ext cx="10820400" cy="714102"/>
          </a:xfrm>
        </p:spPr>
        <p:txBody>
          <a:bodyPr/>
          <a:lstStyle/>
          <a:p>
            <a:r>
              <a:rPr lang="en-US" dirty="0" smtClean="0"/>
              <a:t>EcmaScript9 (ES2018)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149531"/>
            <a:ext cx="10820400" cy="5268686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rest &amp; </a:t>
            </a:r>
            <a:r>
              <a:rPr lang="en-US" dirty="0" err="1" smtClean="0"/>
              <a:t>spead</a:t>
            </a:r>
            <a:r>
              <a:rPr lang="en-US" dirty="0" smtClean="0"/>
              <a:t> operators for objects;</a:t>
            </a:r>
          </a:p>
          <a:p>
            <a:pPr marL="457200" indent="-457200">
              <a:buAutoNum type="arabicParenR"/>
            </a:pPr>
            <a:r>
              <a:rPr lang="en-US" dirty="0" smtClean="0"/>
              <a:t>for-await-of loop;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Promise.prototype.finally</a:t>
            </a:r>
            <a:r>
              <a:rPr lang="en-US" dirty="0" smtClean="0"/>
              <a:t>();</a:t>
            </a:r>
          </a:p>
          <a:p>
            <a:pPr marL="457200" indent="-457200">
              <a:buAutoNum type="arabicParenR"/>
            </a:pPr>
            <a:r>
              <a:rPr lang="en-US" dirty="0" smtClean="0"/>
              <a:t>template literal revision;</a:t>
            </a:r>
          </a:p>
          <a:p>
            <a:pPr marL="457200" indent="-457200">
              <a:buAutoNum type="arabicParenR"/>
            </a:pPr>
            <a:r>
              <a:rPr lang="en-US" dirty="0" smtClean="0"/>
              <a:t>new </a:t>
            </a:r>
            <a:r>
              <a:rPr lang="en-US" dirty="0" err="1" smtClean="0"/>
              <a:t>Regexp</a:t>
            </a:r>
            <a:r>
              <a:rPr lang="en-US" dirty="0" smtClean="0"/>
              <a:t> flags.</a:t>
            </a:r>
            <a:endParaRPr lang="en-US" dirty="0"/>
          </a:p>
          <a:p>
            <a:pPr marL="457200" indent="-457200">
              <a:buAutoNum type="arabicParenR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00098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5429"/>
            <a:ext cx="10820400" cy="714102"/>
          </a:xfrm>
        </p:spPr>
        <p:txBody>
          <a:bodyPr/>
          <a:lstStyle/>
          <a:p>
            <a:r>
              <a:rPr lang="en-US" dirty="0" smtClean="0"/>
              <a:t>rest &amp; spread operators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149531"/>
            <a:ext cx="10820400" cy="5268686"/>
          </a:xfrm>
        </p:spPr>
        <p:txBody>
          <a:bodyPr/>
          <a:lstStyle/>
          <a:p>
            <a:r>
              <a:rPr lang="en-US" dirty="0" smtClean="0"/>
              <a:t>Like for arrays in ES9 we have rest and spread operators for object literals.</a:t>
            </a:r>
          </a:p>
          <a:p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753417"/>
            <a:ext cx="5715000" cy="33337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91" y="5367175"/>
            <a:ext cx="5982218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30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5429"/>
            <a:ext cx="10820400" cy="714102"/>
          </a:xfrm>
        </p:spPr>
        <p:txBody>
          <a:bodyPr/>
          <a:lstStyle/>
          <a:p>
            <a:r>
              <a:rPr lang="en-US" dirty="0" smtClean="0"/>
              <a:t>for-await-of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149531"/>
            <a:ext cx="10820400" cy="5268686"/>
          </a:xfrm>
        </p:spPr>
        <p:txBody>
          <a:bodyPr/>
          <a:lstStyle/>
          <a:p>
            <a:r>
              <a:rPr lang="en-US" dirty="0" smtClean="0"/>
              <a:t>This loop help us work with arrays of promises. What cool that is loop await for ended all of promises.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145" y="2217828"/>
            <a:ext cx="3581710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296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5429"/>
            <a:ext cx="10820400" cy="714102"/>
          </a:xfrm>
        </p:spPr>
        <p:txBody>
          <a:bodyPr/>
          <a:lstStyle/>
          <a:p>
            <a:r>
              <a:rPr lang="en-US" dirty="0" err="1" smtClean="0"/>
              <a:t>Promise.finally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149531"/>
            <a:ext cx="10820400" cy="5268686"/>
          </a:xfrm>
        </p:spPr>
        <p:txBody>
          <a:bodyPr/>
          <a:lstStyle/>
          <a:p>
            <a:r>
              <a:rPr lang="en-US" dirty="0" smtClean="0"/>
              <a:t>Promise finally it’s additional method in then-catch chaining. In both cases (resolve or reject) finally will work.</a:t>
            </a:r>
          </a:p>
          <a:p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300" y="2957044"/>
            <a:ext cx="3909399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155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5429"/>
            <a:ext cx="10820400" cy="714102"/>
          </a:xfrm>
        </p:spPr>
        <p:txBody>
          <a:bodyPr/>
          <a:lstStyle/>
          <a:p>
            <a:r>
              <a:rPr lang="en-US" dirty="0" smtClean="0"/>
              <a:t>template literal revision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149531"/>
            <a:ext cx="10820400" cy="5268686"/>
          </a:xfrm>
        </p:spPr>
        <p:txBody>
          <a:bodyPr/>
          <a:lstStyle/>
          <a:p>
            <a:r>
              <a:rPr lang="en-US" dirty="0" smtClean="0"/>
              <a:t>For detail info (</a:t>
            </a:r>
            <a:r>
              <a:rPr lang="en-US" dirty="0">
                <a:hlinkClick r:id="rId2"/>
              </a:rPr>
              <a:t>https://tc39.es/proposal-template-literal-revision/</a:t>
            </a:r>
            <a:r>
              <a:rPr lang="en-US" dirty="0" smtClean="0"/>
              <a:t>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543" y="2045866"/>
            <a:ext cx="4320914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7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5429"/>
            <a:ext cx="10820400" cy="714102"/>
          </a:xfrm>
        </p:spPr>
        <p:txBody>
          <a:bodyPr/>
          <a:lstStyle/>
          <a:p>
            <a:r>
              <a:rPr lang="en-US" dirty="0" smtClean="0"/>
              <a:t>EcmaScript10 (ES2019)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149531"/>
            <a:ext cx="10820400" cy="5268686"/>
          </a:xfrm>
        </p:spPr>
        <p:txBody>
          <a:bodyPr/>
          <a:lstStyle/>
          <a:p>
            <a:r>
              <a:rPr lang="en-US" dirty="0" smtClean="0"/>
              <a:t>In ES10 we have</a:t>
            </a:r>
          </a:p>
          <a:p>
            <a:r>
              <a:rPr lang="en-US" dirty="0" smtClean="0"/>
              <a:t>1) </a:t>
            </a:r>
            <a:r>
              <a:rPr lang="en-US" dirty="0" err="1" smtClean="0"/>
              <a:t>Array.prototype.flat</a:t>
            </a:r>
            <a:r>
              <a:rPr lang="en-US" dirty="0" smtClean="0"/>
              <a:t>() &amp; </a:t>
            </a:r>
            <a:r>
              <a:rPr lang="en-US" dirty="0" err="1" smtClean="0"/>
              <a:t>Array.prototype.flatMap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2) </a:t>
            </a:r>
            <a:r>
              <a:rPr lang="en-US" dirty="0" err="1" smtClean="0"/>
              <a:t>object.fromEntries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3) </a:t>
            </a:r>
            <a:r>
              <a:rPr lang="en-US" dirty="0" err="1" smtClean="0"/>
              <a:t>String.prototype.trimStart</a:t>
            </a:r>
            <a:r>
              <a:rPr lang="en-US" dirty="0" smtClean="0"/>
              <a:t>() &amp; </a:t>
            </a:r>
            <a:r>
              <a:rPr lang="en-US" dirty="0" err="1" smtClean="0"/>
              <a:t>String.prototype.trimEnd</a:t>
            </a:r>
            <a:r>
              <a:rPr lang="en-US" dirty="0" smtClean="0"/>
              <a:t>;</a:t>
            </a:r>
          </a:p>
          <a:p>
            <a:r>
              <a:rPr lang="en-US" dirty="0"/>
              <a:t>4</a:t>
            </a:r>
            <a:r>
              <a:rPr lang="en-US" dirty="0" smtClean="0"/>
              <a:t>) optional binding try {…} catch {…};</a:t>
            </a:r>
          </a:p>
          <a:p>
            <a:r>
              <a:rPr lang="en-US" dirty="0"/>
              <a:t>5</a:t>
            </a:r>
            <a:r>
              <a:rPr lang="en-US" dirty="0" smtClean="0"/>
              <a:t>) </a:t>
            </a:r>
            <a:r>
              <a:rPr lang="en-US" dirty="0" err="1"/>
              <a:t>B</a:t>
            </a:r>
            <a:r>
              <a:rPr lang="en-US" dirty="0" err="1" smtClean="0"/>
              <a:t>igInt</a:t>
            </a:r>
            <a:r>
              <a:rPr lang="en-US" dirty="0" smtClean="0"/>
              <a:t> primitive type;</a:t>
            </a:r>
          </a:p>
          <a:p>
            <a:r>
              <a:rPr lang="en-US" dirty="0"/>
              <a:t>6</a:t>
            </a:r>
            <a:r>
              <a:rPr lang="en-US" dirty="0" smtClean="0"/>
              <a:t>) dynamic imports;</a:t>
            </a:r>
          </a:p>
          <a:p>
            <a:r>
              <a:rPr lang="en-US" dirty="0" smtClean="0"/>
              <a:t>7) classes field.</a:t>
            </a:r>
          </a:p>
        </p:txBody>
      </p:sp>
    </p:spTree>
    <p:extLst>
      <p:ext uri="{BB962C8B-B14F-4D97-AF65-F5344CB8AC3E}">
        <p14:creationId xmlns:p14="http://schemas.microsoft.com/office/powerpoint/2010/main" val="20767135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5429"/>
            <a:ext cx="10820400" cy="714102"/>
          </a:xfrm>
        </p:spPr>
        <p:txBody>
          <a:bodyPr/>
          <a:lstStyle/>
          <a:p>
            <a:r>
              <a:rPr lang="en-US" dirty="0" err="1" smtClean="0"/>
              <a:t>Array.flat</a:t>
            </a:r>
            <a:r>
              <a:rPr lang="en-US" dirty="0" smtClean="0"/>
              <a:t>() &amp; </a:t>
            </a:r>
            <a:r>
              <a:rPr lang="en-US" dirty="0" err="1" smtClean="0"/>
              <a:t>Array.flatMap</a:t>
            </a:r>
            <a:r>
              <a:rPr lang="en-US" dirty="0" smtClean="0"/>
              <a:t>()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149531"/>
            <a:ext cx="10820400" cy="526868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flat</a:t>
            </a:r>
            <a:r>
              <a:rPr lang="en-US" dirty="0" smtClean="0"/>
              <a:t> method </a:t>
            </a:r>
            <a:r>
              <a:rPr lang="en-US" dirty="0"/>
              <a:t>creates a new array with all sub-array elements concatenated into it recursively up to the specified depth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flatMap</a:t>
            </a:r>
            <a:r>
              <a:rPr lang="en-US" b="1" dirty="0"/>
              <a:t> </a:t>
            </a:r>
            <a:r>
              <a:rPr lang="en-US" dirty="0" smtClean="0"/>
              <a:t>method </a:t>
            </a:r>
            <a:r>
              <a:rPr lang="en-US" dirty="0"/>
              <a:t>first maps each element using a mapping function, then flattens the result into a new array</a:t>
            </a:r>
            <a:r>
              <a:rPr lang="en-US" dirty="0" smtClean="0"/>
              <a:t>. It’s identical to use </a:t>
            </a:r>
            <a:r>
              <a:rPr lang="en-US" dirty="0" err="1" smtClean="0"/>
              <a:t>Array.map</a:t>
            </a:r>
            <a:r>
              <a:rPr lang="en-US" dirty="0" smtClean="0"/>
              <a:t>().flat().</a:t>
            </a:r>
          </a:p>
          <a:p>
            <a:endParaRPr lang="en-US" b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769" y="3131746"/>
            <a:ext cx="5776461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618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5429"/>
            <a:ext cx="10820400" cy="714102"/>
          </a:xfrm>
        </p:spPr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bject.fromEntries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149531"/>
            <a:ext cx="10820400" cy="5268686"/>
          </a:xfrm>
        </p:spPr>
        <p:txBody>
          <a:bodyPr/>
          <a:lstStyle/>
          <a:p>
            <a:r>
              <a:rPr lang="en-US" dirty="0" smtClean="0"/>
              <a:t>In ES8 we have </a:t>
            </a:r>
            <a:r>
              <a:rPr lang="en-US" dirty="0" err="1"/>
              <a:t>O</a:t>
            </a:r>
            <a:r>
              <a:rPr lang="en-US" dirty="0" err="1" smtClean="0"/>
              <a:t>bject.entries</a:t>
            </a:r>
            <a:r>
              <a:rPr lang="en-US" dirty="0" smtClean="0"/>
              <a:t> method which returns array of key-values pair. </a:t>
            </a:r>
            <a:r>
              <a:rPr lang="en-US" dirty="0" err="1"/>
              <a:t>O</a:t>
            </a:r>
            <a:r>
              <a:rPr lang="en-US" dirty="0" err="1" smtClean="0"/>
              <a:t>bject.fromEntries</a:t>
            </a:r>
            <a:r>
              <a:rPr lang="en-US" dirty="0" smtClean="0"/>
              <a:t> gives us initial object. </a:t>
            </a:r>
            <a:endParaRPr lang="en-US" b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1" y="2610292"/>
            <a:ext cx="7818798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934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err="1" smtClean="0"/>
              <a:t>Javascript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4589417"/>
          </a:xfrm>
        </p:spPr>
        <p:txBody>
          <a:bodyPr/>
          <a:lstStyle/>
          <a:p>
            <a:r>
              <a:rPr lang="en-US" b="1" dirty="0"/>
              <a:t>What is JavaScript?</a:t>
            </a:r>
            <a:r>
              <a:rPr lang="en-US" dirty="0"/>
              <a:t> According to Wikipedia, it is a scripting language that conforms to the </a:t>
            </a:r>
            <a:r>
              <a:rPr lang="en-US" b="1" dirty="0"/>
              <a:t>ECMAScript</a:t>
            </a:r>
            <a:r>
              <a:rPr lang="en-US" dirty="0"/>
              <a:t> specification. </a:t>
            </a:r>
            <a:r>
              <a:rPr lang="en-US" b="1" dirty="0"/>
              <a:t>ES6</a:t>
            </a:r>
            <a:r>
              <a:rPr lang="en-US" dirty="0"/>
              <a:t>, </a:t>
            </a:r>
            <a:r>
              <a:rPr lang="en-US" b="1" dirty="0"/>
              <a:t>ES7</a:t>
            </a:r>
            <a:r>
              <a:rPr lang="en-US" dirty="0"/>
              <a:t>, etc… You probably have heard those names, you also have </a:t>
            </a:r>
            <a:r>
              <a:rPr lang="en-US" dirty="0" smtClean="0"/>
              <a:t>most </a:t>
            </a:r>
            <a:r>
              <a:rPr lang="en-US" dirty="0"/>
              <a:t>likely </a:t>
            </a:r>
            <a:r>
              <a:rPr lang="en-US" dirty="0" smtClean="0"/>
              <a:t>been </a:t>
            </a:r>
            <a:r>
              <a:rPr lang="en-US" dirty="0"/>
              <a:t>using ES6 for a while (with </a:t>
            </a:r>
            <a:r>
              <a:rPr lang="en-US" b="1" dirty="0"/>
              <a:t>Babel</a:t>
            </a:r>
            <a:r>
              <a:rPr lang="en-US" dirty="0"/>
              <a:t> in a lot of cases</a:t>
            </a:r>
            <a:r>
              <a:rPr lang="en-US" dirty="0" smtClean="0"/>
              <a:t>).</a:t>
            </a:r>
          </a:p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582499"/>
            <a:ext cx="47625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79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5429"/>
            <a:ext cx="10820400" cy="714102"/>
          </a:xfrm>
        </p:spPr>
        <p:txBody>
          <a:bodyPr/>
          <a:lstStyle/>
          <a:p>
            <a:r>
              <a:rPr lang="en-US" dirty="0" err="1" smtClean="0"/>
              <a:t>String.trimStart</a:t>
            </a:r>
            <a:r>
              <a:rPr lang="en-US" dirty="0" smtClean="0"/>
              <a:t> &amp; </a:t>
            </a:r>
            <a:r>
              <a:rPr lang="en-US" dirty="0" err="1" smtClean="0"/>
              <a:t>String.trimEnd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149531"/>
            <a:ext cx="10820400" cy="5268686"/>
          </a:xfrm>
        </p:spPr>
        <p:txBody>
          <a:bodyPr/>
          <a:lstStyle/>
          <a:p>
            <a:r>
              <a:rPr lang="en-US" dirty="0" smtClean="0"/>
              <a:t>In old JS </a:t>
            </a:r>
            <a:r>
              <a:rPr lang="en-US" dirty="0"/>
              <a:t>w</a:t>
            </a:r>
            <a:r>
              <a:rPr lang="en-US" dirty="0" smtClean="0"/>
              <a:t>e have </a:t>
            </a:r>
            <a:r>
              <a:rPr lang="en-US" dirty="0" err="1" smtClean="0"/>
              <a:t>String.prototype.trim</a:t>
            </a:r>
            <a:r>
              <a:rPr lang="en-US" dirty="0" smtClean="0"/>
              <a:t>() method. It’s two methods work the same but trimmed spaces from one side.</a:t>
            </a:r>
            <a:endParaRPr lang="en-US" b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32" y="3147014"/>
            <a:ext cx="4328535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764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5429"/>
            <a:ext cx="10820400" cy="714102"/>
          </a:xfrm>
        </p:spPr>
        <p:txBody>
          <a:bodyPr/>
          <a:lstStyle/>
          <a:p>
            <a:r>
              <a:rPr lang="en-US" dirty="0" smtClean="0"/>
              <a:t>catch without parameter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149531"/>
            <a:ext cx="10820400" cy="5268686"/>
          </a:xfrm>
        </p:spPr>
        <p:txBody>
          <a:bodyPr/>
          <a:lstStyle/>
          <a:p>
            <a:r>
              <a:rPr lang="en-US" dirty="0"/>
              <a:t>In the past catch clause from a </a:t>
            </a:r>
            <a:r>
              <a:rPr lang="en-US" b="1" dirty="0" smtClean="0"/>
              <a:t>try/catch </a:t>
            </a:r>
            <a:r>
              <a:rPr lang="en-US" dirty="0" smtClean="0"/>
              <a:t>required a variable. In ES10 it’s optional.</a:t>
            </a:r>
          </a:p>
          <a:p>
            <a:endParaRPr lang="en-US" b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45" y="2046362"/>
            <a:ext cx="2370025" cy="17375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44" y="2046362"/>
            <a:ext cx="2370025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515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5429"/>
            <a:ext cx="10820400" cy="714102"/>
          </a:xfrm>
        </p:spPr>
        <p:txBody>
          <a:bodyPr/>
          <a:lstStyle/>
          <a:p>
            <a:r>
              <a:rPr lang="en-US" dirty="0" err="1" smtClean="0"/>
              <a:t>BigInt</a:t>
            </a:r>
            <a:r>
              <a:rPr lang="en-US" dirty="0" smtClean="0"/>
              <a:t> primitive (stage 3)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149531"/>
            <a:ext cx="10820400" cy="5268686"/>
          </a:xfrm>
        </p:spPr>
        <p:txBody>
          <a:bodyPr/>
          <a:lstStyle/>
          <a:p>
            <a:r>
              <a:rPr lang="en-US" dirty="0" err="1"/>
              <a:t>BigInt</a:t>
            </a:r>
            <a:r>
              <a:rPr lang="en-US" dirty="0"/>
              <a:t> is the 7th primitive type and It is an arbitrary-precision integer. The variables can now represent 2⁵³ numbers and not just max out </a:t>
            </a:r>
            <a:r>
              <a:rPr lang="en-US" dirty="0" smtClean="0"/>
              <a:t>at </a:t>
            </a:r>
            <a:r>
              <a:rPr lang="uk-UA" dirty="0" smtClean="0"/>
              <a:t>9007199254740992</a:t>
            </a:r>
            <a:r>
              <a:rPr lang="en-US" dirty="0" smtClean="0"/>
              <a:t>.</a:t>
            </a:r>
            <a:endParaRPr lang="en-US" b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40" y="2232031"/>
            <a:ext cx="4839119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772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5429"/>
            <a:ext cx="10820400" cy="714102"/>
          </a:xfrm>
        </p:spPr>
        <p:txBody>
          <a:bodyPr/>
          <a:lstStyle/>
          <a:p>
            <a:r>
              <a:rPr lang="en-US" dirty="0" smtClean="0"/>
              <a:t>Dynamic imports (stage 3)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149531"/>
            <a:ext cx="10820400" cy="5268686"/>
          </a:xfrm>
        </p:spPr>
        <p:txBody>
          <a:bodyPr/>
          <a:lstStyle/>
          <a:p>
            <a:r>
              <a:rPr lang="en-US" dirty="0" smtClean="0"/>
              <a:t>Dynamic imports returns </a:t>
            </a:r>
            <a:r>
              <a:rPr lang="en-US" dirty="0"/>
              <a:t>a promise for the module namespace object of the requested module. Therefore, imports can now be assigned to a variable </a:t>
            </a:r>
            <a:r>
              <a:rPr lang="en-US" dirty="0" smtClean="0"/>
              <a:t>using </a:t>
            </a:r>
            <a:r>
              <a:rPr lang="en-US" b="1" dirty="0" err="1" smtClean="0"/>
              <a:t>async</a:t>
            </a:r>
            <a:r>
              <a:rPr lang="en-US" b="1" dirty="0" smtClean="0"/>
              <a:t>/await</a:t>
            </a:r>
            <a:r>
              <a:rPr lang="en-US" dirty="0" smtClean="0"/>
              <a:t>.</a:t>
            </a:r>
            <a:endParaRPr lang="en-US" b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784" y="2249920"/>
            <a:ext cx="4290432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740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5429"/>
            <a:ext cx="10820400" cy="714102"/>
          </a:xfrm>
        </p:spPr>
        <p:txBody>
          <a:bodyPr/>
          <a:lstStyle/>
          <a:p>
            <a:r>
              <a:rPr lang="en-US" dirty="0" smtClean="0"/>
              <a:t>Classes field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149531"/>
            <a:ext cx="10820400" cy="5268686"/>
          </a:xfrm>
        </p:spPr>
        <p:txBody>
          <a:bodyPr/>
          <a:lstStyle/>
          <a:p>
            <a:r>
              <a:rPr lang="en-US" dirty="0"/>
              <a:t>To make methods, getter/setters or fields private, also give them a name starting with </a:t>
            </a:r>
            <a:r>
              <a:rPr lang="en-US" dirty="0" smtClean="0"/>
              <a:t>a hashtag (#)</a:t>
            </a:r>
          </a:p>
          <a:p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040" y="2347379"/>
            <a:ext cx="2773920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395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5429"/>
            <a:ext cx="10820400" cy="714102"/>
          </a:xfrm>
        </p:spPr>
        <p:txBody>
          <a:bodyPr/>
          <a:lstStyle/>
          <a:p>
            <a:r>
              <a:rPr lang="en-US" dirty="0" smtClean="0"/>
              <a:t>Also in ES10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149531"/>
            <a:ext cx="10820400" cy="5268686"/>
          </a:xfrm>
        </p:spPr>
        <p:txBody>
          <a:bodyPr/>
          <a:lstStyle/>
          <a:p>
            <a:r>
              <a:rPr lang="en-US" dirty="0" smtClean="0"/>
              <a:t>Also we have </a:t>
            </a:r>
            <a:r>
              <a:rPr lang="en-US" b="1" dirty="0" err="1" smtClean="0"/>
              <a:t>Symbol.description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 </a:t>
            </a:r>
            <a:r>
              <a:rPr lang="en-US" b="1" dirty="0" err="1" smtClean="0"/>
              <a:t>globalThis</a:t>
            </a:r>
            <a:r>
              <a:rPr lang="en-US" dirty="0" smtClean="0"/>
              <a:t>(stage 3)</a:t>
            </a:r>
            <a:r>
              <a:rPr lang="en-US" b="1" dirty="0" smtClean="0"/>
              <a:t> </a:t>
            </a:r>
            <a:r>
              <a:rPr lang="en-US" dirty="0" smtClean="0"/>
              <a:t>object.</a:t>
            </a:r>
            <a:endParaRPr lang="en-US" b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45" y="3532392"/>
            <a:ext cx="4023709" cy="5029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52" y="1780760"/>
            <a:ext cx="4313294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885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5429"/>
            <a:ext cx="10820400" cy="714102"/>
          </a:xfrm>
        </p:spPr>
        <p:txBody>
          <a:bodyPr/>
          <a:lstStyle/>
          <a:p>
            <a:r>
              <a:rPr lang="en-US" dirty="0" smtClean="0"/>
              <a:t>Future ES11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149531"/>
            <a:ext cx="10820400" cy="5268686"/>
          </a:xfrm>
        </p:spPr>
        <p:txBody>
          <a:bodyPr/>
          <a:lstStyle/>
          <a:p>
            <a:endParaRPr lang="en-US" b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29" y="1227909"/>
            <a:ext cx="4513952" cy="51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574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5429"/>
            <a:ext cx="10820400" cy="714102"/>
          </a:xfrm>
        </p:spPr>
        <p:txBody>
          <a:bodyPr/>
          <a:lstStyle/>
          <a:p>
            <a:r>
              <a:rPr lang="en-US" dirty="0" smtClean="0"/>
              <a:t>Sources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149531"/>
            <a:ext cx="10820400" cy="5268686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://medium.com/@</a:t>
            </a:r>
            <a:r>
              <a:rPr lang="en-US" dirty="0" smtClean="0">
                <a:hlinkClick r:id="rId2"/>
              </a:rPr>
              <a:t>js_tut/the-complete-guide-to-es10-features-f09a8c7be1bd</a:t>
            </a:r>
            <a:r>
              <a:rPr lang="en-US" dirty="0" smtClean="0"/>
              <a:t>;</a:t>
            </a:r>
          </a:p>
          <a:p>
            <a:pPr marL="457200" indent="-457200">
              <a:buAutoNum type="arabicParenR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medium.com/better-programming/new-upcoming-javascript-features-2019-2020-and-beyond-5c426f31ec97</a:t>
            </a:r>
            <a:r>
              <a:rPr lang="en-US" dirty="0" smtClean="0"/>
              <a:t>;</a:t>
            </a:r>
          </a:p>
          <a:p>
            <a:pPr marL="457200" indent="-457200">
              <a:buAutoNum type="arabicParenR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developer.mozilla.org/en-US/docs/Web/JavaScript/Reference/Global_Objects/Array/flat</a:t>
            </a:r>
            <a:r>
              <a:rPr lang="en-US" dirty="0" smtClean="0"/>
              <a:t>;</a:t>
            </a:r>
          </a:p>
          <a:p>
            <a:pPr marL="457200" indent="-457200">
              <a:buAutoNum type="arabicParenR"/>
            </a:pPr>
            <a:r>
              <a:rPr lang="en-US" dirty="0">
                <a:hlinkClick r:id="rId5"/>
              </a:rPr>
              <a:t>https://tc39.es/ecma262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743906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5429"/>
            <a:ext cx="10820400" cy="714102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THANKS </a:t>
            </a:r>
            <a:r>
              <a:rPr lang="en-US" dirty="0" smtClean="0"/>
              <a:t>FOR </a:t>
            </a:r>
            <a:r>
              <a:rPr lang="en-US" dirty="0" smtClean="0"/>
              <a:t>YOUR ATTENTION</a:t>
            </a:r>
            <a:r>
              <a:rPr lang="en-US" dirty="0" smtClean="0"/>
              <a:t>.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149531"/>
            <a:ext cx="10820400" cy="5268686"/>
          </a:xfrm>
        </p:spPr>
        <p:txBody>
          <a:bodyPr/>
          <a:lstStyle/>
          <a:p>
            <a:pPr marL="457200" indent="-457200">
              <a:buAutoNum type="arabicParenR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568992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features stages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574765" y="1280159"/>
            <a:ext cx="11042469" cy="4589417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features go through stages from 0 to 4, 0 being the earliest stage, and 4 being “ready to release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Stage 0 are pure ideas someone drops, it is groomed to a Stage 1 proposal, reviewed and discussed until it reaches Stage 3, to finally be prioritized into a Stage 4. Once a feature reaches Stage 4, it is implemented in the browsers and scheduled for release.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" y="2128842"/>
            <a:ext cx="11042469" cy="192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210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55172"/>
            <a:ext cx="10820400" cy="685800"/>
          </a:xfrm>
        </p:spPr>
        <p:txBody>
          <a:bodyPr/>
          <a:lstStyle/>
          <a:p>
            <a:r>
              <a:rPr lang="en-US" dirty="0" smtClean="0"/>
              <a:t>EcmaScript6 (ES2015)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645920"/>
            <a:ext cx="5174998" cy="4232366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a</a:t>
            </a:r>
            <a:r>
              <a:rPr lang="en-US" dirty="0" smtClean="0"/>
              <a:t>rrow </a:t>
            </a:r>
            <a:r>
              <a:rPr lang="en-US" dirty="0"/>
              <a:t>function;</a:t>
            </a:r>
          </a:p>
          <a:p>
            <a:pPr marL="457200" indent="-457200">
              <a:buAutoNum type="arabicParenR"/>
            </a:pPr>
            <a:r>
              <a:rPr lang="en-US" dirty="0"/>
              <a:t>let,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457200" indent="-457200">
              <a:buAutoNum type="arabicParenR"/>
            </a:pPr>
            <a:r>
              <a:rPr lang="en-US" dirty="0" smtClean="0"/>
              <a:t>spread </a:t>
            </a:r>
            <a:r>
              <a:rPr lang="en-US" dirty="0"/>
              <a:t>and rest </a:t>
            </a:r>
            <a:r>
              <a:rPr lang="en-US" dirty="0" smtClean="0"/>
              <a:t>operators + default values;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 smtClean="0"/>
              <a:t>template </a:t>
            </a:r>
            <a:r>
              <a:rPr lang="en-US" dirty="0"/>
              <a:t>strings;</a:t>
            </a:r>
          </a:p>
          <a:p>
            <a:pPr marL="457200" indent="-457200">
              <a:buAutoNum type="arabicParenR"/>
            </a:pPr>
            <a:r>
              <a:rPr lang="en-US" dirty="0" smtClean="0"/>
              <a:t>iterators </a:t>
            </a:r>
            <a:r>
              <a:rPr lang="en-US" dirty="0"/>
              <a:t>+ for … of loop;</a:t>
            </a:r>
          </a:p>
          <a:p>
            <a:pPr marL="457200" indent="-457200">
              <a:buAutoNum type="arabicParenR"/>
            </a:pPr>
            <a:r>
              <a:rPr lang="en-US" dirty="0" smtClean="0"/>
              <a:t>generators</a:t>
            </a:r>
            <a:r>
              <a:rPr lang="en-US" dirty="0"/>
              <a:t>;</a:t>
            </a:r>
          </a:p>
          <a:p>
            <a:pPr marL="457200" indent="-457200">
              <a:buAutoNum type="arabicParenR"/>
            </a:pPr>
            <a:r>
              <a:rPr lang="en-US" dirty="0" smtClean="0"/>
              <a:t>promises;</a:t>
            </a:r>
          </a:p>
          <a:p>
            <a:pPr marL="457200" indent="-457200">
              <a:buAutoNum type="arabicParenR"/>
            </a:pPr>
            <a:r>
              <a:rPr lang="en-US" dirty="0"/>
              <a:t>r</a:t>
            </a:r>
            <a:r>
              <a:rPr lang="en-US" dirty="0" smtClean="0"/>
              <a:t>eflect and proxy </a:t>
            </a:r>
            <a:r>
              <a:rPr lang="en-US" dirty="0" err="1" smtClean="0"/>
              <a:t>api</a:t>
            </a:r>
            <a:r>
              <a:rPr lang="en-US" dirty="0" smtClean="0"/>
              <a:t>;</a:t>
            </a:r>
            <a:endParaRPr lang="en-US" dirty="0"/>
          </a:p>
          <a:p>
            <a:pPr marL="457200" indent="-457200">
              <a:buAutoNum type="arabicParenR"/>
            </a:pPr>
            <a:endParaRPr lang="uk-UA" dirty="0"/>
          </a:p>
          <a:p>
            <a:endParaRPr lang="uk-UA" dirty="0"/>
          </a:p>
        </p:txBody>
      </p:sp>
      <p:sp>
        <p:nvSpPr>
          <p:cNvPr id="6" name="Місце для тексту 5"/>
          <p:cNvSpPr>
            <a:spLocks noGrp="1"/>
          </p:cNvSpPr>
          <p:nvPr>
            <p:ph type="body" sz="quarter" idx="11"/>
          </p:nvPr>
        </p:nvSpPr>
        <p:spPr>
          <a:xfrm>
            <a:off x="6330696" y="1645920"/>
            <a:ext cx="5175504" cy="4232366"/>
          </a:xfrm>
        </p:spPr>
        <p:txBody>
          <a:bodyPr/>
          <a:lstStyle/>
          <a:p>
            <a:r>
              <a:rPr lang="en-US" dirty="0" smtClean="0"/>
              <a:t>9) classes;</a:t>
            </a:r>
          </a:p>
          <a:p>
            <a:r>
              <a:rPr lang="en-US" dirty="0" smtClean="0"/>
              <a:t>10) modules;</a:t>
            </a:r>
          </a:p>
          <a:p>
            <a:r>
              <a:rPr lang="en-US" dirty="0" smtClean="0"/>
              <a:t>11) map + </a:t>
            </a:r>
            <a:r>
              <a:rPr lang="en-US" dirty="0" err="1" smtClean="0"/>
              <a:t>weakmap</a:t>
            </a:r>
            <a:r>
              <a:rPr lang="en-US" dirty="0" smtClean="0"/>
              <a:t>, set + </a:t>
            </a:r>
            <a:r>
              <a:rPr lang="en-US" dirty="0" err="1" smtClean="0"/>
              <a:t>weaset</a:t>
            </a:r>
            <a:r>
              <a:rPr lang="en-US" dirty="0" smtClean="0"/>
              <a:t>;</a:t>
            </a:r>
          </a:p>
          <a:p>
            <a:r>
              <a:rPr lang="en-US" dirty="0" smtClean="0"/>
              <a:t>12) symbols;</a:t>
            </a:r>
          </a:p>
          <a:p>
            <a:r>
              <a:rPr lang="en-US" dirty="0" smtClean="0"/>
              <a:t>13) Enhanced object literals (e.g. computed properties).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894898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EcmaScript7 (ES2016)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371601"/>
            <a:ext cx="10820400" cy="4541519"/>
          </a:xfrm>
        </p:spPr>
        <p:txBody>
          <a:bodyPr/>
          <a:lstStyle/>
          <a:p>
            <a:r>
              <a:rPr lang="en-US" dirty="0" smtClean="0"/>
              <a:t>In ES7 </a:t>
            </a:r>
            <a:r>
              <a:rPr lang="en-US" dirty="0"/>
              <a:t>introduced only two new features</a:t>
            </a:r>
            <a:r>
              <a:rPr lang="en-US" dirty="0" smtClean="0"/>
              <a:t>:</a:t>
            </a:r>
            <a:endParaRPr lang="uk-UA" dirty="0" smtClean="0"/>
          </a:p>
          <a:p>
            <a:pPr marL="457200" indent="-457200">
              <a:buAutoNum type="arabicParenR"/>
            </a:pPr>
            <a:r>
              <a:rPr lang="en-US" dirty="0" err="1" smtClean="0"/>
              <a:t>Array.prototype.includes</a:t>
            </a:r>
            <a:r>
              <a:rPr lang="en-US" dirty="0" smtClean="0"/>
              <a:t>();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Exponential operator (**);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28" y="2297941"/>
            <a:ext cx="4473328" cy="7468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7" y="3538920"/>
            <a:ext cx="2766300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859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EcmaScript8 (ES2017)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371601"/>
            <a:ext cx="10820400" cy="4541519"/>
          </a:xfrm>
        </p:spPr>
        <p:txBody>
          <a:bodyPr/>
          <a:lstStyle/>
          <a:p>
            <a:r>
              <a:rPr lang="en-US" dirty="0" smtClean="0"/>
              <a:t>In ES8 we have: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async</a:t>
            </a:r>
            <a:r>
              <a:rPr lang="en-US" dirty="0" smtClean="0"/>
              <a:t>/await;</a:t>
            </a:r>
          </a:p>
          <a:p>
            <a:pPr marL="457200" indent="-457200">
              <a:buAutoNum type="arabicParenR"/>
            </a:pPr>
            <a:r>
              <a:rPr lang="en-US" dirty="0" err="1"/>
              <a:t>O</a:t>
            </a:r>
            <a:r>
              <a:rPr lang="en-US" dirty="0" err="1" smtClean="0"/>
              <a:t>bject.values</a:t>
            </a:r>
            <a:r>
              <a:rPr lang="en-US" dirty="0" smtClean="0"/>
              <a:t> &amp; </a:t>
            </a:r>
            <a:r>
              <a:rPr lang="en-US" dirty="0" err="1"/>
              <a:t>O</a:t>
            </a:r>
            <a:r>
              <a:rPr lang="en-US" dirty="0" err="1" smtClean="0"/>
              <a:t>bject.entries</a:t>
            </a:r>
            <a:r>
              <a:rPr lang="en-US" dirty="0" smtClean="0"/>
              <a:t>;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Trainling</a:t>
            </a:r>
            <a:r>
              <a:rPr lang="en-US" dirty="0" smtClean="0"/>
              <a:t> commas in function arguments list;</a:t>
            </a:r>
          </a:p>
          <a:p>
            <a:pPr marL="457200" indent="-457200">
              <a:buAutoNum type="arabicParenR"/>
            </a:pPr>
            <a:r>
              <a:rPr lang="en-US" dirty="0" smtClean="0"/>
              <a:t>strings padding;</a:t>
            </a:r>
          </a:p>
          <a:p>
            <a:pPr marL="457200" indent="-457200">
              <a:buAutoNum type="arabicParenR"/>
            </a:pPr>
            <a:r>
              <a:rPr lang="en-US" dirty="0" err="1"/>
              <a:t>O</a:t>
            </a:r>
            <a:r>
              <a:rPr lang="en-US" dirty="0" err="1" smtClean="0"/>
              <a:t>bject.getOwnPropertyDescriptors</a:t>
            </a:r>
            <a:r>
              <a:rPr lang="en-US" dirty="0" smtClean="0"/>
              <a:t>;</a:t>
            </a:r>
          </a:p>
          <a:p>
            <a:pPr marL="457200" indent="-457200">
              <a:buAutoNum type="arabicParenR"/>
            </a:pPr>
            <a:r>
              <a:rPr lang="en-US" dirty="0" smtClean="0"/>
              <a:t>shared memory and atomics. (</a:t>
            </a:r>
            <a:r>
              <a:rPr lang="en-US" dirty="0">
                <a:hlinkClick r:id="rId2"/>
              </a:rPr>
              <a:t>https://developer.mozilla.org/en-US/docs/Web/JavaScript/Reference/Global_Objects/SharedArrayBuffer</a:t>
            </a:r>
            <a:r>
              <a:rPr lang="en-US" dirty="0" smtClean="0"/>
              <a:t>) 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20125825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371601"/>
            <a:ext cx="10820400" cy="4541519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 it’s “syntactic sugar” for promises which used generators under the hood.</a:t>
            </a:r>
            <a:endParaRPr lang="uk-UA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93" y="2203171"/>
            <a:ext cx="3619814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260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5429"/>
            <a:ext cx="10820400" cy="714102"/>
          </a:xfrm>
        </p:spPr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bject.values</a:t>
            </a:r>
            <a:r>
              <a:rPr lang="en-US" dirty="0" smtClean="0"/>
              <a:t> &amp; </a:t>
            </a:r>
            <a:r>
              <a:rPr lang="en-US" dirty="0" err="1"/>
              <a:t>O</a:t>
            </a:r>
            <a:r>
              <a:rPr lang="en-US" dirty="0" err="1" smtClean="0"/>
              <a:t>bject.entries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149531"/>
            <a:ext cx="10820400" cy="5268686"/>
          </a:xfrm>
        </p:spPr>
        <p:txBody>
          <a:bodyPr/>
          <a:lstStyle/>
          <a:p>
            <a:r>
              <a:rPr lang="en-US" b="1" dirty="0" err="1"/>
              <a:t>O</a:t>
            </a:r>
            <a:r>
              <a:rPr lang="en-US" b="1" dirty="0" err="1" smtClean="0"/>
              <a:t>bject.values</a:t>
            </a:r>
            <a:r>
              <a:rPr lang="en-US" dirty="0" smtClean="0"/>
              <a:t> </a:t>
            </a:r>
            <a:r>
              <a:rPr lang="en-US" dirty="0"/>
              <a:t>returns an array of the values for all enumerable keys in the object (excluding values in the prototype chain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err="1"/>
              <a:t>O</a:t>
            </a:r>
            <a:r>
              <a:rPr lang="en-US" b="1" dirty="0" err="1" smtClean="0"/>
              <a:t>bject.entries</a:t>
            </a:r>
            <a:r>
              <a:rPr lang="en-US" dirty="0" smtClean="0"/>
              <a:t> </a:t>
            </a:r>
            <a:r>
              <a:rPr lang="en-US" dirty="0"/>
              <a:t>method returns an array of arrays with the key and value in each sub-array.</a:t>
            </a:r>
            <a:endParaRPr lang="uk-UA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66969"/>
            <a:ext cx="4351397" cy="1844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10" y="4558776"/>
            <a:ext cx="7148179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643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5429"/>
            <a:ext cx="10820400" cy="714102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railing commas for function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685800" y="1149531"/>
            <a:ext cx="10820400" cy="5268686"/>
          </a:xfrm>
        </p:spPr>
        <p:txBody>
          <a:bodyPr/>
          <a:lstStyle/>
          <a:p>
            <a:r>
              <a:rPr lang="en-US" dirty="0"/>
              <a:t>An ES8 update improving developer experience is allowing trailing commas in function parameters lists. 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696" y="2210207"/>
            <a:ext cx="3322608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83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A1340B-3A1B-4156-ADE3-51DF6C2C795D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341e6018-ac0a-4dfb-8409-db9e0d25502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835f28f2-30f1-4728-84d2-86d96e1434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799</TotalTime>
  <Words>763</Words>
  <Application>Microsoft Office PowerPoint</Application>
  <PresentationFormat>Широкий екран</PresentationFormat>
  <Paragraphs>104</Paragraphs>
  <Slides>28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28</vt:i4>
      </vt:variant>
    </vt:vector>
  </HeadingPairs>
  <TitlesOfParts>
    <vt:vector size="33" baseType="lpstr">
      <vt:lpstr>Open Sans</vt:lpstr>
      <vt:lpstr>Calibri</vt:lpstr>
      <vt:lpstr>Proxima Nova Black</vt:lpstr>
      <vt:lpstr>Arial</vt:lpstr>
      <vt:lpstr>LIGHT-THEME</vt:lpstr>
      <vt:lpstr>ES7,8,9,10,</vt:lpstr>
      <vt:lpstr>Javascript</vt:lpstr>
      <vt:lpstr>Javascript features stages</vt:lpstr>
      <vt:lpstr>EcmaScript6 (ES2015)</vt:lpstr>
      <vt:lpstr>EcmaScript7 (ES2016)</vt:lpstr>
      <vt:lpstr>EcmaScript8 (ES2017)</vt:lpstr>
      <vt:lpstr>async/await</vt:lpstr>
      <vt:lpstr>Object.values &amp; Object.entries</vt:lpstr>
      <vt:lpstr>trailing commas for function</vt:lpstr>
      <vt:lpstr>string padding</vt:lpstr>
      <vt:lpstr>Object.getOwnPropertyDescriptors</vt:lpstr>
      <vt:lpstr>EcmaScript9 (ES2018)</vt:lpstr>
      <vt:lpstr>rest &amp; spread operators</vt:lpstr>
      <vt:lpstr>for-await-of</vt:lpstr>
      <vt:lpstr>Promise.finally</vt:lpstr>
      <vt:lpstr>template literal revision</vt:lpstr>
      <vt:lpstr>EcmaScript10 (ES2019)</vt:lpstr>
      <vt:lpstr>Array.flat() &amp; Array.flatMap()</vt:lpstr>
      <vt:lpstr>Object.fromEntries</vt:lpstr>
      <vt:lpstr>String.trimStart &amp; String.trimEnd</vt:lpstr>
      <vt:lpstr>catch without parameter</vt:lpstr>
      <vt:lpstr>BigInt primitive (stage 3)</vt:lpstr>
      <vt:lpstr>Dynamic imports (stage 3)</vt:lpstr>
      <vt:lpstr>Classes field</vt:lpstr>
      <vt:lpstr>Also in ES10</vt:lpstr>
      <vt:lpstr>Future ES11</vt:lpstr>
      <vt:lpstr>Sources</vt:lpstr>
      <vt:lpstr>    THANKS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mors.lviv@gmail.com</cp:lastModifiedBy>
  <cp:revision>127</cp:revision>
  <dcterms:created xsi:type="dcterms:W3CDTF">2018-12-11T16:43:22Z</dcterms:created>
  <dcterms:modified xsi:type="dcterms:W3CDTF">2020-02-05T11:46:30Z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