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sldIdLst>
    <p:sldId id="258" r:id="rId5"/>
    <p:sldId id="283" r:id="rId6"/>
    <p:sldId id="296" r:id="rId7"/>
    <p:sldId id="297" r:id="rId8"/>
    <p:sldId id="298" r:id="rId9"/>
    <p:sldId id="292" r:id="rId10"/>
    <p:sldId id="293" r:id="rId11"/>
    <p:sldId id="311" r:id="rId12"/>
    <p:sldId id="294" r:id="rId13"/>
    <p:sldId id="295" r:id="rId14"/>
    <p:sldId id="301" r:id="rId15"/>
    <p:sldId id="302" r:id="rId16"/>
    <p:sldId id="299" r:id="rId17"/>
    <p:sldId id="309" r:id="rId18"/>
    <p:sldId id="303" r:id="rId19"/>
    <p:sldId id="304" r:id="rId20"/>
    <p:sldId id="300" r:id="rId21"/>
    <p:sldId id="305" r:id="rId22"/>
    <p:sldId id="306" r:id="rId23"/>
    <p:sldId id="310" r:id="rId24"/>
    <p:sldId id="307" r:id="rId25"/>
    <p:sldId id="308" r:id="rId26"/>
    <p:sldId id="312" r:id="rId27"/>
  </p:sldIdLst>
  <p:sldSz cx="12192000" cy="6858000"/>
  <p:notesSz cx="6858000" cy="9144000"/>
  <p:embeddedFontLst>
    <p:embeddedFont>
      <p:font typeface="Proxima Nova Black" panose="020B0604020202020204" charset="0"/>
      <p:bold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957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node_insertadjacentelement.as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HATWG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932" y="685799"/>
            <a:ext cx="11225348" cy="4800601"/>
          </a:xfrm>
        </p:spPr>
        <p:txBody>
          <a:bodyPr/>
          <a:lstStyle/>
          <a:p>
            <a:r>
              <a:rPr lang="en-US" sz="9600" dirty="0" smtClean="0"/>
              <a:t>JavaScript DOM</a:t>
            </a:r>
            <a:endParaRPr lang="uk-UA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Holskyi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87383"/>
            <a:ext cx="10820400" cy="679268"/>
          </a:xfrm>
        </p:spPr>
        <p:txBody>
          <a:bodyPr/>
          <a:lstStyle/>
          <a:p>
            <a:r>
              <a:rPr lang="en-US" dirty="0" smtClean="0"/>
              <a:t>DOM Methods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905692"/>
            <a:ext cx="10820400" cy="5952308"/>
          </a:xfrm>
        </p:spPr>
        <p:txBody>
          <a:bodyPr/>
          <a:lstStyle/>
          <a:p>
            <a:r>
              <a:rPr lang="en-US" b="1" dirty="0" smtClean="0"/>
              <a:t>Finding HTML Elements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getElementsById</a:t>
            </a:r>
            <a:r>
              <a:rPr lang="en-US" dirty="0" smtClean="0"/>
              <a:t>(id) – find element by element id;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getElementsByTagName</a:t>
            </a:r>
            <a:r>
              <a:rPr lang="en-US" dirty="0" smtClean="0"/>
              <a:t>(name) – -//- by tag name;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getElementsByClassName</a:t>
            </a:r>
            <a:r>
              <a:rPr lang="en-US" dirty="0" smtClean="0"/>
              <a:t>(name) - -//- by class name</a:t>
            </a:r>
            <a:r>
              <a:rPr lang="en-US" dirty="0"/>
              <a:t>;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querySelector</a:t>
            </a:r>
            <a:r>
              <a:rPr lang="en-US" dirty="0" smtClean="0"/>
              <a:t>(selector) - -//- by CSS selector;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querySelectorAll</a:t>
            </a:r>
            <a:r>
              <a:rPr lang="en-US" dirty="0" smtClean="0"/>
              <a:t>(selector) - -//- by CSS selector, but return </a:t>
            </a:r>
            <a:r>
              <a:rPr lang="en-US" dirty="0" err="1" smtClean="0"/>
              <a:t>NodeList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Changing HTML Elements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element.</a:t>
            </a:r>
            <a:r>
              <a:rPr lang="en-US" b="1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newContent</a:t>
            </a:r>
            <a:r>
              <a:rPr lang="en-US" dirty="0" smtClean="0"/>
              <a:t> – change the inner HTML of an element;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element.</a:t>
            </a:r>
            <a:r>
              <a:rPr lang="en-US" b="1" dirty="0" err="1" smtClean="0"/>
              <a:t>attribute</a:t>
            </a:r>
            <a:r>
              <a:rPr lang="en-US" dirty="0" smtClean="0"/>
              <a:t> = </a:t>
            </a:r>
            <a:r>
              <a:rPr lang="en-US" dirty="0" err="1" smtClean="0"/>
              <a:t>newValue</a:t>
            </a:r>
            <a:r>
              <a:rPr lang="en-US" dirty="0" smtClean="0"/>
              <a:t> – change attribute value of an element;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element.</a:t>
            </a:r>
            <a:r>
              <a:rPr lang="en-US" b="1" dirty="0" err="1" smtClean="0"/>
              <a:t>style.property</a:t>
            </a:r>
            <a:r>
              <a:rPr lang="en-US" dirty="0" smtClean="0"/>
              <a:t> = </a:t>
            </a:r>
            <a:r>
              <a:rPr lang="en-US" dirty="0" err="1" smtClean="0"/>
              <a:t>newStyle</a:t>
            </a:r>
            <a:r>
              <a:rPr lang="en-US" dirty="0"/>
              <a:t> </a:t>
            </a:r>
            <a:r>
              <a:rPr lang="en-US" dirty="0" smtClean="0"/>
              <a:t>– change style of an element.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element.</a:t>
            </a:r>
            <a:r>
              <a:rPr lang="en-US" b="1" dirty="0" err="1" smtClean="0"/>
              <a:t>setAttribute</a:t>
            </a:r>
            <a:r>
              <a:rPr lang="en-US" dirty="0" smtClean="0"/>
              <a:t>(attribute, value) – change the attribute value.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 err="1" smtClean="0"/>
              <a:t>element.</a:t>
            </a:r>
            <a:r>
              <a:rPr lang="en-US" b="1" dirty="0" err="1" smtClean="0"/>
              <a:t>getAttribute</a:t>
            </a:r>
            <a:r>
              <a:rPr lang="en-US" dirty="0" smtClean="0"/>
              <a:t>(attribute) </a:t>
            </a:r>
            <a:r>
              <a:rPr lang="en-US" dirty="0"/>
              <a:t>– </a:t>
            </a:r>
            <a:r>
              <a:rPr lang="en-US" dirty="0" smtClean="0"/>
              <a:t>get the </a:t>
            </a:r>
            <a:r>
              <a:rPr lang="en-US" dirty="0"/>
              <a:t>attribute value.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 err="1" smtClean="0"/>
              <a:t>element.</a:t>
            </a:r>
            <a:r>
              <a:rPr lang="en-US" b="1" dirty="0" err="1" smtClean="0"/>
              <a:t>removeAttribute</a:t>
            </a:r>
            <a:r>
              <a:rPr lang="en-US" dirty="0" smtClean="0"/>
              <a:t>(attribute) </a:t>
            </a:r>
            <a:r>
              <a:rPr lang="en-US" dirty="0"/>
              <a:t>– </a:t>
            </a:r>
            <a:r>
              <a:rPr lang="en-US" dirty="0" smtClean="0"/>
              <a:t>remove the </a:t>
            </a:r>
            <a:r>
              <a:rPr lang="en-US" dirty="0"/>
              <a:t>attribute value.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93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Methods example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b="1" dirty="0" smtClean="0"/>
              <a:t>Finding HTML Elements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27" y="2022410"/>
            <a:ext cx="720914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8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Methods example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Changing HTML Elements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2379519"/>
            <a:ext cx="481625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3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Methods and Event handling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b="1" dirty="0" smtClean="0"/>
              <a:t>Adding and Deleting Elements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createElement</a:t>
            </a:r>
            <a:r>
              <a:rPr lang="en-US" dirty="0" smtClean="0"/>
              <a:t>(element) – create an HTML element;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removeChild</a:t>
            </a:r>
            <a:r>
              <a:rPr lang="en-US" dirty="0" smtClean="0"/>
              <a:t>(element) – remove an HTML element;</a:t>
            </a:r>
          </a:p>
          <a:p>
            <a:r>
              <a:rPr lang="en-US" dirty="0" smtClean="0"/>
              <a:t>	(also have a </a:t>
            </a:r>
            <a:r>
              <a:rPr lang="en-US" dirty="0" err="1" smtClean="0"/>
              <a:t>element.remove</a:t>
            </a:r>
            <a:r>
              <a:rPr lang="en-US" dirty="0" smtClean="0"/>
              <a:t>() method)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appendChild</a:t>
            </a:r>
            <a:r>
              <a:rPr lang="en-US" dirty="0" smtClean="0"/>
              <a:t>(element) – add an HTML element;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replaceChild</a:t>
            </a:r>
            <a:r>
              <a:rPr lang="en-US" dirty="0" smtClean="0"/>
              <a:t>(</a:t>
            </a:r>
            <a:r>
              <a:rPr lang="en-US" dirty="0" err="1" smtClean="0"/>
              <a:t>newEl</a:t>
            </a:r>
            <a:r>
              <a:rPr lang="en-US" dirty="0" smtClean="0"/>
              <a:t>, </a:t>
            </a:r>
            <a:r>
              <a:rPr lang="en-US" dirty="0" err="1" smtClean="0"/>
              <a:t>oldEl</a:t>
            </a:r>
            <a:r>
              <a:rPr lang="en-US" dirty="0" smtClean="0"/>
              <a:t>) – replace an HTML element;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document.</a:t>
            </a:r>
            <a:r>
              <a:rPr lang="en-US" b="1" dirty="0" err="1" smtClean="0"/>
              <a:t>insertBefore</a:t>
            </a:r>
            <a:r>
              <a:rPr lang="en-US" dirty="0" smtClean="0"/>
              <a:t>(</a:t>
            </a:r>
            <a:r>
              <a:rPr lang="en-US" dirty="0" err="1" smtClean="0"/>
              <a:t>newEl</a:t>
            </a:r>
            <a:r>
              <a:rPr lang="en-US" dirty="0" smtClean="0"/>
              <a:t>, </a:t>
            </a:r>
            <a:r>
              <a:rPr lang="en-US" dirty="0" err="1" smtClean="0"/>
              <a:t>beforeEl</a:t>
            </a:r>
            <a:r>
              <a:rPr lang="en-US" dirty="0" smtClean="0"/>
              <a:t>) – insert an HTML element before element;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Event handling</a:t>
            </a:r>
          </a:p>
          <a:p>
            <a:r>
              <a:rPr lang="en-US" dirty="0" err="1" smtClean="0"/>
              <a:t>document.querySelector</a:t>
            </a:r>
            <a:r>
              <a:rPr lang="en-US" dirty="0" smtClean="0"/>
              <a:t>(‘.test’).</a:t>
            </a:r>
            <a:r>
              <a:rPr lang="en-US" b="1" dirty="0" err="1" smtClean="0"/>
              <a:t>onevent</a:t>
            </a:r>
            <a:r>
              <a:rPr lang="en-US" dirty="0" smtClean="0"/>
              <a:t> = () =&gt; { code… } or </a:t>
            </a:r>
          </a:p>
          <a:p>
            <a:r>
              <a:rPr lang="en-US" dirty="0" err="1" smtClean="0"/>
              <a:t>document.querySelector</a:t>
            </a:r>
            <a:r>
              <a:rPr lang="en-US" dirty="0" smtClean="0"/>
              <a:t>(‘.</a:t>
            </a:r>
            <a:r>
              <a:rPr lang="en-US" dirty="0"/>
              <a:t>test</a:t>
            </a:r>
            <a:r>
              <a:rPr lang="en-US" dirty="0" smtClean="0"/>
              <a:t>’).</a:t>
            </a:r>
            <a:r>
              <a:rPr lang="en-US" b="1" dirty="0" err="1" smtClean="0"/>
              <a:t>addEventListener</a:t>
            </a:r>
            <a:r>
              <a:rPr lang="en-US" dirty="0" smtClean="0"/>
              <a:t>(‘event’, () =&gt; { code … });</a:t>
            </a:r>
          </a:p>
        </p:txBody>
      </p:sp>
    </p:spTree>
    <p:extLst>
      <p:ext uri="{BB962C8B-B14F-4D97-AF65-F5344CB8AC3E}">
        <p14:creationId xmlns:p14="http://schemas.microsoft.com/office/powerpoint/2010/main" val="1806032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err="1" smtClean="0"/>
              <a:t>insertAdjacentElement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It’s very powerful method to insert elements. This method insert html into specific position.</a:t>
            </a:r>
          </a:p>
          <a:p>
            <a:r>
              <a:rPr lang="en-US" dirty="0" smtClean="0"/>
              <a:t>Position values are:</a:t>
            </a:r>
          </a:p>
          <a:p>
            <a:r>
              <a:rPr lang="en-US" dirty="0" smtClean="0"/>
              <a:t>1) "</a:t>
            </a:r>
            <a:r>
              <a:rPr lang="en-US" dirty="0" err="1" smtClean="0"/>
              <a:t>afterbegin</a:t>
            </a:r>
            <a:r>
              <a:rPr lang="en-US" dirty="0" smtClean="0"/>
              <a:t>“;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2) "</a:t>
            </a:r>
            <a:r>
              <a:rPr lang="en-US" dirty="0" err="1" smtClean="0"/>
              <a:t>afterend</a:t>
            </a:r>
            <a:r>
              <a:rPr lang="en-US" dirty="0" smtClean="0"/>
              <a:t>“;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3) "</a:t>
            </a:r>
            <a:r>
              <a:rPr lang="en-US" dirty="0" err="1" smtClean="0"/>
              <a:t>beforebegin</a:t>
            </a:r>
            <a:r>
              <a:rPr lang="en-US" dirty="0" smtClean="0"/>
              <a:t>“;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4) "</a:t>
            </a:r>
            <a:r>
              <a:rPr lang="en-US" dirty="0" err="1" smtClean="0"/>
              <a:t>beforeend</a:t>
            </a:r>
            <a:r>
              <a:rPr lang="en-US" dirty="0" smtClean="0"/>
              <a:t>“.</a:t>
            </a:r>
          </a:p>
          <a:p>
            <a:endParaRPr lang="en-US" dirty="0" smtClean="0"/>
          </a:p>
          <a:p>
            <a:pPr algn="ctr"/>
            <a:r>
              <a:rPr lang="en-US" dirty="0" err="1" smtClean="0"/>
              <a:t>element.insertAdjacentHTML</a:t>
            </a:r>
            <a:r>
              <a:rPr lang="en-US" dirty="0" smtClean="0"/>
              <a:t>(position, </a:t>
            </a:r>
            <a:r>
              <a:rPr lang="en-US" dirty="0" err="1" smtClean="0"/>
              <a:t>newEl</a:t>
            </a:r>
            <a:r>
              <a:rPr lang="en-US" dirty="0" smtClean="0"/>
              <a:t>);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More info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www.w3schools.com/jsref/met_node_insertadjacentelement.asp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1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Methods and Event handling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b="1" dirty="0" smtClean="0"/>
              <a:t>Adding and Deleting Elements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13" y="1950577"/>
            <a:ext cx="5227773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Methods and Event handling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b="1" dirty="0" smtClean="0"/>
              <a:t>Event handling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52" y="1976686"/>
            <a:ext cx="549449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53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Working with HTML classes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elements have property </a:t>
            </a:r>
            <a:r>
              <a:rPr lang="en-US" dirty="0" err="1" smtClean="0"/>
              <a:t>classList</a:t>
            </a:r>
            <a:r>
              <a:rPr lang="en-US" dirty="0" smtClean="0"/>
              <a:t> and you can add </a:t>
            </a:r>
            <a:r>
              <a:rPr lang="en-US" b="1" dirty="0" smtClean="0"/>
              <a:t>classes</a:t>
            </a:r>
            <a:r>
              <a:rPr lang="en-US" dirty="0" smtClean="0"/>
              <a:t>, </a:t>
            </a:r>
            <a:r>
              <a:rPr lang="en-US" b="1" dirty="0" smtClean="0"/>
              <a:t>remove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smtClean="0"/>
              <a:t>toggle </a:t>
            </a:r>
            <a:r>
              <a:rPr lang="en-US" dirty="0" smtClean="0"/>
              <a:t>or check if class exist.</a:t>
            </a:r>
          </a:p>
          <a:p>
            <a:r>
              <a:rPr lang="en-US" dirty="0" smtClean="0"/>
              <a:t>1)   </a:t>
            </a:r>
            <a:r>
              <a:rPr lang="en-US" dirty="0" err="1" smtClean="0"/>
              <a:t>document.querySelector</a:t>
            </a:r>
            <a:r>
              <a:rPr lang="en-US" dirty="0" smtClean="0"/>
              <a:t>(‘.test’).</a:t>
            </a:r>
            <a:r>
              <a:rPr lang="en-US" dirty="0" err="1" smtClean="0"/>
              <a:t>classList.</a:t>
            </a:r>
            <a:r>
              <a:rPr lang="en-US" b="1" dirty="0" err="1" smtClean="0"/>
              <a:t>add</a:t>
            </a:r>
            <a:r>
              <a:rPr lang="en-US" dirty="0" smtClean="0"/>
              <a:t>(‘test-1’) – added class “test-1”;</a:t>
            </a:r>
          </a:p>
          <a:p>
            <a:r>
              <a:rPr lang="en-US" dirty="0" smtClean="0"/>
              <a:t>2)   </a:t>
            </a:r>
            <a:r>
              <a:rPr lang="en-US" dirty="0" err="1" smtClean="0"/>
              <a:t>document.querySelector</a:t>
            </a:r>
            <a:r>
              <a:rPr lang="en-US" dirty="0"/>
              <a:t>(‘.</a:t>
            </a:r>
            <a:r>
              <a:rPr lang="en-US" dirty="0" smtClean="0"/>
              <a:t>test-1’).</a:t>
            </a:r>
            <a:r>
              <a:rPr lang="en-US" dirty="0" err="1" smtClean="0"/>
              <a:t>classList.</a:t>
            </a:r>
            <a:r>
              <a:rPr lang="en-US" b="1" dirty="0" err="1" smtClean="0"/>
              <a:t>remove</a:t>
            </a:r>
            <a:r>
              <a:rPr lang="en-US" dirty="0" smtClean="0"/>
              <a:t>(‘test’) – removed class “test”;</a:t>
            </a:r>
          </a:p>
          <a:p>
            <a:r>
              <a:rPr lang="en-US" dirty="0" smtClean="0"/>
              <a:t>3)   </a:t>
            </a:r>
            <a:r>
              <a:rPr lang="en-US" dirty="0" err="1" smtClean="0"/>
              <a:t>document.querySelector</a:t>
            </a:r>
            <a:r>
              <a:rPr lang="en-US" dirty="0"/>
              <a:t>(‘.test’).</a:t>
            </a:r>
            <a:r>
              <a:rPr lang="en-US" dirty="0" err="1" smtClean="0"/>
              <a:t>classList.</a:t>
            </a:r>
            <a:r>
              <a:rPr lang="en-US" b="1" dirty="0" err="1" smtClean="0"/>
              <a:t>toggle</a:t>
            </a:r>
            <a:r>
              <a:rPr lang="en-US" dirty="0" smtClean="0"/>
              <a:t>(‘test-2’) – toggle class “test-2”;</a:t>
            </a:r>
          </a:p>
          <a:p>
            <a:r>
              <a:rPr lang="en-US" dirty="0" smtClean="0"/>
              <a:t>4)   </a:t>
            </a:r>
            <a:r>
              <a:rPr lang="en-US" dirty="0" err="1" smtClean="0"/>
              <a:t>document.querySelector</a:t>
            </a:r>
            <a:r>
              <a:rPr lang="en-US" dirty="0"/>
              <a:t>(‘.test</a:t>
            </a:r>
            <a:r>
              <a:rPr lang="en-US" dirty="0" smtClean="0"/>
              <a:t>’).</a:t>
            </a:r>
            <a:r>
              <a:rPr lang="en-US" dirty="0" err="1" smtClean="0"/>
              <a:t>classList.</a:t>
            </a:r>
            <a:r>
              <a:rPr lang="en-US" b="1" dirty="0" err="1" smtClean="0"/>
              <a:t>contains</a:t>
            </a:r>
            <a:r>
              <a:rPr lang="en-US" dirty="0" smtClean="0"/>
              <a:t>(‘test-1’) – check if class “test-1” exist on element;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9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Working with HTML classes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Working with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00" y="1982704"/>
            <a:ext cx="5753599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6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Working with HTML classes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Working with classes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00" y="1982704"/>
            <a:ext cx="5753599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7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What is JavaScript DOM?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4589417"/>
          </a:xfrm>
        </p:spPr>
        <p:txBody>
          <a:bodyPr/>
          <a:lstStyle/>
          <a:p>
            <a:r>
              <a:rPr lang="en-US" dirty="0" smtClean="0"/>
              <a:t>When a page is loaded, the browser creates a </a:t>
            </a:r>
            <a:r>
              <a:rPr lang="en-US" b="1" dirty="0" smtClean="0"/>
              <a:t>D</a:t>
            </a:r>
            <a:r>
              <a:rPr lang="en-US" dirty="0" smtClean="0"/>
              <a:t>ocument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 of the page.</a:t>
            </a:r>
          </a:p>
          <a:p>
            <a:r>
              <a:rPr lang="en-US" dirty="0" smtClean="0"/>
              <a:t>The HTML DOM model is constructed as a tree of Objects.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535826"/>
            <a:ext cx="714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Element sizes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We can check the width and height of the element.</a:t>
            </a:r>
          </a:p>
          <a:p>
            <a:r>
              <a:rPr lang="en-US" dirty="0" smtClean="0"/>
              <a:t>Methods to get width and height is </a:t>
            </a:r>
            <a:r>
              <a:rPr lang="en-US" b="1" dirty="0" err="1" smtClean="0"/>
              <a:t>element.offsetWidth</a:t>
            </a:r>
            <a:r>
              <a:rPr lang="en-US" dirty="0" smtClean="0"/>
              <a:t> and </a:t>
            </a:r>
            <a:r>
              <a:rPr lang="en-US" b="1" dirty="0" err="1" smtClean="0"/>
              <a:t>element.offsetHeight</a:t>
            </a:r>
            <a:r>
              <a:rPr lang="en-US" dirty="0" smtClean="0"/>
              <a:t> respectively.</a:t>
            </a:r>
          </a:p>
          <a:p>
            <a:r>
              <a:rPr lang="en-US" dirty="0" smtClean="0"/>
              <a:t>This methods includes border sizes. If we want to get sizes without border, we can use </a:t>
            </a:r>
          </a:p>
          <a:p>
            <a:r>
              <a:rPr lang="en-US" b="1" dirty="0" err="1" smtClean="0"/>
              <a:t>element.clientWidth</a:t>
            </a:r>
            <a:r>
              <a:rPr lang="en-US" dirty="0" smtClean="0"/>
              <a:t> and </a:t>
            </a:r>
            <a:r>
              <a:rPr lang="en-US" b="1" dirty="0" err="1" smtClean="0"/>
              <a:t>element.clientHeight</a:t>
            </a:r>
            <a:endParaRPr lang="en-US" b="1" dirty="0" smtClean="0"/>
          </a:p>
          <a:p>
            <a:r>
              <a:rPr lang="en-US" dirty="0" smtClean="0"/>
              <a:t>Also we can get a position of element used </a:t>
            </a:r>
            <a:r>
              <a:rPr lang="en-US" b="1" dirty="0" err="1" smtClean="0"/>
              <a:t>element.getBoundingClientReact</a:t>
            </a:r>
            <a:r>
              <a:rPr lang="en-US" dirty="0" smtClean="0"/>
              <a:t>().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69" y="3869794"/>
            <a:ext cx="3932261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04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HTML collections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Methods </a:t>
            </a:r>
            <a:r>
              <a:rPr lang="en-US" b="1" dirty="0" err="1" smtClean="0"/>
              <a:t>getElementByTagName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getElementsByClassName</a:t>
            </a:r>
            <a:r>
              <a:rPr lang="en-US" dirty="0" smtClean="0"/>
              <a:t> return a HTML collection. Is an array-like list of HTML elements.</a:t>
            </a:r>
          </a:p>
          <a:p>
            <a:r>
              <a:rPr lang="en-US" b="1" dirty="0"/>
              <a:t>An </a:t>
            </a:r>
            <a:r>
              <a:rPr lang="en-US" b="1" dirty="0" err="1"/>
              <a:t>HTMLCollection</a:t>
            </a:r>
            <a:r>
              <a:rPr lang="en-US" b="1" dirty="0"/>
              <a:t> is NOT an array</a:t>
            </a:r>
            <a:r>
              <a:rPr lang="en-US" b="1" dirty="0" smtClean="0"/>
              <a:t>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 </a:t>
            </a:r>
            <a:r>
              <a:rPr lang="en-US" dirty="0" err="1"/>
              <a:t>HTMLCollection</a:t>
            </a:r>
            <a:r>
              <a:rPr lang="en-US" dirty="0"/>
              <a:t> may look like an array, but it is not.</a:t>
            </a:r>
          </a:p>
          <a:p>
            <a:r>
              <a:rPr lang="en-US" dirty="0"/>
              <a:t>You can loop through the list and refer to the elements with a number (just like an array).</a:t>
            </a:r>
          </a:p>
          <a:p>
            <a:r>
              <a:rPr lang="en-US" dirty="0"/>
              <a:t>However, you cannot use array methods like </a:t>
            </a:r>
            <a:r>
              <a:rPr lang="en-US" b="1" dirty="0" err="1"/>
              <a:t>valueOf</a:t>
            </a:r>
            <a:r>
              <a:rPr lang="en-US" dirty="0"/>
              <a:t>(), </a:t>
            </a:r>
            <a:r>
              <a:rPr lang="en-US" b="1" dirty="0"/>
              <a:t>pop</a:t>
            </a:r>
            <a:r>
              <a:rPr lang="en-US" dirty="0"/>
              <a:t>(), </a:t>
            </a:r>
            <a:r>
              <a:rPr lang="en-US" b="1" dirty="0"/>
              <a:t>push</a:t>
            </a:r>
            <a:r>
              <a:rPr lang="en-US" dirty="0"/>
              <a:t>(), or </a:t>
            </a:r>
            <a:r>
              <a:rPr lang="en-US" b="1" dirty="0"/>
              <a:t>join</a:t>
            </a:r>
            <a:r>
              <a:rPr lang="en-US" dirty="0"/>
              <a:t>() on an </a:t>
            </a:r>
            <a:r>
              <a:rPr lang="en-US" dirty="0" err="1"/>
              <a:t>HTMLCollection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But, we can create array from collection using </a:t>
            </a:r>
            <a:r>
              <a:rPr lang="en-US" b="1" dirty="0" err="1" smtClean="0"/>
              <a:t>Array.from</a:t>
            </a:r>
            <a:r>
              <a:rPr lang="en-US" dirty="0" smtClean="0"/>
              <a:t> method of </a:t>
            </a:r>
            <a:r>
              <a:rPr lang="en-US" b="1" dirty="0" smtClean="0"/>
              <a:t>spread operator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678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err="1" smtClean="0"/>
              <a:t>NodeList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b="1" dirty="0" err="1" smtClean="0"/>
              <a:t>querySelectorAll</a:t>
            </a:r>
            <a:r>
              <a:rPr lang="en-US" dirty="0" smtClean="0"/>
              <a:t> return a </a:t>
            </a:r>
            <a:r>
              <a:rPr lang="en-US" dirty="0" err="1" smtClean="0"/>
              <a:t>NodeList</a:t>
            </a:r>
            <a:r>
              <a:rPr lang="en-US" dirty="0" smtClean="0"/>
              <a:t>. It’s like HTML collection, but...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the </a:t>
            </a:r>
            <a:r>
              <a:rPr lang="en-US" dirty="0" err="1"/>
              <a:t>NodeList</a:t>
            </a:r>
            <a:r>
              <a:rPr lang="en-US" dirty="0"/>
              <a:t> object can contain attribute nodes and text nodes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And it’s also not array.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alos</a:t>
            </a:r>
            <a:r>
              <a:rPr lang="en-US" dirty="0" smtClean="0"/>
              <a:t> </a:t>
            </a:r>
            <a:r>
              <a:rPr lang="en-US" dirty="0"/>
              <a:t>can create array from </a:t>
            </a:r>
            <a:r>
              <a:rPr lang="en-US" dirty="0" err="1" smtClean="0"/>
              <a:t>NodeList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b="1" dirty="0" err="1"/>
              <a:t>Array.from</a:t>
            </a:r>
            <a:r>
              <a:rPr lang="en-US" dirty="0"/>
              <a:t> method of </a:t>
            </a:r>
            <a:r>
              <a:rPr lang="en-US" b="1" dirty="0"/>
              <a:t>spread operator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033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Thank You</a:t>
            </a:r>
            <a:endParaRPr lang="uk-UA" sz="80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626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Render tree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184367"/>
            <a:ext cx="10820400" cy="4685209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778"/>
            <a:ext cx="12192000" cy="47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4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Render tree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184367"/>
            <a:ext cx="10820400" cy="468520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 web page is loaded, the browser first reads the TEXT HTML and constructs </a:t>
            </a:r>
            <a:r>
              <a:rPr lang="en-US" b="1" dirty="0"/>
              <a:t>DOM</a:t>
            </a:r>
            <a:r>
              <a:rPr lang="en-US" dirty="0"/>
              <a:t> Tree from it.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it processes the CSS whether that is inline, embedded or external CSS and constructs the </a:t>
            </a:r>
            <a:r>
              <a:rPr lang="en-US" b="1" dirty="0"/>
              <a:t>CSSOM</a:t>
            </a:r>
            <a:r>
              <a:rPr lang="en-US" dirty="0"/>
              <a:t> Tree from it.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these trees are constructed, then it constructs the Render-Tree from it. Once the Render-Tree is constructed, then the browser starts the printing individual elements on the screen.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8703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sz="4000" dirty="0" smtClean="0"/>
              <a:t>Layout, Paint and Composition operation</a:t>
            </a:r>
            <a:endParaRPr lang="uk-UA" sz="40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184367"/>
            <a:ext cx="10820400" cy="4685209"/>
          </a:xfrm>
        </p:spPr>
        <p:txBody>
          <a:bodyPr/>
          <a:lstStyle/>
          <a:p>
            <a:r>
              <a:rPr lang="en-US" b="1" dirty="0" smtClean="0"/>
              <a:t>Layout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first browser creates the layout of each individual Render-Tree node. The layout consists of the size of each node in pixels and where (</a:t>
            </a:r>
            <a:r>
              <a:rPr lang="en-US" i="1" dirty="0"/>
              <a:t>position</a:t>
            </a:r>
            <a:r>
              <a:rPr lang="en-US" dirty="0"/>
              <a:t>) it will be printed on the screen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Paint</a:t>
            </a:r>
            <a:r>
              <a:rPr lang="en-US" dirty="0" smtClean="0"/>
              <a:t>:</a:t>
            </a:r>
          </a:p>
          <a:p>
            <a:r>
              <a:rPr lang="en-US" dirty="0"/>
              <a:t>Now that we have layers, we can combine them and draw it on the screen. But the browser does not draw all the layers in a single image. Each layer is drawn separately first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Composition</a:t>
            </a:r>
            <a:r>
              <a:rPr lang="en-US" dirty="0" smtClean="0"/>
              <a:t>:</a:t>
            </a:r>
          </a:p>
          <a:p>
            <a:r>
              <a:rPr lang="en-US" dirty="0"/>
              <a:t>Until now, we haven’t drawn a single pixel on the screen. What we have are different layers (</a:t>
            </a:r>
            <a:r>
              <a:rPr lang="en-US" i="1" dirty="0"/>
              <a:t>bitmap images</a:t>
            </a:r>
            <a:r>
              <a:rPr lang="en-US" dirty="0"/>
              <a:t>) which should be drawn on the screen in a specific order. In compositing operations, these layers are sent to GPU to finally draw it on the screen.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412"/>
            <a:ext cx="12192000" cy="91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0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Power of DOM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With the </a:t>
            </a:r>
            <a:r>
              <a:rPr lang="en-US" dirty="0" err="1" smtClean="0"/>
              <a:t>js</a:t>
            </a:r>
            <a:r>
              <a:rPr lang="en-US" dirty="0" smtClean="0"/>
              <a:t> DOM you can:</a:t>
            </a:r>
          </a:p>
          <a:p>
            <a:r>
              <a:rPr lang="en-US" dirty="0"/>
              <a:t>	</a:t>
            </a:r>
            <a:r>
              <a:rPr lang="en-US" dirty="0" smtClean="0"/>
              <a:t>1) Can change all the HTML elements in the page;</a:t>
            </a:r>
          </a:p>
          <a:p>
            <a:r>
              <a:rPr lang="en-US" dirty="0"/>
              <a:t>	</a:t>
            </a:r>
            <a:r>
              <a:rPr lang="en-US" dirty="0" smtClean="0"/>
              <a:t>2) Can change all the HTML attributes;</a:t>
            </a:r>
          </a:p>
          <a:p>
            <a:r>
              <a:rPr lang="en-US" dirty="0"/>
              <a:t>	</a:t>
            </a:r>
            <a:r>
              <a:rPr lang="en-US" dirty="0" smtClean="0"/>
              <a:t>3) Can change all the CSS styles in the page;</a:t>
            </a:r>
          </a:p>
          <a:p>
            <a:r>
              <a:rPr lang="en-US" dirty="0"/>
              <a:t>	</a:t>
            </a:r>
            <a:r>
              <a:rPr lang="en-US" dirty="0" smtClean="0"/>
              <a:t>4) Can remove existing HTML elements and attributes;</a:t>
            </a:r>
          </a:p>
          <a:p>
            <a:r>
              <a:rPr lang="en-US" dirty="0"/>
              <a:t>	</a:t>
            </a:r>
            <a:r>
              <a:rPr lang="en-US" dirty="0" smtClean="0"/>
              <a:t>5) Can add new HTML elements and attributes;</a:t>
            </a:r>
          </a:p>
          <a:p>
            <a:r>
              <a:rPr lang="en-US" dirty="0"/>
              <a:t>	</a:t>
            </a:r>
            <a:r>
              <a:rPr lang="en-US" dirty="0" smtClean="0"/>
              <a:t>6) Can react to all existing HTML event in the page;</a:t>
            </a:r>
          </a:p>
          <a:p>
            <a:r>
              <a:rPr lang="en-US" dirty="0" smtClean="0"/>
              <a:t>	7) Can create new HTML events in the page.</a:t>
            </a:r>
          </a:p>
          <a:p>
            <a:endParaRPr lang="en-US" dirty="0" smtClean="0"/>
          </a:p>
          <a:p>
            <a:r>
              <a:rPr lang="en-US" dirty="0" smtClean="0"/>
              <a:t>“The </a:t>
            </a:r>
            <a:r>
              <a:rPr lang="en-US" dirty="0"/>
              <a:t>W3C Document Object Model (DOM) is a platform and language-neutral interface that allows programs and scripts to dynamically access and update the content, structure, and style of a document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01043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</a:t>
            </a:r>
            <a:r>
              <a:rPr lang="en-US" dirty="0" err="1" smtClean="0"/>
              <a:t>Standarts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DOM level 1 provided a complete model for an entire HTML or XML, including the means to change any portion of the document;</a:t>
            </a:r>
          </a:p>
          <a:p>
            <a:pPr marL="457200" indent="-457200">
              <a:buAutoNum type="arabicParenR"/>
            </a:pPr>
            <a:r>
              <a:rPr lang="en-US" dirty="0" smtClean="0"/>
              <a:t>DOM level 2 was published in late 2000. It introduced the </a:t>
            </a:r>
            <a:r>
              <a:rPr lang="en-US" b="1" dirty="0" err="1" smtClean="0"/>
              <a:t>getElementById</a:t>
            </a:r>
            <a:r>
              <a:rPr lang="en-US" b="1" dirty="0" smtClean="0"/>
              <a:t> </a:t>
            </a:r>
            <a:r>
              <a:rPr lang="en-US" dirty="0" smtClean="0"/>
              <a:t>function as well as an event model;</a:t>
            </a:r>
          </a:p>
          <a:p>
            <a:pPr marL="457200" indent="-457200">
              <a:buAutoNum type="arabicParenR"/>
            </a:pPr>
            <a:r>
              <a:rPr lang="en-US" dirty="0" smtClean="0"/>
              <a:t>DOM level 3, published in April 2004, added keyboard event handling;</a:t>
            </a:r>
          </a:p>
          <a:p>
            <a:pPr marL="457200" indent="-457200">
              <a:buAutoNum type="arabicParenR"/>
            </a:pPr>
            <a:r>
              <a:rPr lang="en-US" dirty="0" smtClean="0"/>
              <a:t>DOM level 4 was published in 2015. </a:t>
            </a:r>
            <a:r>
              <a:rPr lang="en-US" dirty="0"/>
              <a:t>It is a snapshot of the WHATWG living </a:t>
            </a:r>
            <a:r>
              <a:rPr lang="en-US" dirty="0" smtClean="0"/>
              <a:t>standard. </a:t>
            </a:r>
          </a:p>
          <a:p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https://en.wikipedia.org/wiki/WHATWG</a:t>
            </a:r>
            <a:r>
              <a:rPr lang="en-US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8479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document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we have a document object, which have some properties:</a:t>
            </a:r>
          </a:p>
          <a:p>
            <a:r>
              <a:rPr lang="en-US" dirty="0"/>
              <a:t>	</a:t>
            </a:r>
            <a:r>
              <a:rPr lang="en-US" dirty="0" smtClean="0"/>
              <a:t>1) </a:t>
            </a:r>
            <a:r>
              <a:rPr lang="en-US" b="1" dirty="0" err="1" smtClean="0"/>
              <a:t>documentElement</a:t>
            </a:r>
            <a:r>
              <a:rPr lang="en-US" dirty="0" smtClean="0"/>
              <a:t> – root element (html);</a:t>
            </a:r>
          </a:p>
          <a:p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b="1" dirty="0" smtClean="0"/>
              <a:t>body</a:t>
            </a:r>
            <a:r>
              <a:rPr lang="en-US" dirty="0" smtClean="0"/>
              <a:t> – body element;</a:t>
            </a:r>
          </a:p>
          <a:p>
            <a:r>
              <a:rPr lang="en-US" dirty="0"/>
              <a:t>	</a:t>
            </a:r>
            <a:r>
              <a:rPr lang="en-US" dirty="0" smtClean="0"/>
              <a:t>3) </a:t>
            </a:r>
            <a:r>
              <a:rPr lang="en-US" b="1" dirty="0" smtClean="0"/>
              <a:t>images</a:t>
            </a:r>
            <a:r>
              <a:rPr lang="en-US" dirty="0" smtClean="0"/>
              <a:t> – all images on the page (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elelements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4) </a:t>
            </a:r>
            <a:r>
              <a:rPr lang="en-US" b="1" dirty="0" smtClean="0"/>
              <a:t>links</a:t>
            </a:r>
            <a:r>
              <a:rPr lang="en-US" dirty="0" smtClean="0"/>
              <a:t> -  all links with </a:t>
            </a:r>
            <a:r>
              <a:rPr lang="en-US" dirty="0" err="1" smtClean="0"/>
              <a:t>href</a:t>
            </a:r>
            <a:r>
              <a:rPr lang="en-US" dirty="0"/>
              <a:t> </a:t>
            </a:r>
            <a:r>
              <a:rPr lang="en-US" dirty="0" smtClean="0"/>
              <a:t>attribute;</a:t>
            </a:r>
          </a:p>
          <a:p>
            <a:r>
              <a:rPr lang="en-US" dirty="0"/>
              <a:t>	</a:t>
            </a:r>
            <a:r>
              <a:rPr lang="en-US" dirty="0" smtClean="0"/>
              <a:t>5) </a:t>
            </a:r>
            <a:r>
              <a:rPr lang="en-US" b="1" dirty="0" smtClean="0"/>
              <a:t>forms</a:t>
            </a:r>
            <a:r>
              <a:rPr lang="en-US" dirty="0" smtClean="0"/>
              <a:t> – all forms on page (form element).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3632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3807"/>
            <a:ext cx="10820400" cy="670560"/>
          </a:xfrm>
        </p:spPr>
        <p:txBody>
          <a:bodyPr/>
          <a:lstStyle/>
          <a:p>
            <a:r>
              <a:rPr lang="en-US" dirty="0" smtClean="0"/>
              <a:t>DOM Methods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280159"/>
            <a:ext cx="10820400" cy="5050972"/>
          </a:xfrm>
        </p:spPr>
        <p:txBody>
          <a:bodyPr/>
          <a:lstStyle/>
          <a:p>
            <a:r>
              <a:rPr lang="en-US" dirty="0" smtClean="0"/>
              <a:t>HTML DOM methods are actions you can perform on HTML Elements.</a:t>
            </a:r>
          </a:p>
          <a:p>
            <a:r>
              <a:rPr lang="en-US" dirty="0" smtClean="0"/>
              <a:t>HTML DOM properties are values (of HTML Elements) that you can set of change.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r>
              <a:rPr lang="en-US" dirty="0"/>
              <a:t>	</a:t>
            </a:r>
            <a:r>
              <a:rPr lang="en-US" b="1" dirty="0" err="1" smtClean="0"/>
              <a:t>document.getElementById</a:t>
            </a:r>
            <a:r>
              <a:rPr lang="en-US" dirty="0" smtClean="0"/>
              <a:t>(‘test’).</a:t>
            </a:r>
            <a:r>
              <a:rPr lang="en-US" b="1" dirty="0" err="1" smtClean="0"/>
              <a:t>innerHTML</a:t>
            </a:r>
            <a:r>
              <a:rPr lang="en-US" dirty="0" smtClean="0"/>
              <a:t> = ‘Whatever’;</a:t>
            </a:r>
          </a:p>
          <a:p>
            <a:r>
              <a:rPr lang="en-US" dirty="0" smtClean="0"/>
              <a:t>In the example above, </a:t>
            </a:r>
            <a:r>
              <a:rPr lang="en-US" b="1" dirty="0" err="1" smtClean="0"/>
              <a:t>getElementById</a:t>
            </a:r>
            <a:r>
              <a:rPr lang="en-US" dirty="0" smtClean="0"/>
              <a:t> method used id – test to find the element.</a:t>
            </a:r>
          </a:p>
          <a:p>
            <a:r>
              <a:rPr lang="en-US" dirty="0"/>
              <a:t>The easiest way to get the content of an element is by using </a:t>
            </a:r>
            <a:r>
              <a:rPr lang="en-US" dirty="0" smtClean="0"/>
              <a:t>the </a:t>
            </a:r>
            <a:r>
              <a:rPr lang="en-US" b="1" dirty="0" err="1" smtClean="0"/>
              <a:t>innerHTML</a:t>
            </a:r>
            <a:r>
              <a:rPr lang="en-US" dirty="0" smtClean="0"/>
              <a:t> property.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innerHTML</a:t>
            </a:r>
            <a:r>
              <a:rPr lang="en-US" dirty="0" smtClean="0"/>
              <a:t> property is useful for getting or replacing the content of HTML elements.</a:t>
            </a:r>
          </a:p>
          <a:p>
            <a:r>
              <a:rPr lang="en-US" dirty="0" smtClean="0"/>
              <a:t>Another property to change content is </a:t>
            </a:r>
            <a:r>
              <a:rPr lang="en-US" dirty="0" err="1" smtClean="0"/>
              <a:t>textContent</a:t>
            </a:r>
            <a:r>
              <a:rPr lang="en-US" dirty="0" smtClean="0"/>
              <a:t> or </a:t>
            </a:r>
            <a:r>
              <a:rPr lang="en-US" dirty="0" err="1" smtClean="0"/>
              <a:t>innerText</a:t>
            </a:r>
            <a:r>
              <a:rPr lang="en-US" dirty="0" smtClean="0"/>
              <a:t>, but it just change text of elements not exactly elements. </a:t>
            </a:r>
          </a:p>
        </p:txBody>
      </p:sp>
    </p:spTree>
    <p:extLst>
      <p:ext uri="{BB962C8B-B14F-4D97-AF65-F5344CB8AC3E}">
        <p14:creationId xmlns:p14="http://schemas.microsoft.com/office/powerpoint/2010/main" val="14480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341e6018-ac0a-4dfb-8409-db9e0d25502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35f28f2-30f1-4728-84d2-86d96e1434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750</TotalTime>
  <Words>747</Words>
  <Application>Microsoft Office PowerPoint</Application>
  <PresentationFormat>Широкий екран</PresentationFormat>
  <Paragraphs>152</Paragraphs>
  <Slides>23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8" baseType="lpstr">
      <vt:lpstr>Proxima Nova Black</vt:lpstr>
      <vt:lpstr>Arial</vt:lpstr>
      <vt:lpstr>Open Sans</vt:lpstr>
      <vt:lpstr>Calibri</vt:lpstr>
      <vt:lpstr>LIGHT-THEME</vt:lpstr>
      <vt:lpstr>JavaScript DOM</vt:lpstr>
      <vt:lpstr>What is JavaScript DOM?</vt:lpstr>
      <vt:lpstr>Render tree</vt:lpstr>
      <vt:lpstr>Render tree</vt:lpstr>
      <vt:lpstr>Layout, Paint and Composition operation</vt:lpstr>
      <vt:lpstr>Power of DOM</vt:lpstr>
      <vt:lpstr>DOM Standarts</vt:lpstr>
      <vt:lpstr>document</vt:lpstr>
      <vt:lpstr>DOM Methods</vt:lpstr>
      <vt:lpstr>DOM Methods</vt:lpstr>
      <vt:lpstr>DOM Methods example</vt:lpstr>
      <vt:lpstr>DOM Methods example</vt:lpstr>
      <vt:lpstr>DOM Methods and Event handling</vt:lpstr>
      <vt:lpstr>insertAdjacentElement</vt:lpstr>
      <vt:lpstr>DOM Methods and Event handling</vt:lpstr>
      <vt:lpstr>DOM Methods and Event handling</vt:lpstr>
      <vt:lpstr>DOM Working with HTML classes</vt:lpstr>
      <vt:lpstr>DOM Working with HTML classes</vt:lpstr>
      <vt:lpstr>DOM Working with HTML classes</vt:lpstr>
      <vt:lpstr>DOM Element sizes</vt:lpstr>
      <vt:lpstr>HTML collections</vt:lpstr>
      <vt:lpstr>NodeList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mors.lviv@gmail.com</cp:lastModifiedBy>
  <cp:revision>98</cp:revision>
  <dcterms:created xsi:type="dcterms:W3CDTF">2018-12-11T16:43:22Z</dcterms:created>
  <dcterms:modified xsi:type="dcterms:W3CDTF">2020-02-20T18:34:33Z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