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sldIdLst>
    <p:sldId id="258" r:id="rId5"/>
    <p:sldId id="283" r:id="rId6"/>
    <p:sldId id="284" r:id="rId7"/>
    <p:sldId id="292" r:id="rId8"/>
    <p:sldId id="293" r:id="rId9"/>
    <p:sldId id="285" r:id="rId10"/>
    <p:sldId id="294" r:id="rId11"/>
    <p:sldId id="295" r:id="rId12"/>
    <p:sldId id="291" r:id="rId13"/>
    <p:sldId id="296" r:id="rId14"/>
    <p:sldId id="286" r:id="rId15"/>
    <p:sldId id="287" r:id="rId16"/>
    <p:sldId id="297" r:id="rId17"/>
    <p:sldId id="282" r:id="rId18"/>
  </p:sldIdLst>
  <p:sldSz cx="12192000" cy="6858000"/>
  <p:notesSz cx="6858000" cy="9144000"/>
  <p:embeddedFontLst>
    <p:embeddedFont>
      <p:font typeface="Proxima Nova Black" panose="020B0604020202020204" charset="0"/>
      <p:bold r:id="rId19"/>
    </p:embeddedFont>
    <p:embeddedFont>
      <p:font typeface="Calibri" panose="020F0502020204030204" pitchFamily="34" charset="0"/>
      <p:regular r:id="rId20"/>
      <p:bold r:id="rId21"/>
      <p:italic r:id="rId22"/>
      <p:boldItalic r:id="rId23"/>
    </p:embeddedFont>
    <p:embeddedFont>
      <p:font typeface="Open Sans" panose="020B060402020202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957" autoAdjust="0"/>
  </p:normalViewPr>
  <p:slideViewPr>
    <p:cSldViewPr snapToGrid="0">
      <p:cViewPr varScale="1">
        <p:scale>
          <a:sx n="88" d="100"/>
          <a:sy n="88" d="100"/>
        </p:scale>
        <p:origin x="45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932" y="685799"/>
            <a:ext cx="11225348" cy="4800601"/>
          </a:xfrm>
        </p:spPr>
        <p:txBody>
          <a:bodyPr/>
          <a:lstStyle/>
          <a:p>
            <a:r>
              <a:rPr lang="en-US" sz="7200" dirty="0"/>
              <a:t>JavaScript Unit Testing: Jasmine, Mocha, Istanbul, TDD, BDD. Part1</a:t>
            </a:r>
            <a:endParaRPr lang="uk-UA" sz="4400" dirty="0"/>
          </a:p>
        </p:txBody>
      </p:sp>
      <p:sp>
        <p:nvSpPr>
          <p:cNvPr id="5" name="Text Placeholder 4"/>
          <p:cNvSpPr>
            <a:spLocks noGrp="1"/>
          </p:cNvSpPr>
          <p:nvPr>
            <p:ph type="body" sz="quarter" idx="10"/>
          </p:nvPr>
        </p:nvSpPr>
        <p:spPr/>
        <p:txBody>
          <a:bodyPr/>
          <a:lstStyle/>
          <a:p>
            <a:r>
              <a:rPr lang="en-US" dirty="0"/>
              <a:t>b</a:t>
            </a:r>
            <a:r>
              <a:rPr lang="en-US" dirty="0" smtClean="0"/>
              <a:t>y </a:t>
            </a:r>
            <a:r>
              <a:rPr lang="en-US" dirty="0" err="1" smtClean="0"/>
              <a:t>Yurii</a:t>
            </a:r>
            <a:r>
              <a:rPr lang="en-US" dirty="0" smtClean="0"/>
              <a:t> </a:t>
            </a:r>
            <a:r>
              <a:rPr lang="en-US" dirty="0" err="1" smtClean="0"/>
              <a:t>Holskyi</a:t>
            </a:r>
            <a:endParaRPr lang="uk-UA" dirty="0"/>
          </a:p>
        </p:txBody>
      </p:sp>
    </p:spTree>
    <p:extLst>
      <p:ext uri="{BB962C8B-B14F-4D97-AF65-F5344CB8AC3E}">
        <p14:creationId xmlns:p14="http://schemas.microsoft.com/office/powerpoint/2010/main" val="306888282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Istanbul example</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pPr algn="ctr"/>
            <a:endParaRPr lang="en-US" b="1" dirty="0" smtClean="0"/>
          </a:p>
          <a:p>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96" y="1280159"/>
            <a:ext cx="2964437" cy="3276884"/>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531" y="1280159"/>
            <a:ext cx="5669771" cy="3543607"/>
          </a:xfrm>
          <a:prstGeom prst="rect">
            <a:avLst/>
          </a:prstGeom>
        </p:spPr>
      </p:pic>
    </p:spTree>
    <p:extLst>
      <p:ext uri="{BB962C8B-B14F-4D97-AF65-F5344CB8AC3E}">
        <p14:creationId xmlns:p14="http://schemas.microsoft.com/office/powerpoint/2010/main" val="396267475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TDD</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r>
              <a:rPr lang="en-US" b="1" dirty="0" smtClean="0"/>
              <a:t>Test-driven </a:t>
            </a:r>
            <a:r>
              <a:rPr lang="en-US" b="1" dirty="0"/>
              <a:t>development</a:t>
            </a:r>
            <a:r>
              <a:rPr lang="en-US" dirty="0"/>
              <a:t> (TDD) is an approach to development that consists of writing tests, followed by production code, and refactoring as needed. The tests are written to fail initially, and the developer writes code to fulfill the requirements of the test so they pass</a:t>
            </a:r>
            <a:r>
              <a:rPr lang="en-US" dirty="0" smtClean="0"/>
              <a:t>.</a:t>
            </a:r>
          </a:p>
          <a:p>
            <a:r>
              <a:rPr lang="en-US" dirty="0" smtClean="0"/>
              <a:t>	1) Start </a:t>
            </a:r>
            <a:r>
              <a:rPr lang="en-US" dirty="0"/>
              <a:t>by writing a </a:t>
            </a:r>
            <a:r>
              <a:rPr lang="en-US" dirty="0" smtClean="0"/>
              <a:t>test;</a:t>
            </a:r>
            <a:endParaRPr lang="en-US" dirty="0"/>
          </a:p>
          <a:p>
            <a:r>
              <a:rPr lang="en-US" dirty="0" smtClean="0"/>
              <a:t>	2) Run </a:t>
            </a:r>
            <a:r>
              <a:rPr lang="en-US" dirty="0"/>
              <a:t>the test and any other tests. At this point, your newly added test should fail. If it doesn’t fail here, it might not be testing the right thing and thus has a bug in </a:t>
            </a:r>
            <a:r>
              <a:rPr lang="en-US" dirty="0" smtClean="0"/>
              <a:t>it;</a:t>
            </a:r>
            <a:endParaRPr lang="en-US" dirty="0"/>
          </a:p>
          <a:p>
            <a:r>
              <a:rPr lang="en-US" dirty="0" smtClean="0"/>
              <a:t>	3) Write </a:t>
            </a:r>
            <a:r>
              <a:rPr lang="en-US" dirty="0"/>
              <a:t>the minimum amount of code required to make the test </a:t>
            </a:r>
            <a:r>
              <a:rPr lang="en-US" dirty="0" smtClean="0"/>
              <a:t>pass;</a:t>
            </a:r>
            <a:endParaRPr lang="en-US" dirty="0"/>
          </a:p>
          <a:p>
            <a:r>
              <a:rPr lang="en-US" dirty="0" smtClean="0"/>
              <a:t>	4) Run </a:t>
            </a:r>
            <a:r>
              <a:rPr lang="en-US" dirty="0"/>
              <a:t>the tests to check the new test </a:t>
            </a:r>
            <a:r>
              <a:rPr lang="en-US" dirty="0" smtClean="0"/>
              <a:t>passes;</a:t>
            </a:r>
            <a:endParaRPr lang="en-US" dirty="0"/>
          </a:p>
          <a:p>
            <a:r>
              <a:rPr lang="en-US" dirty="0" smtClean="0"/>
              <a:t>	5) Optionally </a:t>
            </a:r>
            <a:r>
              <a:rPr lang="en-US" dirty="0"/>
              <a:t>refactor your </a:t>
            </a:r>
            <a:r>
              <a:rPr lang="en-US" dirty="0" smtClean="0"/>
              <a:t>code;</a:t>
            </a:r>
            <a:endParaRPr lang="en-US" dirty="0"/>
          </a:p>
          <a:p>
            <a:r>
              <a:rPr lang="en-US" dirty="0" smtClean="0"/>
              <a:t>	6) Repeat </a:t>
            </a:r>
            <a:r>
              <a:rPr lang="en-US" dirty="0"/>
              <a:t>from </a:t>
            </a:r>
            <a:r>
              <a:rPr lang="en-US" dirty="0" smtClean="0"/>
              <a:t>1.</a:t>
            </a:r>
            <a:endParaRPr lang="en-US" dirty="0"/>
          </a:p>
          <a:p>
            <a:endParaRPr lang="uk-UA" dirty="0"/>
          </a:p>
        </p:txBody>
      </p:sp>
    </p:spTree>
    <p:extLst>
      <p:ext uri="{BB962C8B-B14F-4D97-AF65-F5344CB8AC3E}">
        <p14:creationId xmlns:p14="http://schemas.microsoft.com/office/powerpoint/2010/main" val="162271716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39933"/>
            <a:ext cx="10820400" cy="670560"/>
          </a:xfrm>
        </p:spPr>
        <p:txBody>
          <a:bodyPr/>
          <a:lstStyle/>
          <a:p>
            <a:r>
              <a:rPr lang="en-US" dirty="0" smtClean="0"/>
              <a:t>BDD</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r>
              <a:rPr lang="en-US" b="1" dirty="0"/>
              <a:t>BDD</a:t>
            </a:r>
            <a:r>
              <a:rPr lang="en-US" dirty="0"/>
              <a:t> – Behavior-Driven </a:t>
            </a:r>
            <a:r>
              <a:rPr lang="en-US" dirty="0" smtClean="0"/>
              <a:t>Development. </a:t>
            </a:r>
          </a:p>
          <a:p>
            <a:r>
              <a:rPr lang="en-US" dirty="0" smtClean="0"/>
              <a:t>One </a:t>
            </a:r>
            <a:r>
              <a:rPr lang="en-US" dirty="0"/>
              <a:t>of the key things BDD addresses is implementation detail in unit tests. A common problem with poor unit tests is they rely too much on how the tested function is implemented. This means if you update the function, even without changing the inputs and outputs, you must also update the test. This is a </a:t>
            </a:r>
            <a:r>
              <a:rPr lang="en-US" dirty="0" smtClean="0"/>
              <a:t>problem.</a:t>
            </a:r>
          </a:p>
          <a:p>
            <a:r>
              <a:rPr lang="en-US" b="1" dirty="0" smtClean="0"/>
              <a:t>BDD</a:t>
            </a:r>
            <a:r>
              <a:rPr lang="en-US" dirty="0" smtClean="0"/>
              <a:t> addresses </a:t>
            </a:r>
            <a:r>
              <a:rPr lang="en-US" dirty="0"/>
              <a:t>this problem by showing you how to test. You should not test implementation, but instead behavior. Let me show you an example of what happens when you think of </a:t>
            </a:r>
            <a:r>
              <a:rPr lang="en-US" dirty="0" smtClean="0"/>
              <a:t>implementation</a:t>
            </a:r>
            <a:r>
              <a:rPr lang="en-US" dirty="0"/>
              <a:t>, and when you think of </a:t>
            </a:r>
            <a:r>
              <a:rPr lang="en-US" dirty="0" smtClean="0"/>
              <a:t>behavior.</a:t>
            </a:r>
            <a:endParaRPr lang="uk-UA" dirty="0"/>
          </a:p>
        </p:txBody>
      </p:sp>
    </p:spTree>
    <p:extLst>
      <p:ext uri="{BB962C8B-B14F-4D97-AF65-F5344CB8AC3E}">
        <p14:creationId xmlns:p14="http://schemas.microsoft.com/office/powerpoint/2010/main" val="59011416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39933"/>
            <a:ext cx="10820400" cy="670560"/>
          </a:xfrm>
        </p:spPr>
        <p:txBody>
          <a:bodyPr/>
          <a:lstStyle/>
          <a:p>
            <a:r>
              <a:rPr lang="en-US" dirty="0" smtClean="0"/>
              <a:t>Conclusion from TDD and BDD</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r>
              <a:rPr lang="en-US" b="1" dirty="0"/>
              <a:t>TDD</a:t>
            </a:r>
            <a:r>
              <a:rPr lang="en-US" dirty="0"/>
              <a:t>: write test </a:t>
            </a:r>
            <a:r>
              <a:rPr lang="en-US" dirty="0" smtClean="0"/>
              <a:t>=&gt; </a:t>
            </a:r>
            <a:r>
              <a:rPr lang="en-US" dirty="0"/>
              <a:t>watch it fail </a:t>
            </a:r>
            <a:r>
              <a:rPr lang="en-US" dirty="0"/>
              <a:t>=</a:t>
            </a:r>
            <a:r>
              <a:rPr lang="en-US" dirty="0" smtClean="0"/>
              <a:t>&gt; </a:t>
            </a:r>
            <a:r>
              <a:rPr lang="en-US" dirty="0"/>
              <a:t>implement </a:t>
            </a:r>
            <a:r>
              <a:rPr lang="en-US" dirty="0" smtClean="0"/>
              <a:t>=&gt; </a:t>
            </a:r>
            <a:r>
              <a:rPr lang="en-US" dirty="0"/>
              <a:t>watch it pass </a:t>
            </a:r>
            <a:r>
              <a:rPr lang="en-US" dirty="0" smtClean="0"/>
              <a:t>=&gt; </a:t>
            </a:r>
            <a:r>
              <a:rPr lang="en-US" dirty="0"/>
              <a:t>refactor </a:t>
            </a:r>
            <a:r>
              <a:rPr lang="en-US" dirty="0"/>
              <a:t>=</a:t>
            </a:r>
            <a:r>
              <a:rPr lang="en-US" dirty="0" smtClean="0"/>
              <a:t>&gt; repeat;</a:t>
            </a:r>
          </a:p>
          <a:p>
            <a:r>
              <a:rPr lang="en-US" dirty="0"/>
              <a:t/>
            </a:r>
            <a:br>
              <a:rPr lang="en-US" dirty="0"/>
            </a:br>
            <a:r>
              <a:rPr lang="en-US" b="1" dirty="0"/>
              <a:t>BDD</a:t>
            </a:r>
            <a:r>
              <a:rPr lang="en-US" dirty="0"/>
              <a:t>: initialize state </a:t>
            </a:r>
            <a:r>
              <a:rPr lang="en-US" dirty="0" smtClean="0"/>
              <a:t>=&gt; </a:t>
            </a:r>
            <a:r>
              <a:rPr lang="en-US" dirty="0"/>
              <a:t>change state </a:t>
            </a:r>
            <a:r>
              <a:rPr lang="en-US" dirty="0" smtClean="0"/>
              <a:t>=&gt; </a:t>
            </a:r>
            <a:r>
              <a:rPr lang="en-US" dirty="0"/>
              <a:t>verify new </a:t>
            </a:r>
            <a:r>
              <a:rPr lang="en-US" dirty="0" smtClean="0"/>
              <a:t>state.</a:t>
            </a:r>
            <a:endParaRPr lang="uk-UA" dirty="0"/>
          </a:p>
        </p:txBody>
      </p:sp>
    </p:spTree>
    <p:extLst>
      <p:ext uri="{BB962C8B-B14F-4D97-AF65-F5344CB8AC3E}">
        <p14:creationId xmlns:p14="http://schemas.microsoft.com/office/powerpoint/2010/main" val="266961321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
            </a:r>
            <a:br>
              <a:rPr lang="en-US" dirty="0" smtClean="0"/>
            </a:br>
            <a:r>
              <a:rPr lang="en-US" dirty="0" smtClean="0"/>
              <a:t>Thank You.</a:t>
            </a:r>
            <a:endParaRPr lang="uk-UA" dirty="0"/>
          </a:p>
        </p:txBody>
      </p:sp>
    </p:spTree>
    <p:extLst>
      <p:ext uri="{BB962C8B-B14F-4D97-AF65-F5344CB8AC3E}">
        <p14:creationId xmlns:p14="http://schemas.microsoft.com/office/powerpoint/2010/main" val="375647277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b="1" dirty="0"/>
              <a:t>Importance of Unit </a:t>
            </a:r>
            <a:r>
              <a:rPr lang="en-US" b="1" dirty="0" smtClean="0"/>
              <a:t>testing?</a:t>
            </a:r>
            <a:endParaRPr lang="en-US" b="1" dirty="0"/>
          </a:p>
        </p:txBody>
      </p:sp>
      <p:sp>
        <p:nvSpPr>
          <p:cNvPr id="3" name="Місце для тексту 2"/>
          <p:cNvSpPr>
            <a:spLocks noGrp="1"/>
          </p:cNvSpPr>
          <p:nvPr>
            <p:ph type="body" sz="quarter" idx="10"/>
          </p:nvPr>
        </p:nvSpPr>
        <p:spPr>
          <a:xfrm>
            <a:off x="685800" y="1280159"/>
            <a:ext cx="10820400" cy="5259978"/>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Before </a:t>
            </a:r>
            <a:r>
              <a:rPr lang="en-US" dirty="0"/>
              <a:t>we get into understanding the available tools and their benefits, let us understand why unit testing is important</a:t>
            </a:r>
            <a:r>
              <a:rPr lang="en-US" dirty="0" smtClean="0"/>
              <a:t>.</a:t>
            </a:r>
          </a:p>
          <a:p>
            <a:r>
              <a:rPr lang="en-US" dirty="0"/>
              <a:t>Unit testing is the process of testing the implemented code at a module level. Unit testing allows you to ensure that your developed modules are meeting the requirements specified by the business document. These tests are written for every module as they are created. After every new module development, the entire suite of test cases is run to ensure that no existing modules are affected by the developed module.</a:t>
            </a:r>
            <a:endParaRPr lang="uk-UA"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5092" y="1280159"/>
            <a:ext cx="4182291" cy="2508191"/>
          </a:xfrm>
          <a:prstGeom prst="rect">
            <a:avLst/>
          </a:prstGeom>
        </p:spPr>
      </p:pic>
    </p:spTree>
    <p:extLst>
      <p:ext uri="{BB962C8B-B14F-4D97-AF65-F5344CB8AC3E}">
        <p14:creationId xmlns:p14="http://schemas.microsoft.com/office/powerpoint/2010/main" val="210637914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b="1" dirty="0" err="1"/>
              <a:t>MochaJS</a:t>
            </a:r>
            <a:endParaRPr lang="en-US" b="1" dirty="0"/>
          </a:p>
        </p:txBody>
      </p:sp>
      <p:sp>
        <p:nvSpPr>
          <p:cNvPr id="3" name="Місце для тексту 2"/>
          <p:cNvSpPr>
            <a:spLocks noGrp="1"/>
          </p:cNvSpPr>
          <p:nvPr>
            <p:ph type="body" sz="quarter" idx="10"/>
          </p:nvPr>
        </p:nvSpPr>
        <p:spPr>
          <a:xfrm>
            <a:off x="685800" y="1280159"/>
            <a:ext cx="10820400" cy="4589417"/>
          </a:xfrm>
        </p:spPr>
        <p:txBody>
          <a:bodyPr/>
          <a:lstStyle/>
          <a:p>
            <a:endParaRPr lang="en-US" b="1" dirty="0" smtClean="0"/>
          </a:p>
          <a:p>
            <a:endParaRPr lang="en-US" b="1" dirty="0"/>
          </a:p>
          <a:p>
            <a:endParaRPr lang="en-US" b="1" dirty="0" smtClean="0"/>
          </a:p>
          <a:p>
            <a:endParaRPr lang="en-US" b="1" dirty="0"/>
          </a:p>
          <a:p>
            <a:endParaRPr lang="en-US" b="1" dirty="0" smtClean="0"/>
          </a:p>
          <a:p>
            <a:r>
              <a:rPr lang="en-US" b="1" dirty="0" err="1" smtClean="0"/>
              <a:t>MochaJS</a:t>
            </a:r>
            <a:r>
              <a:rPr lang="en-US" dirty="0" smtClean="0"/>
              <a:t> is </a:t>
            </a:r>
            <a:r>
              <a:rPr lang="en-US" dirty="0"/>
              <a:t>the most popular testing framework that supports backend and frontend testing. </a:t>
            </a:r>
            <a:r>
              <a:rPr lang="en-US" b="1" dirty="0" err="1"/>
              <a:t>MochaJS</a:t>
            </a:r>
            <a:r>
              <a:rPr lang="en-US" dirty="0"/>
              <a:t> is a flexible base for developing tests as you need. It runs the tests asynchronously on Chrome v8 engine or any other browser.</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154" y="1280159"/>
            <a:ext cx="5669771" cy="2095682"/>
          </a:xfrm>
          <a:prstGeom prst="rect">
            <a:avLst/>
          </a:prstGeom>
        </p:spPr>
      </p:pic>
    </p:spTree>
    <p:extLst>
      <p:ext uri="{BB962C8B-B14F-4D97-AF65-F5344CB8AC3E}">
        <p14:creationId xmlns:p14="http://schemas.microsoft.com/office/powerpoint/2010/main" val="2980380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b="1" dirty="0" err="1"/>
              <a:t>MochaJS</a:t>
            </a:r>
            <a:endParaRPr lang="en-US" b="1" dirty="0"/>
          </a:p>
        </p:txBody>
      </p:sp>
      <p:sp>
        <p:nvSpPr>
          <p:cNvPr id="3" name="Місце для тексту 2"/>
          <p:cNvSpPr>
            <a:spLocks noGrp="1"/>
          </p:cNvSpPr>
          <p:nvPr>
            <p:ph type="body" sz="quarter" idx="10"/>
          </p:nvPr>
        </p:nvSpPr>
        <p:spPr>
          <a:xfrm>
            <a:off x="685800" y="1280159"/>
            <a:ext cx="10820400" cy="4589417"/>
          </a:xfrm>
        </p:spPr>
        <p:txBody>
          <a:bodyPr/>
          <a:lstStyle/>
          <a:p>
            <a:r>
              <a:rPr lang="en-US" b="1" dirty="0"/>
              <a:t>The major benefits of Mocha include</a:t>
            </a:r>
            <a:r>
              <a:rPr lang="en-US" dirty="0"/>
              <a:t>:</a:t>
            </a:r>
          </a:p>
          <a:p>
            <a:r>
              <a:rPr lang="en-US" dirty="0" smtClean="0"/>
              <a:t>	1) Works </a:t>
            </a:r>
            <a:r>
              <a:rPr lang="en-US" dirty="0"/>
              <a:t>for frontend as well as </a:t>
            </a:r>
            <a:r>
              <a:rPr lang="en-US" dirty="0" smtClean="0"/>
              <a:t>backend;</a:t>
            </a:r>
            <a:endParaRPr lang="en-US" dirty="0"/>
          </a:p>
          <a:p>
            <a:r>
              <a:rPr lang="en-US" dirty="0" smtClean="0"/>
              <a:t>	2) Support </a:t>
            </a:r>
            <a:r>
              <a:rPr lang="en-US" dirty="0" err="1"/>
              <a:t>NodeJS</a:t>
            </a:r>
            <a:r>
              <a:rPr lang="en-US" dirty="0"/>
              <a:t> </a:t>
            </a:r>
            <a:r>
              <a:rPr lang="en-US" dirty="0" smtClean="0"/>
              <a:t>debugger;</a:t>
            </a:r>
            <a:endParaRPr lang="en-US" dirty="0"/>
          </a:p>
          <a:p>
            <a:r>
              <a:rPr lang="en-US" dirty="0" smtClean="0"/>
              <a:t>	3) Provides </a:t>
            </a:r>
            <a:r>
              <a:rPr lang="en-US" dirty="0"/>
              <a:t>a clean base to develop tests as per the developer’s </a:t>
            </a:r>
            <a:r>
              <a:rPr lang="en-US" dirty="0" smtClean="0"/>
              <a:t>convenience;</a:t>
            </a:r>
            <a:endParaRPr lang="en-US" dirty="0"/>
          </a:p>
          <a:p>
            <a:r>
              <a:rPr lang="en-US" dirty="0" smtClean="0"/>
              <a:t>	4) Supports </a:t>
            </a:r>
            <a:r>
              <a:rPr lang="en-US" dirty="0"/>
              <a:t>any browser including headless chrome </a:t>
            </a:r>
            <a:r>
              <a:rPr lang="en-US" dirty="0" smtClean="0"/>
              <a:t>library;</a:t>
            </a:r>
            <a:endParaRPr lang="en-US" dirty="0"/>
          </a:p>
          <a:p>
            <a:r>
              <a:rPr lang="en-US" dirty="0" smtClean="0"/>
              <a:t>	5) Supports </a:t>
            </a:r>
            <a:r>
              <a:rPr lang="en-US" dirty="0"/>
              <a:t>object mocking to perform flexible backend </a:t>
            </a:r>
            <a:r>
              <a:rPr lang="en-US" dirty="0" smtClean="0"/>
              <a:t>tests.</a:t>
            </a:r>
          </a:p>
          <a:p>
            <a:endParaRPr lang="en-US" dirty="0"/>
          </a:p>
          <a:p>
            <a:r>
              <a:rPr lang="en-US" dirty="0"/>
              <a:t>To install mocha into your project command:</a:t>
            </a:r>
          </a:p>
          <a:p>
            <a:pPr algn="ctr"/>
            <a:r>
              <a:rPr lang="en-US" b="1" dirty="0" err="1"/>
              <a:t>npm</a:t>
            </a:r>
            <a:r>
              <a:rPr lang="en-US" b="1" dirty="0"/>
              <a:t> </a:t>
            </a:r>
            <a:r>
              <a:rPr lang="en-US" b="1" dirty="0" err="1"/>
              <a:t>i</a:t>
            </a:r>
            <a:r>
              <a:rPr lang="en-US" b="1" dirty="0"/>
              <a:t> mocha –D </a:t>
            </a:r>
            <a:r>
              <a:rPr lang="en-US" dirty="0"/>
              <a:t>or </a:t>
            </a:r>
            <a:r>
              <a:rPr lang="en-US" b="1" dirty="0"/>
              <a:t>yarn add –D mocha</a:t>
            </a:r>
          </a:p>
          <a:p>
            <a:endParaRPr lang="en-US" dirty="0"/>
          </a:p>
        </p:txBody>
      </p:sp>
    </p:spTree>
    <p:extLst>
      <p:ext uri="{BB962C8B-B14F-4D97-AF65-F5344CB8AC3E}">
        <p14:creationId xmlns:p14="http://schemas.microsoft.com/office/powerpoint/2010/main" val="12235394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8675"/>
            <a:ext cx="10820400" cy="635726"/>
          </a:xfrm>
        </p:spPr>
        <p:txBody>
          <a:bodyPr/>
          <a:lstStyle/>
          <a:p>
            <a:r>
              <a:rPr lang="en-US" b="1" dirty="0" err="1" smtClean="0"/>
              <a:t>MochaJS</a:t>
            </a:r>
            <a:r>
              <a:rPr lang="en-US" b="1" dirty="0" smtClean="0"/>
              <a:t> example</a:t>
            </a:r>
            <a:endParaRPr lang="en-US" b="1" dirty="0"/>
          </a:p>
        </p:txBody>
      </p:sp>
      <p:sp>
        <p:nvSpPr>
          <p:cNvPr id="3" name="Місце для тексту 2"/>
          <p:cNvSpPr>
            <a:spLocks noGrp="1"/>
          </p:cNvSpPr>
          <p:nvPr>
            <p:ph type="body" sz="quarter" idx="10"/>
          </p:nvPr>
        </p:nvSpPr>
        <p:spPr>
          <a:xfrm>
            <a:off x="685800" y="914401"/>
            <a:ext cx="10820400" cy="4955175"/>
          </a:xfrm>
        </p:spPr>
        <p:txBody>
          <a:bodyPr/>
          <a:lstStyle/>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565" y="1041289"/>
            <a:ext cx="6812870" cy="5464013"/>
          </a:xfrm>
          <a:prstGeom prst="rect">
            <a:avLst/>
          </a:prstGeom>
        </p:spPr>
      </p:pic>
    </p:spTree>
    <p:extLst>
      <p:ext uri="{BB962C8B-B14F-4D97-AF65-F5344CB8AC3E}">
        <p14:creationId xmlns:p14="http://schemas.microsoft.com/office/powerpoint/2010/main" val="211523131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Jasmine</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smtClean="0"/>
          </a:p>
          <a:p>
            <a:r>
              <a:rPr lang="en-US" b="1" dirty="0" smtClean="0"/>
              <a:t>Jasmine</a:t>
            </a:r>
            <a:r>
              <a:rPr lang="en-US" dirty="0" smtClean="0"/>
              <a:t> is </a:t>
            </a:r>
            <a:r>
              <a:rPr lang="en-US" dirty="0"/>
              <a:t>a user-behavior mimicker that allows you to perform test cases similar to user behavior on your website. Jasmine is useful for a testing frontend for visibility, click clarity as well as the responsiveness of the UI in different resolutions. </a:t>
            </a:r>
            <a:r>
              <a:rPr lang="en-US" b="1" dirty="0"/>
              <a:t>Jasmine</a:t>
            </a:r>
            <a:r>
              <a:rPr lang="en-US" dirty="0"/>
              <a:t> allows to automate user behavior with customs delays and wait time to simulate actual user behavior.</a:t>
            </a: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916" y="1280159"/>
            <a:ext cx="5730737" cy="2095682"/>
          </a:xfrm>
          <a:prstGeom prst="rect">
            <a:avLst/>
          </a:prstGeom>
        </p:spPr>
      </p:pic>
    </p:spTree>
    <p:extLst>
      <p:ext uri="{BB962C8B-B14F-4D97-AF65-F5344CB8AC3E}">
        <p14:creationId xmlns:p14="http://schemas.microsoft.com/office/powerpoint/2010/main" val="167017508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Jasmine</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endParaRPr lang="en-US" b="1" dirty="0" smtClean="0"/>
          </a:p>
          <a:p>
            <a:r>
              <a:rPr lang="en-US" b="1" dirty="0" smtClean="0"/>
              <a:t>The </a:t>
            </a:r>
            <a:r>
              <a:rPr lang="en-US" b="1" dirty="0"/>
              <a:t>major benefits of using Jasmine include</a:t>
            </a:r>
            <a:r>
              <a:rPr lang="en-US" dirty="0"/>
              <a:t>:</a:t>
            </a:r>
          </a:p>
          <a:p>
            <a:r>
              <a:rPr lang="en-US" dirty="0" smtClean="0"/>
              <a:t>	1) Lower </a:t>
            </a:r>
            <a:r>
              <a:rPr lang="en-US" dirty="0"/>
              <a:t>overhead due to almost zero external </a:t>
            </a:r>
            <a:r>
              <a:rPr lang="en-US" dirty="0" smtClean="0"/>
              <a:t>dependencies;</a:t>
            </a:r>
            <a:endParaRPr lang="en-US" dirty="0"/>
          </a:p>
          <a:p>
            <a:r>
              <a:rPr lang="en-US" dirty="0" smtClean="0"/>
              <a:t>	2) Comes </a:t>
            </a:r>
            <a:r>
              <a:rPr lang="en-US" dirty="0"/>
              <a:t>with almost every required tool out of the </a:t>
            </a:r>
            <a:r>
              <a:rPr lang="en-US" dirty="0" smtClean="0"/>
              <a:t>box;</a:t>
            </a:r>
            <a:endParaRPr lang="en-US" dirty="0"/>
          </a:p>
          <a:p>
            <a:r>
              <a:rPr lang="en-US" dirty="0" smtClean="0"/>
              <a:t>	3) Supports </a:t>
            </a:r>
            <a:r>
              <a:rPr lang="en-US" dirty="0"/>
              <a:t>Frontend as well as Backend </a:t>
            </a:r>
            <a:r>
              <a:rPr lang="en-US" dirty="0" smtClean="0"/>
              <a:t>tests;</a:t>
            </a:r>
            <a:endParaRPr lang="en-US" dirty="0"/>
          </a:p>
          <a:p>
            <a:r>
              <a:rPr lang="en-US" dirty="0" smtClean="0"/>
              <a:t>	4) The </a:t>
            </a:r>
            <a:r>
              <a:rPr lang="en-US" dirty="0"/>
              <a:t>coding is pretty similar to writing in natural </a:t>
            </a:r>
            <a:r>
              <a:rPr lang="en-US" dirty="0" smtClean="0"/>
              <a:t>language;</a:t>
            </a:r>
            <a:endParaRPr lang="en-US" dirty="0"/>
          </a:p>
          <a:p>
            <a:r>
              <a:rPr lang="en-US" dirty="0" smtClean="0"/>
              <a:t>	5) Extensive </a:t>
            </a:r>
            <a:r>
              <a:rPr lang="en-US" dirty="0"/>
              <a:t>documentation to use it with several </a:t>
            </a:r>
            <a:r>
              <a:rPr lang="en-US" dirty="0" smtClean="0"/>
              <a:t>frameworks.</a:t>
            </a:r>
          </a:p>
          <a:p>
            <a:r>
              <a:rPr lang="en-US" dirty="0" smtClean="0"/>
              <a:t>To install jasmine:</a:t>
            </a:r>
          </a:p>
          <a:p>
            <a:pPr algn="ctr"/>
            <a:r>
              <a:rPr lang="en-US" b="1" dirty="0" err="1" smtClean="0"/>
              <a:t>npm</a:t>
            </a:r>
            <a:r>
              <a:rPr lang="en-US" b="1" dirty="0" smtClean="0"/>
              <a:t> </a:t>
            </a:r>
            <a:r>
              <a:rPr lang="en-US" b="1" dirty="0" err="1" smtClean="0"/>
              <a:t>i</a:t>
            </a:r>
            <a:r>
              <a:rPr lang="en-US" b="1" dirty="0" smtClean="0"/>
              <a:t> jasmine-node –D </a:t>
            </a:r>
            <a:r>
              <a:rPr lang="en-US" dirty="0" smtClean="0"/>
              <a:t>or </a:t>
            </a:r>
            <a:r>
              <a:rPr lang="en-US" b="1" dirty="0" smtClean="0"/>
              <a:t>yarn add jasmine-node -D </a:t>
            </a:r>
            <a:endParaRPr lang="en-US" b="1" dirty="0"/>
          </a:p>
        </p:txBody>
      </p:sp>
    </p:spTree>
    <p:extLst>
      <p:ext uri="{BB962C8B-B14F-4D97-AF65-F5344CB8AC3E}">
        <p14:creationId xmlns:p14="http://schemas.microsoft.com/office/powerpoint/2010/main" val="194373748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Jasmine example</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endParaRPr lang="en-US" b="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422" y="1193410"/>
            <a:ext cx="4557155" cy="4762913"/>
          </a:xfrm>
          <a:prstGeom prst="rect">
            <a:avLst/>
          </a:prstGeom>
        </p:spPr>
      </p:pic>
    </p:spTree>
    <p:extLst>
      <p:ext uri="{BB962C8B-B14F-4D97-AF65-F5344CB8AC3E}">
        <p14:creationId xmlns:p14="http://schemas.microsoft.com/office/powerpoint/2010/main" val="38805859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3807"/>
            <a:ext cx="10820400" cy="670560"/>
          </a:xfrm>
        </p:spPr>
        <p:txBody>
          <a:bodyPr/>
          <a:lstStyle/>
          <a:p>
            <a:r>
              <a:rPr lang="en-US" dirty="0" smtClean="0"/>
              <a:t>Istanbul</a:t>
            </a:r>
            <a:endParaRPr lang="uk-UA" dirty="0"/>
          </a:p>
        </p:txBody>
      </p:sp>
      <p:sp>
        <p:nvSpPr>
          <p:cNvPr id="3" name="Місце для тексту 2"/>
          <p:cNvSpPr>
            <a:spLocks noGrp="1"/>
          </p:cNvSpPr>
          <p:nvPr>
            <p:ph type="body" sz="quarter" idx="10"/>
          </p:nvPr>
        </p:nvSpPr>
        <p:spPr>
          <a:xfrm>
            <a:off x="685800" y="1280159"/>
            <a:ext cx="10820400" cy="4589417"/>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JavaScript </a:t>
            </a:r>
            <a:r>
              <a:rPr lang="en-US" dirty="0"/>
              <a:t>test </a:t>
            </a:r>
            <a:r>
              <a:rPr lang="en-US" dirty="0" smtClean="0"/>
              <a:t>coverage </a:t>
            </a:r>
            <a:r>
              <a:rPr lang="en-US" dirty="0"/>
              <a:t>made simple</a:t>
            </a:r>
            <a:r>
              <a:rPr lang="en-US" dirty="0" smtClean="0"/>
              <a:t>.</a:t>
            </a:r>
          </a:p>
          <a:p>
            <a:r>
              <a:rPr lang="en-US" dirty="0"/>
              <a:t>Istanbul instruments your ES5 and ES2015+ JavaScript code with line counters, so that you </a:t>
            </a:r>
            <a:r>
              <a:rPr lang="en-US" dirty="0" smtClean="0"/>
              <a:t>can </a:t>
            </a:r>
            <a:r>
              <a:rPr lang="en-US" dirty="0"/>
              <a:t>track how well your unit-tests exercise your codebase</a:t>
            </a:r>
            <a:r>
              <a:rPr lang="en-US" dirty="0" smtClean="0"/>
              <a:t>.</a:t>
            </a:r>
          </a:p>
          <a:p>
            <a:r>
              <a:rPr lang="en-US" dirty="0"/>
              <a:t>Support for the most popular JavaScript testing frameworks (see our </a:t>
            </a:r>
            <a:r>
              <a:rPr lang="en-US" b="1" dirty="0"/>
              <a:t>tutorials</a:t>
            </a:r>
            <a:r>
              <a:rPr lang="en-US" dirty="0"/>
              <a:t>).</a:t>
            </a:r>
          </a:p>
          <a:p>
            <a:r>
              <a:rPr lang="en-US" dirty="0"/>
              <a:t>Support for instrumenting </a:t>
            </a:r>
            <a:r>
              <a:rPr lang="en-US" dirty="0" err="1"/>
              <a:t>subprocesses</a:t>
            </a:r>
            <a:r>
              <a:rPr lang="en-US" dirty="0"/>
              <a:t>, using the </a:t>
            </a:r>
            <a:r>
              <a:rPr lang="en-US" dirty="0" err="1"/>
              <a:t>nyc</a:t>
            </a:r>
            <a:r>
              <a:rPr lang="en-US" dirty="0"/>
              <a:t> command-line-interface.</a:t>
            </a:r>
          </a:p>
          <a:p>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0" y="1184367"/>
            <a:ext cx="2667000" cy="2667000"/>
          </a:xfrm>
          <a:prstGeom prst="rect">
            <a:avLst/>
          </a:prstGeom>
        </p:spPr>
      </p:pic>
    </p:spTree>
    <p:extLst>
      <p:ext uri="{BB962C8B-B14F-4D97-AF65-F5344CB8AC3E}">
        <p14:creationId xmlns:p14="http://schemas.microsoft.com/office/powerpoint/2010/main" val="746859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www.w3.org/XML/1998/namespace"/>
    <ds:schemaRef ds:uri="http://schemas.microsoft.com/office/2006/documentManagement/types"/>
    <ds:schemaRef ds:uri="http://purl.org/dc/elements/1.1/"/>
    <ds:schemaRef ds:uri="http://purl.org/dc/dcmitype/"/>
    <ds:schemaRef ds:uri="http://purl.org/dc/terms/"/>
    <ds:schemaRef ds:uri="341e6018-ac0a-4dfb-8409-db9e0d25502e"/>
    <ds:schemaRef ds:uri="http://schemas.microsoft.com/office/2006/metadata/properties"/>
    <ds:schemaRef ds:uri="http://schemas.openxmlformats.org/package/2006/metadata/core-properties"/>
    <ds:schemaRef ds:uri="http://schemas.microsoft.com/office/infopath/2007/PartnerControls"/>
    <ds:schemaRef ds:uri="835f28f2-30f1-4728-84d2-86d96e143488"/>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608</TotalTime>
  <Words>427</Words>
  <Application>Microsoft Office PowerPoint</Application>
  <PresentationFormat>Широкий екран</PresentationFormat>
  <Paragraphs>76</Paragraphs>
  <Slides>14</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14</vt:i4>
      </vt:variant>
    </vt:vector>
  </HeadingPairs>
  <TitlesOfParts>
    <vt:vector size="19" baseType="lpstr">
      <vt:lpstr>Proxima Nova Black</vt:lpstr>
      <vt:lpstr>Calibri</vt:lpstr>
      <vt:lpstr>Open Sans</vt:lpstr>
      <vt:lpstr>Arial</vt:lpstr>
      <vt:lpstr>LIGHT-THEME</vt:lpstr>
      <vt:lpstr>JavaScript Unit Testing: Jasmine, Mocha, Istanbul, TDD, BDD. Part1</vt:lpstr>
      <vt:lpstr>Importance of Unit testing?</vt:lpstr>
      <vt:lpstr>MochaJS</vt:lpstr>
      <vt:lpstr>MochaJS</vt:lpstr>
      <vt:lpstr>MochaJS example</vt:lpstr>
      <vt:lpstr>Jasmine</vt:lpstr>
      <vt:lpstr>Jasmine</vt:lpstr>
      <vt:lpstr>Jasmine example</vt:lpstr>
      <vt:lpstr>Istanbul</vt:lpstr>
      <vt:lpstr>Istanbul example</vt:lpstr>
      <vt:lpstr>TDD</vt:lpstr>
      <vt:lpstr>BDD</vt:lpstr>
      <vt:lpstr>Conclusion from TDD and BDD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mors.lviv@gmail.com</cp:lastModifiedBy>
  <cp:revision>79</cp:revision>
  <dcterms:created xsi:type="dcterms:W3CDTF">2018-12-11T16:43:22Z</dcterms:created>
  <dcterms:modified xsi:type="dcterms:W3CDTF">2020-03-14T15:55:26Z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