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4"/>
    <p:sldMasterId id="2147483656" r:id="rId5"/>
  </p:sldMasterIdLst>
  <p:notesMasterIdLst>
    <p:notesMasterId r:id="rId42"/>
  </p:notesMasterIdLst>
  <p:sldIdLst>
    <p:sldId id="257" r:id="rId6"/>
    <p:sldId id="258" r:id="rId7"/>
    <p:sldId id="357" r:id="rId8"/>
    <p:sldId id="259" r:id="rId9"/>
    <p:sldId id="327" r:id="rId10"/>
    <p:sldId id="328" r:id="rId11"/>
    <p:sldId id="329" r:id="rId12"/>
    <p:sldId id="330" r:id="rId13"/>
    <p:sldId id="331" r:id="rId14"/>
    <p:sldId id="332" r:id="rId15"/>
    <p:sldId id="333" r:id="rId16"/>
    <p:sldId id="334" r:id="rId17"/>
    <p:sldId id="335" r:id="rId18"/>
    <p:sldId id="336" r:id="rId19"/>
    <p:sldId id="337" r:id="rId20"/>
    <p:sldId id="338" r:id="rId21"/>
    <p:sldId id="339" r:id="rId22"/>
    <p:sldId id="340" r:id="rId23"/>
    <p:sldId id="341" r:id="rId24"/>
    <p:sldId id="342" r:id="rId25"/>
    <p:sldId id="343" r:id="rId26"/>
    <p:sldId id="344" r:id="rId27"/>
    <p:sldId id="345" r:id="rId28"/>
    <p:sldId id="346" r:id="rId29"/>
    <p:sldId id="347" r:id="rId30"/>
    <p:sldId id="348" r:id="rId31"/>
    <p:sldId id="349" r:id="rId32"/>
    <p:sldId id="350" r:id="rId33"/>
    <p:sldId id="351" r:id="rId34"/>
    <p:sldId id="352" r:id="rId35"/>
    <p:sldId id="353" r:id="rId36"/>
    <p:sldId id="354" r:id="rId37"/>
    <p:sldId id="355" r:id="rId38"/>
    <p:sldId id="356" r:id="rId39"/>
    <p:sldId id="326" r:id="rId40"/>
    <p:sldId id="261" r:id="rId41"/>
  </p:sldIdLst>
  <p:sldSz cx="12192000" cy="6858000"/>
  <p:notesSz cx="6858000" cy="9144000"/>
  <p:embeddedFontLst>
    <p:embeddedFont>
      <p:font typeface="Proxima Nova Black" charset="0"/>
      <p:bold r:id="rId43"/>
    </p:embeddedFont>
    <p:embeddedFont>
      <p:font typeface="Open Sans" charset="0"/>
      <p:regular r:id="rId44"/>
      <p:bold r:id="rId45"/>
      <p:italic r:id="rId46"/>
      <p:boldItalic r:id="rId47"/>
    </p:embeddedFont>
    <p:embeddedFont>
      <p:font typeface="Calibri" pitchFamily="34" charset="0"/>
      <p:regular r:id="rId48"/>
      <p:bold r:id="rId49"/>
      <p:italic r:id="rId50"/>
      <p:boldItalic r:id="rId5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77061" autoAdjust="0"/>
  </p:normalViewPr>
  <p:slideViewPr>
    <p:cSldViewPr snapToGrid="0">
      <p:cViewPr>
        <p:scale>
          <a:sx n="66" d="100"/>
          <a:sy n="66" d="100"/>
        </p:scale>
        <p:origin x="-816" y="-17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font" Target="fonts/font4.fntdata"/><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font" Target="fonts/font3.fntdata"/><Relationship Id="rId53"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font" Target="fonts/font7.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font" Target="fonts/font2.fntdata"/><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font" Target="fonts/font1.fntdata"/><Relationship Id="rId48" Type="http://schemas.openxmlformats.org/officeDocument/2006/relationships/font" Target="fonts/font6.fntdata"/><Relationship Id="rId8" Type="http://schemas.openxmlformats.org/officeDocument/2006/relationships/slide" Target="slides/slide3.xml"/><Relationship Id="rId51" Type="http://schemas.openxmlformats.org/officeDocument/2006/relationships/font" Target="fonts/font9.fntdata"/><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181FF4-B6F0-497D-876C-E3A33AD8003C}" type="datetimeFigureOut">
              <a:rPr lang="ru-RU" smtClean="0"/>
              <a:pPr/>
              <a:t>19.09.2019</a:t>
            </a:fld>
            <a:endParaRPr lang="ru-RU"/>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CAAAC5-672E-493F-B135-6B8938A206D3}" type="slidenum">
              <a:rPr lang="ru-RU" smtClean="0"/>
              <a:pPr/>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DARK-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smtClean="0"/>
              <a:t>TITLE</a:t>
            </a:r>
            <a:r>
              <a:rPr lang="uk-UA" dirty="0" smtClean="0"/>
              <a:t/>
            </a:r>
            <a:br>
              <a:rPr lang="uk-UA" dirty="0" smtClean="0"/>
            </a:br>
            <a:r>
              <a:rPr lang="en-US" dirty="0" smtClean="0"/>
              <a:t>TO</a:t>
            </a:r>
            <a:r>
              <a:rPr lang="uk-UA" dirty="0" smtClean="0"/>
              <a:t> </a:t>
            </a:r>
            <a:r>
              <a:rPr lang="en-US" dirty="0" smtClean="0"/>
              <a:t>BE</a:t>
            </a:r>
            <a:r>
              <a:rPr lang="uk-UA" dirty="0" smtClean="0"/>
              <a:t> </a:t>
            </a:r>
            <a:r>
              <a:rPr lang="en-US" dirty="0" smtClean="0"/>
              <a:t>CAPI</a:t>
            </a:r>
            <a:r>
              <a:rPr lang="uk-UA" dirty="0" smtClean="0"/>
              <a:t/>
            </a:r>
            <a:br>
              <a:rPr lang="uk-UA" dirty="0" smtClean="0"/>
            </a:br>
            <a:r>
              <a:rPr lang="en-US" dirty="0" smtClean="0"/>
              <a:t>TALIZED</a:t>
            </a:r>
            <a:endParaRPr lang="en-US" dirty="0"/>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by Speaker</a:t>
            </a:r>
            <a:endParaRPr lang="en-US" dirty="0"/>
          </a:p>
        </p:txBody>
      </p:sp>
    </p:spTree>
    <p:extLst>
      <p:ext uri="{BB962C8B-B14F-4D97-AF65-F5344CB8AC3E}">
        <p14:creationId xmlns="" xmlns:p14="http://schemas.microsoft.com/office/powerpoint/2010/main" val="570751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WIDE-PHOTOT-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CLICK TO EDIT THE TITLE</a:t>
            </a:r>
            <a:endParaRPr lang="en-US" dirty="0"/>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r>
              <a:rPr lang="en-US" smtClean="0"/>
              <a:t>Click icon to add picture</a:t>
            </a:r>
            <a:endParaRPr lang="en-US"/>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 xmlns:p14="http://schemas.microsoft.com/office/powerpoint/2010/main" val="2127396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LEFT-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 BE CAPITALIZED</a:t>
            </a:r>
            <a:endParaRPr lang="en-US" dirty="0"/>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smtClean="0"/>
              <a:t>Click icon to add picture</a:t>
            </a:r>
            <a:endParaRPr lang="en-US"/>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 xmlns:p14="http://schemas.microsoft.com/office/powerpoint/2010/main" val="3802025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SCRIPTION-PHOTO-RIGHT-DARK">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a:t>
            </a:r>
            <a:r>
              <a:rPr lang="uk-UA" dirty="0" smtClean="0"/>
              <a:t> С</a:t>
            </a:r>
            <a:r>
              <a:rPr lang="en-US" dirty="0" smtClean="0"/>
              <a:t>APITA</a:t>
            </a:r>
            <a:r>
              <a:rPr lang="uk-UA" dirty="0" smtClean="0"/>
              <a:t/>
            </a:r>
            <a:br>
              <a:rPr lang="uk-UA" dirty="0" smtClean="0"/>
            </a:br>
            <a:r>
              <a:rPr lang="en-US" dirty="0" smtClean="0"/>
              <a:t>LIZED</a:t>
            </a:r>
            <a:endParaRPr lang="en-US" dirty="0"/>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r>
              <a:rPr lang="en-US" smtClean="0"/>
              <a:t>Click icon to add picture</a:t>
            </a:r>
            <a:endParaRPr lang="en-US"/>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Tree>
    <p:extLst>
      <p:ext uri="{BB962C8B-B14F-4D97-AF65-F5344CB8AC3E}">
        <p14:creationId xmlns="" xmlns:p14="http://schemas.microsoft.com/office/powerpoint/2010/main" val="3734514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IDE-CHART-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r>
              <a:rPr lang="en-US" smtClean="0"/>
              <a:t>Click icon to add chart</a:t>
            </a:r>
            <a:endParaRPr lang="en-US"/>
          </a:p>
        </p:txBody>
      </p:sp>
    </p:spTree>
    <p:extLst>
      <p:ext uri="{BB962C8B-B14F-4D97-AF65-F5344CB8AC3E}">
        <p14:creationId xmlns="" xmlns:p14="http://schemas.microsoft.com/office/powerpoint/2010/main" val="16854359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LEFT-DARK">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r>
              <a:rPr lang="en-US" smtClean="0"/>
              <a:t>Click icon to add chart</a:t>
            </a:r>
            <a:endParaRPr lang="en-US"/>
          </a:p>
        </p:txBody>
      </p:sp>
    </p:spTree>
    <p:extLst>
      <p:ext uri="{BB962C8B-B14F-4D97-AF65-F5344CB8AC3E}">
        <p14:creationId xmlns="" xmlns:p14="http://schemas.microsoft.com/office/powerpoint/2010/main" val="4022539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SLIDE-LIGHT-1">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smtClean="0"/>
              <a:t>TITLE</a:t>
            </a:r>
            <a:r>
              <a:rPr lang="uk-UA" dirty="0" smtClean="0"/>
              <a:t/>
            </a:r>
            <a:br>
              <a:rPr lang="uk-UA" dirty="0" smtClean="0"/>
            </a:br>
            <a:r>
              <a:rPr lang="en-US" dirty="0" smtClean="0"/>
              <a:t>TO</a:t>
            </a:r>
            <a:r>
              <a:rPr lang="uk-UA" dirty="0" smtClean="0"/>
              <a:t> </a:t>
            </a:r>
            <a:r>
              <a:rPr lang="en-US" dirty="0" smtClean="0"/>
              <a:t>BE</a:t>
            </a:r>
            <a:r>
              <a:rPr lang="uk-UA" dirty="0" smtClean="0"/>
              <a:t> </a:t>
            </a:r>
            <a:r>
              <a:rPr lang="en-US" dirty="0" smtClean="0"/>
              <a:t>CAPI</a:t>
            </a:r>
            <a:r>
              <a:rPr lang="uk-UA" dirty="0" smtClean="0"/>
              <a:t/>
            </a:r>
            <a:br>
              <a:rPr lang="uk-UA" dirty="0" smtClean="0"/>
            </a:br>
            <a:r>
              <a:rPr lang="en-US" dirty="0" smtClean="0"/>
              <a:t>TALIZED</a:t>
            </a:r>
            <a:endParaRPr lang="en-US" dirty="0"/>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by Speaker</a:t>
            </a:r>
            <a:endParaRPr lang="en-US" dirty="0"/>
          </a:p>
        </p:txBody>
      </p:sp>
    </p:spTree>
    <p:extLst>
      <p:ext uri="{BB962C8B-B14F-4D97-AF65-F5344CB8AC3E}">
        <p14:creationId xmlns="" xmlns:p14="http://schemas.microsoft.com/office/powerpoint/2010/main" val="42424576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SLIDE-LIGHT-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smtClean="0"/>
              <a:t>TITLE TO BE CAPITALIZED</a:t>
            </a:r>
            <a:endParaRPr lang="en-US" dirty="0"/>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by Speaker</a:t>
            </a:r>
            <a:endParaRPr lang="en-US" dirty="0"/>
          </a:p>
        </p:txBody>
      </p:sp>
    </p:spTree>
    <p:extLst>
      <p:ext uri="{BB962C8B-B14F-4D97-AF65-F5344CB8AC3E}">
        <p14:creationId xmlns="" xmlns:p14="http://schemas.microsoft.com/office/powerpoint/2010/main" val="26677534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 xmlns:p14="http://schemas.microsoft.com/office/powerpoint/2010/main" val="37189386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TWO-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 xmlns:p14="http://schemas.microsoft.com/office/powerpoint/2010/main" val="2770168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HREE-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 xmlns:p14="http://schemas.microsoft.com/office/powerpoint/2010/main" val="214196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DARK-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smtClean="0"/>
              <a:t>TITLE TO BE CAPITALIZED</a:t>
            </a:r>
            <a:endParaRPr lang="en-US" dirty="0"/>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by Speaker</a:t>
            </a:r>
            <a:endParaRPr lang="en-US" dirty="0"/>
          </a:p>
        </p:txBody>
      </p:sp>
    </p:spTree>
    <p:extLst>
      <p:ext uri="{BB962C8B-B14F-4D97-AF65-F5344CB8AC3E}">
        <p14:creationId xmlns="" xmlns:p14="http://schemas.microsoft.com/office/powerpoint/2010/main" val="9664868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DESCRIPTION-SIDETEX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 xmlns:p14="http://schemas.microsoft.com/office/powerpoint/2010/main" val="38868973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SIDETEXT-PROCESS-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4" name="Oval 3"/>
          <p:cNvSpPr/>
          <p:nvPr userDrawn="1"/>
        </p:nvSpPr>
        <p:spPr>
          <a:xfrm>
            <a:off x="917664"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1" name="TextBox 20"/>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 xmlns:p14="http://schemas.microsoft.com/office/powerpoint/2010/main" val="3874876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TIMELINE-LIGHT">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Tree>
    <p:extLst>
      <p:ext uri="{BB962C8B-B14F-4D97-AF65-F5344CB8AC3E}">
        <p14:creationId xmlns="" xmlns:p14="http://schemas.microsoft.com/office/powerpoint/2010/main" val="11286899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RIGHT-LIGHT">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endParaRPr lang="en-US"/>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 xmlns:p14="http://schemas.microsoft.com/office/powerpoint/2010/main" val="35842787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WIDE-PHOTO-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CLICK TO EDIT THE TITLE</a:t>
            </a:r>
            <a:endParaRPr lang="en-US" dirty="0"/>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endParaRPr lang="en-US"/>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 xmlns:p14="http://schemas.microsoft.com/office/powerpoint/2010/main" val="22855464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LEF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 BE CAPITALIZED</a:t>
            </a:r>
            <a:endParaRPr lang="en-US" dirty="0"/>
          </a:p>
        </p:txBody>
      </p:sp>
      <p:sp>
        <p:nvSpPr>
          <p:cNvPr id="4" name="Picture Placeholder 3"/>
          <p:cNvSpPr>
            <a:spLocks noGrp="1"/>
          </p:cNvSpPr>
          <p:nvPr>
            <p:ph type="pic" sz="quarter" idx="13"/>
          </p:nvPr>
        </p:nvSpPr>
        <p:spPr>
          <a:xfrm>
            <a:off x="0" y="0"/>
            <a:ext cx="5295900" cy="6858000"/>
          </a:xfrm>
          <a:prstGeom prst="rect">
            <a:avLst/>
          </a:prstGeom>
        </p:spPr>
        <p:txBody>
          <a:bodyPr/>
          <a:lstStyle/>
          <a:p>
            <a:endParaRPr lang="en-US"/>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 xmlns:p14="http://schemas.microsoft.com/office/powerpoint/2010/main" val="5590467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SCRIPTION-PHOTO-RIGH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a:t>
            </a:r>
            <a:r>
              <a:rPr lang="uk-UA" dirty="0" smtClean="0"/>
              <a:t> С</a:t>
            </a:r>
            <a:r>
              <a:rPr lang="en-US" dirty="0" smtClean="0"/>
              <a:t>APITA</a:t>
            </a:r>
            <a:r>
              <a:rPr lang="uk-UA" dirty="0" smtClean="0"/>
              <a:t/>
            </a:r>
            <a:br>
              <a:rPr lang="uk-UA" dirty="0" smtClean="0"/>
            </a:br>
            <a:r>
              <a:rPr lang="en-US" dirty="0" smtClean="0"/>
              <a:t>LIZED</a:t>
            </a:r>
            <a:endParaRPr lang="en-US" dirty="0"/>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endParaRPr lang="en-US"/>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Tree>
    <p:extLst>
      <p:ext uri="{BB962C8B-B14F-4D97-AF65-F5344CB8AC3E}">
        <p14:creationId xmlns="" xmlns:p14="http://schemas.microsoft.com/office/powerpoint/2010/main" val="1780709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IDE-CHART-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endParaRPr lang="en-US"/>
          </a:p>
        </p:txBody>
      </p:sp>
    </p:spTree>
    <p:extLst>
      <p:ext uri="{BB962C8B-B14F-4D97-AF65-F5344CB8AC3E}">
        <p14:creationId xmlns="" xmlns:p14="http://schemas.microsoft.com/office/powerpoint/2010/main" val="22989921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HART-LEF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endParaRPr lang="en-US"/>
          </a:p>
        </p:txBody>
      </p:sp>
    </p:spTree>
    <p:extLst>
      <p:ext uri="{BB962C8B-B14F-4D97-AF65-F5344CB8AC3E}">
        <p14:creationId xmlns="" xmlns:p14="http://schemas.microsoft.com/office/powerpoint/2010/main" val="1310242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ONE-COLUMN-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 xmlns:p14="http://schemas.microsoft.com/office/powerpoint/2010/main" val="2254637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TWO-COLUMNS-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 xmlns:p14="http://schemas.microsoft.com/office/powerpoint/2010/main" val="1977726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THREE-COLUMNS-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 xmlns:p14="http://schemas.microsoft.com/office/powerpoint/2010/main" val="2660443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DESCRIPTION-SIDETEXT-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 xmlns:p14="http://schemas.microsoft.com/office/powerpoint/2010/main" val="2607881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IDETEXT-PROCESS-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4" name="Oval 3"/>
          <p:cNvSpPr/>
          <p:nvPr userDrawn="1"/>
        </p:nvSpPr>
        <p:spPr>
          <a:xfrm>
            <a:off x="917664"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6" name="TextBox 25"/>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 xmlns:p14="http://schemas.microsoft.com/office/powerpoint/2010/main" val="2562363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TIMELINE-DARK">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cxnSp>
        <p:nvCxnSpPr>
          <p:cNvPr id="6" name="Straight Connector 5"/>
          <p:cNvCxnSpPr/>
          <p:nvPr userDrawn="1"/>
        </p:nvCxnSpPr>
        <p:spPr>
          <a:xfrm>
            <a:off x="-28575" y="2743200"/>
            <a:ext cx="12252960" cy="0"/>
          </a:xfrm>
          <a:prstGeom prst="line">
            <a:avLst/>
          </a:prstGeom>
          <a:ln w="1905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9" name="TextBox 3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 xmlns:p14="http://schemas.microsoft.com/office/powerpoint/2010/main" val="986282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HOTO-RIGHT-DARK">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r>
              <a:rPr lang="en-US" smtClean="0"/>
              <a:t>Click icon to add picture</a:t>
            </a:r>
            <a:endParaRPr lang="en-US"/>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 xmlns:p14="http://schemas.microsoft.com/office/powerpoint/2010/main" val="3533767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image" Target="../media/image3.emf"/><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6"/>
          <a:stretch>
            <a:fillRect/>
          </a:stretch>
        </p:blipFill>
        <p:spPr>
          <a:xfrm>
            <a:off x="9959145" y="5906728"/>
            <a:ext cx="1547055" cy="265471"/>
          </a:xfrm>
          <a:prstGeom prst="rect">
            <a:avLst/>
          </a:prstGeom>
        </p:spPr>
      </p:pic>
    </p:spTree>
    <p:extLst>
      <p:ext uri="{BB962C8B-B14F-4D97-AF65-F5344CB8AC3E}">
        <p14:creationId xmlns="" xmlns:p14="http://schemas.microsoft.com/office/powerpoint/2010/main" val="1934738578"/>
      </p:ext>
    </p:extLst>
  </p:cSld>
  <p:clrMap bg1="dk1" tx1="lt1" bg2="dk2" tx2="lt2" accent1="accent1" accent2="accent2" accent3="accent3" accent4="accent4" accent5="accent5" accent6="accent6" hlink="hlink" folHlink="folHlink"/>
  <p:sldLayoutIdLst>
    <p:sldLayoutId id="2147483649" r:id="rId1"/>
    <p:sldLayoutId id="2147483674" r:id="rId2"/>
    <p:sldLayoutId id="2147483652" r:id="rId3"/>
    <p:sldLayoutId id="2147483654" r:id="rId4"/>
    <p:sldLayoutId id="2147483657" r:id="rId5"/>
    <p:sldLayoutId id="2147483661" r:id="rId6"/>
    <p:sldLayoutId id="2147483663" r:id="rId7"/>
    <p:sldLayoutId id="2147483665" r:id="rId8"/>
    <p:sldLayoutId id="2147483667" r:id="rId9"/>
    <p:sldLayoutId id="2147483670" r:id="rId10"/>
    <p:sldLayoutId id="2147483669" r:id="rId11"/>
    <p:sldLayoutId id="2147483671" r:id="rId12"/>
    <p:sldLayoutId id="2147483672" r:id="rId13"/>
    <p:sldLayoutId id="214748367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userDrawn="1">
          <p15:clr>
            <a:srgbClr val="F26B43"/>
          </p15:clr>
        </p15:guide>
        <p15:guide id="2" pos="3840" userDrawn="1">
          <p15:clr>
            <a:srgbClr val="F26B43"/>
          </p15:clr>
        </p15:guide>
        <p15:guide id="3" pos="432" userDrawn="1">
          <p15:clr>
            <a:srgbClr val="F26B43"/>
          </p15:clr>
        </p15:guide>
        <p15:guide id="4" pos="7248" userDrawn="1">
          <p15:clr>
            <a:srgbClr val="F26B43"/>
          </p15:clr>
        </p15:guide>
        <p15:guide id="5" orient="horz" pos="432" userDrawn="1">
          <p15:clr>
            <a:srgbClr val="F26B43"/>
          </p15:clr>
        </p15:guide>
        <p15:guide id="6" orient="horz" pos="864" userDrawn="1">
          <p15:clr>
            <a:srgbClr val="F26B43"/>
          </p15:clr>
        </p15:guide>
        <p15:guide id="7" orient="horz" pos="3456" userDrawn="1">
          <p15:clr>
            <a:srgbClr val="F26B43"/>
          </p15:clr>
        </p15:guide>
        <p15:guide id="8" orient="horz" pos="3888" userDrawn="1">
          <p15:clr>
            <a:srgbClr val="F26B43"/>
          </p15:clr>
        </p15:guide>
        <p15:guide id="9" pos="1680" userDrawn="1">
          <p15:clr>
            <a:srgbClr val="F26B43"/>
          </p15:clr>
        </p15:guide>
        <p15:guide id="10" pos="1824" userDrawn="1">
          <p15:clr>
            <a:srgbClr val="F26B43"/>
          </p15:clr>
        </p15:guide>
        <p15:guide id="11" pos="2616" userDrawn="1">
          <p15:clr>
            <a:srgbClr val="F26B43"/>
          </p15:clr>
        </p15:guide>
        <p15:guide id="12" pos="3072" userDrawn="1">
          <p15:clr>
            <a:srgbClr val="F26B43"/>
          </p15:clr>
        </p15:guide>
        <p15:guide id="13" pos="2760" userDrawn="1">
          <p15:clr>
            <a:srgbClr val="F26B43"/>
          </p15:clr>
        </p15:guide>
        <p15:guide id="14" pos="3216" userDrawn="1">
          <p15:clr>
            <a:srgbClr val="F26B43"/>
          </p15:clr>
        </p15:guide>
        <p15:guide id="15" pos="4464" userDrawn="1">
          <p15:clr>
            <a:srgbClr val="F26B43"/>
          </p15:clr>
        </p15:guide>
        <p15:guide id="16" pos="4608" userDrawn="1">
          <p15:clr>
            <a:srgbClr val="F26B43"/>
          </p15:clr>
        </p15:guide>
        <p15:guide id="17" pos="4920" userDrawn="1">
          <p15:clr>
            <a:srgbClr val="F26B43"/>
          </p15:clr>
        </p15:guide>
        <p15:guide id="18" pos="5064" userDrawn="1">
          <p15:clr>
            <a:srgbClr val="F26B43"/>
          </p15:clr>
        </p15:guide>
        <p15:guide id="19" pos="5856" userDrawn="1">
          <p15:clr>
            <a:srgbClr val="F26B43"/>
          </p15:clr>
        </p15:guide>
        <p15:guide id="20" pos="6000" userDrawn="1">
          <p15:clr>
            <a:srgbClr val="F26B43"/>
          </p15:clr>
        </p15:guide>
        <p15:guide id="21" orient="horz" pos="1296" userDrawn="1">
          <p15:clr>
            <a:srgbClr val="F26B43"/>
          </p15:clr>
        </p15:guide>
        <p15:guide id="22" orient="horz" pos="1728" userDrawn="1">
          <p15:clr>
            <a:srgbClr val="F26B43"/>
          </p15:clr>
        </p15:guide>
        <p15:guide id="23" pos="3768" userDrawn="1">
          <p15:clr>
            <a:srgbClr val="F26B43"/>
          </p15:clr>
        </p15:guide>
        <p15:guide id="24" pos="391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6"/>
          <a:stretch>
            <a:fillRect/>
          </a:stretch>
        </p:blipFill>
        <p:spPr>
          <a:xfrm>
            <a:off x="9959145" y="5906728"/>
            <a:ext cx="1547053" cy="265471"/>
          </a:xfrm>
          <a:prstGeom prst="rect">
            <a:avLst/>
          </a:prstGeom>
        </p:spPr>
      </p:pic>
    </p:spTree>
    <p:extLst>
      <p:ext uri="{BB962C8B-B14F-4D97-AF65-F5344CB8AC3E}">
        <p14:creationId xmlns="" xmlns:p14="http://schemas.microsoft.com/office/powerpoint/2010/main" val="23213711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64" r:id="rId7"/>
    <p:sldLayoutId id="2147483666" r:id="rId8"/>
    <p:sldLayoutId id="2147483683" r:id="rId9"/>
    <p:sldLayoutId id="2147483684" r:id="rId10"/>
    <p:sldLayoutId id="2147483685" r:id="rId11"/>
    <p:sldLayoutId id="2147483686" r:id="rId12"/>
    <p:sldLayoutId id="2147483687" r:id="rId13"/>
    <p:sldLayoutId id="2147483688"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7.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7.xml"/><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a:t>
            </a:r>
            <a:r>
              <a:rPr lang="en-US" dirty="0" err="1" smtClean="0"/>
              <a:t>EcmaScript</a:t>
            </a:r>
            <a:r>
              <a:rPr lang="en-US" dirty="0" smtClean="0"/>
              <a:t> 2015</a:t>
            </a:r>
            <a:endParaRPr lang="en-US" sz="12000" dirty="0">
              <a:latin typeface="Proxima Nova Black" panose="02000506030000020004" pitchFamily="2" charset="0"/>
            </a:endParaRPr>
          </a:p>
        </p:txBody>
      </p:sp>
      <p:sp>
        <p:nvSpPr>
          <p:cNvPr id="3" name="Text Placeholder 2"/>
          <p:cNvSpPr>
            <a:spLocks noGrp="1"/>
          </p:cNvSpPr>
          <p:nvPr>
            <p:ph type="body" sz="quarter" idx="10"/>
          </p:nvPr>
        </p:nvSpPr>
        <p:spPr/>
        <p:txBody>
          <a:bodyPr/>
          <a:lstStyle/>
          <a:p>
            <a:r>
              <a:rPr lang="en-US" dirty="0" smtClean="0"/>
              <a:t>By </a:t>
            </a:r>
            <a:r>
              <a:rPr lang="en-US" dirty="0" err="1" smtClean="0"/>
              <a:t>Yurii</a:t>
            </a:r>
            <a:r>
              <a:rPr lang="en-US" dirty="0" smtClean="0"/>
              <a:t> </a:t>
            </a:r>
            <a:r>
              <a:rPr lang="en-US" dirty="0" err="1" smtClean="0"/>
              <a:t>Martynenko</a:t>
            </a:r>
            <a:endParaRPr lang="en-US" dirty="0"/>
          </a:p>
        </p:txBody>
      </p:sp>
    </p:spTree>
    <p:extLst>
      <p:ext uri="{BB962C8B-B14F-4D97-AF65-F5344CB8AC3E}">
        <p14:creationId xmlns="" xmlns:p14="http://schemas.microsoft.com/office/powerpoint/2010/main" val="15527564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0"/>
          </p:nvPr>
        </p:nvSpPr>
        <p:spPr>
          <a:xfrm>
            <a:off x="685800" y="682171"/>
            <a:ext cx="10820400" cy="4804229"/>
          </a:xfrm>
        </p:spPr>
        <p:txBody>
          <a:bodyPr/>
          <a:lstStyle/>
          <a:p>
            <a:r>
              <a:rPr lang="en-US" dirty="0" smtClean="0"/>
              <a:t>In ES2015 there is a new way to define a string, and it comes with some added benefits. Currently if you want to define a string, you can use '' or "".</a:t>
            </a:r>
          </a:p>
          <a:p>
            <a:endParaRPr lang="en-US" dirty="0" smtClean="0"/>
          </a:p>
          <a:p>
            <a:endParaRPr lang="en-US" dirty="0" smtClean="0"/>
          </a:p>
          <a:p>
            <a:r>
              <a:rPr lang="en-US" dirty="0" smtClean="0"/>
              <a:t>If you want to concatenate strings together you can use the + operator.</a:t>
            </a:r>
          </a:p>
          <a:p>
            <a:endParaRPr lang="en-US" dirty="0" smtClean="0"/>
          </a:p>
          <a:p>
            <a:endParaRPr lang="en-US" dirty="0" smtClean="0"/>
          </a:p>
          <a:p>
            <a:r>
              <a:rPr lang="en-US" dirty="0" smtClean="0"/>
              <a:t>As the amount you need to concatenate grows, this pattern gets pretty tedious and unruly. Enter template literals!</a:t>
            </a:r>
          </a:p>
          <a:p>
            <a:r>
              <a:rPr lang="en-US" dirty="0" smtClean="0"/>
              <a:t>To create a template literal string, we use the </a:t>
            </a:r>
            <a:r>
              <a:rPr lang="en-US" dirty="0" err="1" smtClean="0"/>
              <a:t>backtick</a:t>
            </a:r>
            <a:r>
              <a:rPr lang="en-US" dirty="0" smtClean="0"/>
              <a:t> ` in place of the quotes.</a:t>
            </a:r>
          </a:p>
          <a:p>
            <a:endParaRPr lang="en-US" dirty="0" smtClean="0"/>
          </a:p>
          <a:p>
            <a:endParaRPr lang="en-US" dirty="0" smtClean="0"/>
          </a:p>
          <a:p>
            <a:endParaRPr lang="ru-RU" dirty="0"/>
          </a:p>
        </p:txBody>
      </p:sp>
      <p:pic>
        <p:nvPicPr>
          <p:cNvPr id="40962" name="Picture 2"/>
          <p:cNvPicPr>
            <a:picLocks noChangeAspect="1" noChangeArrowheads="1"/>
          </p:cNvPicPr>
          <p:nvPr/>
        </p:nvPicPr>
        <p:blipFill>
          <a:blip r:embed="rId2"/>
          <a:srcRect/>
          <a:stretch>
            <a:fillRect/>
          </a:stretch>
        </p:blipFill>
        <p:spPr bwMode="auto">
          <a:xfrm>
            <a:off x="733425" y="1376361"/>
            <a:ext cx="3647264" cy="583066"/>
          </a:xfrm>
          <a:prstGeom prst="rect">
            <a:avLst/>
          </a:prstGeom>
          <a:noFill/>
          <a:ln w="9525">
            <a:noFill/>
            <a:miter lim="800000"/>
            <a:headEnd/>
            <a:tailEnd/>
          </a:ln>
          <a:effectLst/>
        </p:spPr>
      </p:pic>
      <p:pic>
        <p:nvPicPr>
          <p:cNvPr id="40963" name="Picture 3"/>
          <p:cNvPicPr>
            <a:picLocks noChangeAspect="1" noChangeArrowheads="1"/>
          </p:cNvPicPr>
          <p:nvPr/>
        </p:nvPicPr>
        <p:blipFill>
          <a:blip r:embed="rId3"/>
          <a:srcRect/>
          <a:stretch>
            <a:fillRect/>
          </a:stretch>
        </p:blipFill>
        <p:spPr bwMode="auto">
          <a:xfrm>
            <a:off x="675821" y="2642054"/>
            <a:ext cx="6377954" cy="986518"/>
          </a:xfrm>
          <a:prstGeom prst="rect">
            <a:avLst/>
          </a:prstGeom>
          <a:noFill/>
          <a:ln w="9525">
            <a:noFill/>
            <a:miter lim="800000"/>
            <a:headEnd/>
            <a:tailEnd/>
          </a:ln>
          <a:effectLst/>
        </p:spPr>
      </p:pic>
      <p:pic>
        <p:nvPicPr>
          <p:cNvPr id="40964" name="Picture 4"/>
          <p:cNvPicPr>
            <a:picLocks noChangeAspect="1" noChangeArrowheads="1"/>
          </p:cNvPicPr>
          <p:nvPr/>
        </p:nvPicPr>
        <p:blipFill>
          <a:blip r:embed="rId4"/>
          <a:srcRect/>
          <a:stretch>
            <a:fillRect/>
          </a:stretch>
        </p:blipFill>
        <p:spPr bwMode="auto">
          <a:xfrm>
            <a:off x="682625" y="4787445"/>
            <a:ext cx="3434354" cy="655411"/>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0"/>
          </p:nvPr>
        </p:nvSpPr>
        <p:spPr>
          <a:xfrm>
            <a:off x="685800" y="551543"/>
            <a:ext cx="10820400" cy="4934857"/>
          </a:xfrm>
        </p:spPr>
        <p:txBody>
          <a:bodyPr/>
          <a:lstStyle/>
          <a:p>
            <a:r>
              <a:rPr lang="en-US" dirty="0" smtClean="0"/>
              <a:t>They behave exactly the same as a regular string literal, but there is one difference. With a template literal, concatenation becomes a lot easier.</a:t>
            </a:r>
          </a:p>
          <a:p>
            <a:endParaRPr lang="en-US" dirty="0" smtClean="0"/>
          </a:p>
          <a:p>
            <a:endParaRPr lang="en-US" dirty="0" smtClean="0"/>
          </a:p>
          <a:p>
            <a:endParaRPr lang="en-US" dirty="0" smtClean="0"/>
          </a:p>
          <a:p>
            <a:r>
              <a:rPr lang="en-US" dirty="0" smtClean="0"/>
              <a:t>Notice the ${} syntax inside of the string? This is a template placeholder. It allows us to template out our strings, and the browser will replace the ${} expression with the proper value at runtime. This makes concatenating large strings a lot more enjoyable.</a:t>
            </a:r>
          </a:p>
          <a:p>
            <a:r>
              <a:rPr lang="en-US" dirty="0" smtClean="0"/>
              <a:t>These new placeholders also allow you to carry out expressions inside!</a:t>
            </a:r>
          </a:p>
          <a:p>
            <a:endParaRPr lang="en-US" dirty="0" smtClean="0"/>
          </a:p>
          <a:p>
            <a:endParaRPr lang="ru-RU" dirty="0"/>
          </a:p>
        </p:txBody>
      </p:sp>
      <p:pic>
        <p:nvPicPr>
          <p:cNvPr id="41986" name="Picture 2"/>
          <p:cNvPicPr>
            <a:picLocks noChangeAspect="1" noChangeArrowheads="1"/>
          </p:cNvPicPr>
          <p:nvPr/>
        </p:nvPicPr>
        <p:blipFill>
          <a:blip r:embed="rId2"/>
          <a:srcRect/>
          <a:stretch>
            <a:fillRect/>
          </a:stretch>
        </p:blipFill>
        <p:spPr bwMode="auto">
          <a:xfrm>
            <a:off x="681492" y="1321253"/>
            <a:ext cx="6886914" cy="1044576"/>
          </a:xfrm>
          <a:prstGeom prst="rect">
            <a:avLst/>
          </a:prstGeom>
          <a:noFill/>
          <a:ln w="9525">
            <a:noFill/>
            <a:miter lim="800000"/>
            <a:headEnd/>
            <a:tailEnd/>
          </a:ln>
          <a:effectLst/>
        </p:spPr>
      </p:pic>
      <p:pic>
        <p:nvPicPr>
          <p:cNvPr id="41987" name="Picture 3"/>
          <p:cNvPicPr>
            <a:picLocks noChangeAspect="1" noChangeArrowheads="1"/>
          </p:cNvPicPr>
          <p:nvPr/>
        </p:nvPicPr>
        <p:blipFill>
          <a:blip r:embed="rId3"/>
          <a:srcRect/>
          <a:stretch>
            <a:fillRect/>
          </a:stretch>
        </p:blipFill>
        <p:spPr bwMode="auto">
          <a:xfrm>
            <a:off x="690336" y="4044724"/>
            <a:ext cx="8250464" cy="1077883"/>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Multi line</a:t>
            </a:r>
            <a:br>
              <a:rPr lang="en-US" b="1" dirty="0" smtClean="0"/>
            </a:br>
            <a:endParaRPr lang="ru-RU" dirty="0"/>
          </a:p>
        </p:txBody>
      </p:sp>
      <p:sp>
        <p:nvSpPr>
          <p:cNvPr id="3" name="Текст 2"/>
          <p:cNvSpPr>
            <a:spLocks noGrp="1"/>
          </p:cNvSpPr>
          <p:nvPr>
            <p:ph type="body" sz="quarter" idx="10"/>
          </p:nvPr>
        </p:nvSpPr>
        <p:spPr/>
        <p:txBody>
          <a:bodyPr/>
          <a:lstStyle/>
          <a:p>
            <a:r>
              <a:rPr lang="en-US" dirty="0" smtClean="0"/>
              <a:t>One last thing to look at with template literals is how they can handle multi line strings. With a regular string if you wanted to have it span more than one line, you would have to do something like this.</a:t>
            </a:r>
          </a:p>
          <a:p>
            <a:endParaRPr lang="en-US" dirty="0" smtClean="0"/>
          </a:p>
          <a:p>
            <a:r>
              <a:rPr lang="en-US" dirty="0" smtClean="0"/>
              <a:t>Including the \n or new line character will force text to go to a new line. If you tried to just put the text on two lines, like this:</a:t>
            </a:r>
          </a:p>
          <a:p>
            <a:endParaRPr lang="en-US" dirty="0" smtClean="0"/>
          </a:p>
          <a:p>
            <a:endParaRPr lang="en-US" dirty="0" smtClean="0"/>
          </a:p>
          <a:p>
            <a:r>
              <a:rPr lang="en-US" dirty="0" smtClean="0"/>
              <a:t>It would throw an error</a:t>
            </a:r>
            <a:r>
              <a:rPr lang="en-US" b="1" dirty="0" smtClean="0"/>
              <a:t> Uncaught </a:t>
            </a:r>
            <a:r>
              <a:rPr lang="en-US" b="1" dirty="0" err="1" smtClean="0"/>
              <a:t>SyntaxError</a:t>
            </a:r>
            <a:r>
              <a:rPr lang="en-US" b="1" dirty="0" smtClean="0"/>
              <a:t>: Unexpected token ILLEGAL</a:t>
            </a:r>
            <a:r>
              <a:rPr lang="en-US" dirty="0" smtClean="0"/>
              <a:t>. </a:t>
            </a:r>
            <a:endParaRPr lang="ru-RU" dirty="0"/>
          </a:p>
        </p:txBody>
      </p:sp>
      <p:pic>
        <p:nvPicPr>
          <p:cNvPr id="43010" name="Picture 2"/>
          <p:cNvPicPr>
            <a:picLocks noChangeAspect="1" noChangeArrowheads="1"/>
          </p:cNvPicPr>
          <p:nvPr/>
        </p:nvPicPr>
        <p:blipFill>
          <a:blip r:embed="rId2"/>
          <a:srcRect/>
          <a:stretch>
            <a:fillRect/>
          </a:stretch>
        </p:blipFill>
        <p:spPr bwMode="auto">
          <a:xfrm>
            <a:off x="647928" y="2987449"/>
            <a:ext cx="5632509" cy="597580"/>
          </a:xfrm>
          <a:prstGeom prst="rect">
            <a:avLst/>
          </a:prstGeom>
          <a:noFill/>
          <a:ln w="9525">
            <a:noFill/>
            <a:miter lim="800000"/>
            <a:headEnd/>
            <a:tailEnd/>
          </a:ln>
          <a:effectLst/>
        </p:spPr>
      </p:pic>
      <p:pic>
        <p:nvPicPr>
          <p:cNvPr id="43011" name="Picture 3"/>
          <p:cNvPicPr>
            <a:picLocks noChangeAspect="1" noChangeArrowheads="1"/>
          </p:cNvPicPr>
          <p:nvPr/>
        </p:nvPicPr>
        <p:blipFill>
          <a:blip r:embed="rId3"/>
          <a:srcRect/>
          <a:stretch>
            <a:fillRect/>
          </a:stretch>
        </p:blipFill>
        <p:spPr bwMode="auto">
          <a:xfrm>
            <a:off x="660852" y="4207781"/>
            <a:ext cx="2643371" cy="712561"/>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0"/>
          </p:nvPr>
        </p:nvSpPr>
        <p:spPr>
          <a:xfrm>
            <a:off x="685800" y="624114"/>
            <a:ext cx="10820400" cy="4862286"/>
          </a:xfrm>
        </p:spPr>
        <p:txBody>
          <a:bodyPr/>
          <a:lstStyle/>
          <a:p>
            <a:r>
              <a:rPr lang="en-US" dirty="0" smtClean="0"/>
              <a:t>However with template literals we CAN do just that and add line breaks wherever we'd like!</a:t>
            </a:r>
          </a:p>
          <a:p>
            <a:endParaRPr lang="en-US" dirty="0" smtClean="0"/>
          </a:p>
          <a:p>
            <a:endParaRPr lang="en-US" dirty="0" smtClean="0"/>
          </a:p>
          <a:p>
            <a:r>
              <a:rPr lang="en-US" dirty="0" smtClean="0"/>
              <a:t>This allows us to organize our markup in a way that is considerably cleaner!</a:t>
            </a:r>
            <a:endParaRPr lang="ru-RU" dirty="0"/>
          </a:p>
        </p:txBody>
      </p:sp>
      <p:pic>
        <p:nvPicPr>
          <p:cNvPr id="44035" name="Picture 3"/>
          <p:cNvPicPr>
            <a:picLocks noChangeAspect="1" noChangeArrowheads="1"/>
          </p:cNvPicPr>
          <p:nvPr/>
        </p:nvPicPr>
        <p:blipFill>
          <a:blip r:embed="rId2"/>
          <a:srcRect/>
          <a:stretch>
            <a:fillRect/>
          </a:stretch>
        </p:blipFill>
        <p:spPr bwMode="auto">
          <a:xfrm>
            <a:off x="678770" y="999899"/>
            <a:ext cx="2756747" cy="770844"/>
          </a:xfrm>
          <a:prstGeom prst="rect">
            <a:avLst/>
          </a:prstGeom>
          <a:noFill/>
          <a:ln w="9525">
            <a:noFill/>
            <a:miter lim="800000"/>
            <a:headEnd/>
            <a:tailEnd/>
          </a:ln>
          <a:effectLst/>
        </p:spPr>
      </p:pic>
      <p:pic>
        <p:nvPicPr>
          <p:cNvPr id="44036" name="Picture 4"/>
          <p:cNvPicPr>
            <a:picLocks noChangeAspect="1" noChangeArrowheads="1"/>
          </p:cNvPicPr>
          <p:nvPr/>
        </p:nvPicPr>
        <p:blipFill>
          <a:blip r:embed="rId3"/>
          <a:srcRect/>
          <a:stretch>
            <a:fillRect/>
          </a:stretch>
        </p:blipFill>
        <p:spPr bwMode="auto">
          <a:xfrm>
            <a:off x="673554" y="2312760"/>
            <a:ext cx="3303360" cy="256928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pPr algn="ctr"/>
            <a:r>
              <a:rPr lang="en-US" sz="9600" b="1" dirty="0" smtClean="0"/>
              <a:t>Arrow Functions</a:t>
            </a:r>
            <a:endParaRPr lang="en-US" sz="9600" b="1" dirty="0"/>
          </a:p>
        </p:txBody>
      </p:sp>
    </p:spTree>
    <p:extLst>
      <p:ext uri="{BB962C8B-B14F-4D97-AF65-F5344CB8AC3E}">
        <p14:creationId xmlns="" xmlns:p14="http://schemas.microsoft.com/office/powerpoint/2010/main" val="6583801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Arrow Functions</a:t>
            </a:r>
            <a:br>
              <a:rPr lang="en-US" b="1" dirty="0" smtClean="0"/>
            </a:br>
            <a:endParaRPr lang="ru-RU" dirty="0"/>
          </a:p>
        </p:txBody>
      </p:sp>
      <p:sp>
        <p:nvSpPr>
          <p:cNvPr id="3" name="Текст 2"/>
          <p:cNvSpPr>
            <a:spLocks noGrp="1"/>
          </p:cNvSpPr>
          <p:nvPr>
            <p:ph type="body" sz="quarter" idx="10"/>
          </p:nvPr>
        </p:nvSpPr>
        <p:spPr/>
        <p:txBody>
          <a:bodyPr/>
          <a:lstStyle/>
          <a:p>
            <a:r>
              <a:rPr lang="en-US" dirty="0" smtClean="0"/>
              <a:t>Arrow functions are a new syntax for creating functions in ES2015. This does not replace the</a:t>
            </a:r>
            <a:r>
              <a:rPr lang="en-US" b="1" dirty="0" smtClean="0"/>
              <a:t> function() {}</a:t>
            </a:r>
            <a:r>
              <a:rPr lang="en-US" dirty="0" smtClean="0"/>
              <a:t> syntax that we know and love, but we will be seeing it more and more as the go-to function syntax.</a:t>
            </a:r>
          </a:p>
          <a:p>
            <a:endParaRPr lang="en-US" dirty="0" smtClean="0"/>
          </a:p>
          <a:p>
            <a:endParaRPr lang="en-US" dirty="0" smtClean="0"/>
          </a:p>
          <a:p>
            <a:r>
              <a:rPr lang="en-US" dirty="0" smtClean="0"/>
              <a:t>The core part of the syntax is the lack of the function keyword when defining a new function. Instead we have the =&gt; or fat arrow. You can call the function just as you would any other.</a:t>
            </a:r>
          </a:p>
          <a:p>
            <a:endParaRPr lang="en-US" dirty="0" smtClean="0"/>
          </a:p>
          <a:p>
            <a:endParaRPr lang="ru-RU" dirty="0"/>
          </a:p>
        </p:txBody>
      </p:sp>
      <p:pic>
        <p:nvPicPr>
          <p:cNvPr id="45058" name="Picture 2"/>
          <p:cNvPicPr>
            <a:picLocks noChangeAspect="1" noChangeArrowheads="1"/>
          </p:cNvPicPr>
          <p:nvPr/>
        </p:nvPicPr>
        <p:blipFill>
          <a:blip r:embed="rId2"/>
          <a:srcRect/>
          <a:stretch>
            <a:fillRect/>
          </a:stretch>
        </p:blipFill>
        <p:spPr bwMode="auto">
          <a:xfrm>
            <a:off x="699181" y="3056164"/>
            <a:ext cx="2690813" cy="717550"/>
          </a:xfrm>
          <a:prstGeom prst="rect">
            <a:avLst/>
          </a:prstGeom>
          <a:noFill/>
          <a:ln w="9525">
            <a:noFill/>
            <a:miter lim="800000"/>
            <a:headEnd/>
            <a:tailEnd/>
          </a:ln>
          <a:effectLst/>
        </p:spPr>
      </p:pic>
      <p:pic>
        <p:nvPicPr>
          <p:cNvPr id="45059" name="Picture 3"/>
          <p:cNvPicPr>
            <a:picLocks noChangeAspect="1" noChangeArrowheads="1"/>
          </p:cNvPicPr>
          <p:nvPr/>
        </p:nvPicPr>
        <p:blipFill>
          <a:blip r:embed="rId3"/>
          <a:srcRect/>
          <a:stretch>
            <a:fillRect/>
          </a:stretch>
        </p:blipFill>
        <p:spPr bwMode="auto">
          <a:xfrm>
            <a:off x="635681" y="4930321"/>
            <a:ext cx="2144349" cy="280307"/>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0"/>
          </p:nvPr>
        </p:nvSpPr>
        <p:spPr>
          <a:xfrm>
            <a:off x="685800" y="595086"/>
            <a:ext cx="10820400" cy="4891314"/>
          </a:xfrm>
        </p:spPr>
        <p:txBody>
          <a:bodyPr/>
          <a:lstStyle/>
          <a:p>
            <a:r>
              <a:rPr lang="en-US" dirty="0" smtClean="0"/>
              <a:t>There are actually a few ways you can define the arrow function. For example, if the function simply returns a value and there is nothing else in the function body, we can remove the </a:t>
            </a:r>
            <a:r>
              <a:rPr lang="en-US" b="1" dirty="0" smtClean="0"/>
              <a:t>{}</a:t>
            </a:r>
            <a:r>
              <a:rPr lang="en-US" dirty="0" smtClean="0"/>
              <a:t> and the </a:t>
            </a:r>
            <a:r>
              <a:rPr lang="en-US" b="1" dirty="0" smtClean="0"/>
              <a:t>return</a:t>
            </a:r>
            <a:r>
              <a:rPr lang="en-US" dirty="0" smtClean="0"/>
              <a:t> keyword.</a:t>
            </a:r>
          </a:p>
          <a:p>
            <a:endParaRPr lang="en-US" dirty="0" smtClean="0"/>
          </a:p>
          <a:p>
            <a:r>
              <a:rPr lang="en-US" dirty="0" smtClean="0"/>
              <a:t>The return here is implicit, meaning that it is implied as opposed to us having to explicitly add return to our block. If the function only had one parameter you can actually leave the () off the definition of the function.</a:t>
            </a:r>
          </a:p>
          <a:p>
            <a:endParaRPr lang="en-US" dirty="0" smtClean="0"/>
          </a:p>
          <a:p>
            <a:r>
              <a:rPr lang="en-US" dirty="0" smtClean="0"/>
              <a:t>If there are no parameters to be used in the function, empty parenthesis are used as a placeholder.</a:t>
            </a:r>
          </a:p>
          <a:p>
            <a:endParaRPr lang="en-US" dirty="0" smtClean="0"/>
          </a:p>
          <a:p>
            <a:r>
              <a:rPr lang="en-US" dirty="0" smtClean="0"/>
              <a:t>Or there is a new pattern emerging where people will use a _ as a placeholder in place of the empty parenthesis.</a:t>
            </a:r>
          </a:p>
          <a:p>
            <a:endParaRPr lang="en-US" dirty="0" smtClean="0"/>
          </a:p>
          <a:p>
            <a:endParaRPr lang="en-US" dirty="0" smtClean="0"/>
          </a:p>
          <a:p>
            <a:endParaRPr lang="ru-RU" dirty="0"/>
          </a:p>
        </p:txBody>
      </p:sp>
      <p:pic>
        <p:nvPicPr>
          <p:cNvPr id="46082" name="Picture 2"/>
          <p:cNvPicPr>
            <a:picLocks noChangeAspect="1" noChangeArrowheads="1"/>
          </p:cNvPicPr>
          <p:nvPr/>
        </p:nvPicPr>
        <p:blipFill>
          <a:blip r:embed="rId2"/>
          <a:srcRect/>
          <a:stretch>
            <a:fillRect/>
          </a:stretch>
        </p:blipFill>
        <p:spPr bwMode="auto">
          <a:xfrm>
            <a:off x="666524" y="1582964"/>
            <a:ext cx="2990423" cy="347435"/>
          </a:xfrm>
          <a:prstGeom prst="rect">
            <a:avLst/>
          </a:prstGeom>
          <a:noFill/>
          <a:ln w="9525">
            <a:noFill/>
            <a:miter lim="800000"/>
            <a:headEnd/>
            <a:tailEnd/>
          </a:ln>
          <a:effectLst/>
        </p:spPr>
      </p:pic>
      <p:pic>
        <p:nvPicPr>
          <p:cNvPr id="46083" name="Picture 3"/>
          <p:cNvPicPr>
            <a:picLocks noChangeAspect="1" noChangeArrowheads="1"/>
          </p:cNvPicPr>
          <p:nvPr/>
        </p:nvPicPr>
        <p:blipFill>
          <a:blip r:embed="rId3"/>
          <a:srcRect/>
          <a:stretch>
            <a:fillRect/>
          </a:stretch>
        </p:blipFill>
        <p:spPr bwMode="auto">
          <a:xfrm>
            <a:off x="699861" y="3058206"/>
            <a:ext cx="3144838" cy="309108"/>
          </a:xfrm>
          <a:prstGeom prst="rect">
            <a:avLst/>
          </a:prstGeom>
          <a:noFill/>
          <a:ln w="9525">
            <a:noFill/>
            <a:miter lim="800000"/>
            <a:headEnd/>
            <a:tailEnd/>
          </a:ln>
          <a:effectLst/>
        </p:spPr>
      </p:pic>
      <p:pic>
        <p:nvPicPr>
          <p:cNvPr id="46084" name="Picture 4"/>
          <p:cNvPicPr>
            <a:picLocks noChangeAspect="1" noChangeArrowheads="1"/>
          </p:cNvPicPr>
          <p:nvPr/>
        </p:nvPicPr>
        <p:blipFill>
          <a:blip r:embed="rId4"/>
          <a:srcRect/>
          <a:stretch>
            <a:fillRect/>
          </a:stretch>
        </p:blipFill>
        <p:spPr bwMode="auto">
          <a:xfrm>
            <a:off x="676956" y="4272870"/>
            <a:ext cx="2915728" cy="313644"/>
          </a:xfrm>
          <a:prstGeom prst="rect">
            <a:avLst/>
          </a:prstGeom>
          <a:noFill/>
          <a:ln w="9525">
            <a:noFill/>
            <a:miter lim="800000"/>
            <a:headEnd/>
            <a:tailEnd/>
          </a:ln>
          <a:effectLst/>
        </p:spPr>
      </p:pic>
      <p:pic>
        <p:nvPicPr>
          <p:cNvPr id="46085" name="Picture 5"/>
          <p:cNvPicPr>
            <a:picLocks noChangeAspect="1" noChangeArrowheads="1"/>
          </p:cNvPicPr>
          <p:nvPr/>
        </p:nvPicPr>
        <p:blipFill>
          <a:blip r:embed="rId5"/>
          <a:srcRect/>
          <a:stretch>
            <a:fillRect/>
          </a:stretch>
        </p:blipFill>
        <p:spPr bwMode="auto">
          <a:xfrm>
            <a:off x="675596" y="5409746"/>
            <a:ext cx="3040062" cy="339234"/>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Arrow functions and functional programming</a:t>
            </a:r>
            <a:br>
              <a:rPr lang="en-US" b="1" dirty="0" smtClean="0"/>
            </a:br>
            <a:endParaRPr lang="ru-RU" dirty="0"/>
          </a:p>
        </p:txBody>
      </p:sp>
      <p:sp>
        <p:nvSpPr>
          <p:cNvPr id="3" name="Текст 2"/>
          <p:cNvSpPr>
            <a:spLocks noGrp="1"/>
          </p:cNvSpPr>
          <p:nvPr>
            <p:ph type="body" sz="quarter" idx="10"/>
          </p:nvPr>
        </p:nvSpPr>
        <p:spPr/>
        <p:txBody>
          <a:bodyPr/>
          <a:lstStyle/>
          <a:p>
            <a:r>
              <a:rPr lang="en-US" dirty="0" smtClean="0"/>
              <a:t>Because the syntax for the arrow function is so small, and most operations in functional programming require very few operations in the function's body. This syntax is a perfect match for this programming style!</a:t>
            </a:r>
          </a:p>
          <a:p>
            <a:endParaRPr lang="en-US" dirty="0" smtClean="0"/>
          </a:p>
          <a:p>
            <a:endParaRPr lang="en-US" dirty="0" smtClean="0"/>
          </a:p>
          <a:p>
            <a:endParaRPr lang="en-US" dirty="0" smtClean="0"/>
          </a:p>
          <a:p>
            <a:endParaRPr lang="en-US" dirty="0" smtClean="0"/>
          </a:p>
          <a:p>
            <a:endParaRPr lang="en-US" dirty="0" smtClean="0"/>
          </a:p>
          <a:p>
            <a:r>
              <a:rPr lang="en-US" dirty="0" smtClean="0"/>
              <a:t>The syntax allows you to make this nice and simple operation into one line!</a:t>
            </a:r>
            <a:endParaRPr lang="ru-RU" dirty="0"/>
          </a:p>
        </p:txBody>
      </p:sp>
      <p:pic>
        <p:nvPicPr>
          <p:cNvPr id="47106" name="Picture 2"/>
          <p:cNvPicPr>
            <a:picLocks noChangeAspect="1" noChangeArrowheads="1"/>
          </p:cNvPicPr>
          <p:nvPr/>
        </p:nvPicPr>
        <p:blipFill>
          <a:blip r:embed="rId2"/>
          <a:srcRect/>
          <a:stretch>
            <a:fillRect/>
          </a:stretch>
        </p:blipFill>
        <p:spPr bwMode="auto">
          <a:xfrm>
            <a:off x="680584" y="3026681"/>
            <a:ext cx="4805816" cy="2048381"/>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The this keyword</a:t>
            </a:r>
            <a:br>
              <a:rPr lang="en-US" b="1" dirty="0" smtClean="0"/>
            </a:br>
            <a:endParaRPr lang="ru-RU" dirty="0"/>
          </a:p>
        </p:txBody>
      </p:sp>
      <p:sp>
        <p:nvSpPr>
          <p:cNvPr id="3" name="Текст 2"/>
          <p:cNvSpPr>
            <a:spLocks noGrp="1"/>
          </p:cNvSpPr>
          <p:nvPr>
            <p:ph type="body" sz="quarter" idx="10"/>
          </p:nvPr>
        </p:nvSpPr>
        <p:spPr/>
        <p:txBody>
          <a:bodyPr/>
          <a:lstStyle/>
          <a:p>
            <a:r>
              <a:rPr lang="en-US" dirty="0" smtClean="0"/>
              <a:t>One place to be cautious of when working with arrow functions is how they handle the this keyword. Consider a method on an object.</a:t>
            </a:r>
          </a:p>
          <a:p>
            <a:endParaRPr lang="en-US" dirty="0" smtClean="0"/>
          </a:p>
          <a:p>
            <a:endParaRPr lang="en-US" dirty="0" smtClean="0"/>
          </a:p>
          <a:p>
            <a:endParaRPr lang="en-US" dirty="0" smtClean="0"/>
          </a:p>
          <a:p>
            <a:endParaRPr lang="en-US" dirty="0" smtClean="0"/>
          </a:p>
          <a:p>
            <a:r>
              <a:rPr lang="en-US" dirty="0" smtClean="0"/>
              <a:t>Inside of the </a:t>
            </a:r>
            <a:r>
              <a:rPr lang="en-US" dirty="0" err="1" smtClean="0"/>
              <a:t>sayName</a:t>
            </a:r>
            <a:r>
              <a:rPr lang="en-US" dirty="0" smtClean="0"/>
              <a:t> method, the this keyword is bound to the person object. So running the method will produce Ryan. With an arrow function, the this keyword is lexically scoped. This means that the scope of the function will be bound based on where it was defined. The value of this then refers to the parent scope.</a:t>
            </a:r>
          </a:p>
          <a:p>
            <a:endParaRPr lang="ru-RU" dirty="0"/>
          </a:p>
        </p:txBody>
      </p:sp>
      <p:pic>
        <p:nvPicPr>
          <p:cNvPr id="48130" name="Picture 2"/>
          <p:cNvPicPr>
            <a:picLocks noChangeAspect="1" noChangeArrowheads="1"/>
          </p:cNvPicPr>
          <p:nvPr/>
        </p:nvPicPr>
        <p:blipFill>
          <a:blip r:embed="rId2"/>
          <a:srcRect/>
          <a:stretch>
            <a:fillRect/>
          </a:stretch>
        </p:blipFill>
        <p:spPr bwMode="auto">
          <a:xfrm>
            <a:off x="705303" y="2732995"/>
            <a:ext cx="4496267" cy="1664834"/>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0"/>
          </p:nvPr>
        </p:nvSpPr>
        <p:spPr>
          <a:xfrm>
            <a:off x="685800" y="696686"/>
            <a:ext cx="10820400" cy="4789714"/>
          </a:xfrm>
        </p:spPr>
        <p:txBody>
          <a:bodyPr/>
          <a:lstStyle/>
          <a:p>
            <a:endParaRPr lang="en-US" dirty="0" smtClean="0"/>
          </a:p>
          <a:p>
            <a:endParaRPr lang="en-US" dirty="0" smtClean="0"/>
          </a:p>
          <a:p>
            <a:endParaRPr lang="en-US" dirty="0" smtClean="0"/>
          </a:p>
          <a:p>
            <a:endParaRPr lang="en-US" dirty="0" smtClean="0"/>
          </a:p>
          <a:p>
            <a:r>
              <a:rPr lang="en-US" dirty="0" smtClean="0"/>
              <a:t>In this example, if we changed the </a:t>
            </a:r>
            <a:r>
              <a:rPr lang="en-US" dirty="0" err="1" smtClean="0"/>
              <a:t>sayName</a:t>
            </a:r>
            <a:r>
              <a:rPr lang="en-US" dirty="0" smtClean="0"/>
              <a:t> method from an anonymous function to an arrow function it will return undefined! The this will be bound lexically, and in this case it will be the window object, on which there is no </a:t>
            </a:r>
            <a:r>
              <a:rPr lang="en-US" dirty="0" err="1" smtClean="0"/>
              <a:t>firstName</a:t>
            </a:r>
            <a:r>
              <a:rPr lang="en-US" dirty="0" smtClean="0"/>
              <a:t> property. There will be cases where you might want to have that be the correct result! Take a look at this example.</a:t>
            </a:r>
          </a:p>
          <a:p>
            <a:endParaRPr lang="ru-RU" dirty="0"/>
          </a:p>
        </p:txBody>
      </p:sp>
      <p:pic>
        <p:nvPicPr>
          <p:cNvPr id="49154" name="Picture 2"/>
          <p:cNvPicPr>
            <a:picLocks noChangeAspect="1" noChangeArrowheads="1"/>
          </p:cNvPicPr>
          <p:nvPr/>
        </p:nvPicPr>
        <p:blipFill>
          <a:blip r:embed="rId2"/>
          <a:srcRect/>
          <a:stretch>
            <a:fillRect/>
          </a:stretch>
        </p:blipFill>
        <p:spPr bwMode="auto">
          <a:xfrm>
            <a:off x="689428" y="715283"/>
            <a:ext cx="4564743" cy="1470374"/>
          </a:xfrm>
          <a:prstGeom prst="rect">
            <a:avLst/>
          </a:prstGeom>
          <a:noFill/>
          <a:ln w="9525">
            <a:noFill/>
            <a:miter lim="800000"/>
            <a:headEnd/>
            <a:tailEnd/>
          </a:ln>
          <a:effectLst/>
        </p:spPr>
      </p:pic>
      <p:pic>
        <p:nvPicPr>
          <p:cNvPr id="49155" name="Picture 3"/>
          <p:cNvPicPr>
            <a:picLocks noChangeAspect="1" noChangeArrowheads="1"/>
          </p:cNvPicPr>
          <p:nvPr/>
        </p:nvPicPr>
        <p:blipFill>
          <a:blip r:embed="rId3"/>
          <a:srcRect/>
          <a:stretch>
            <a:fillRect/>
          </a:stretch>
        </p:blipFill>
        <p:spPr bwMode="auto">
          <a:xfrm>
            <a:off x="618670" y="3744006"/>
            <a:ext cx="6140607" cy="242456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49301" y="254000"/>
            <a:ext cx="10820400" cy="1168400"/>
          </a:xfrm>
        </p:spPr>
        <p:txBody>
          <a:bodyPr/>
          <a:lstStyle/>
          <a:p>
            <a:r>
              <a:rPr lang="en-US" sz="4400" dirty="0" smtClean="0"/>
              <a:t>AGENDA</a:t>
            </a:r>
            <a:endParaRPr lang="uk-UA" sz="4400" dirty="0"/>
          </a:p>
        </p:txBody>
      </p:sp>
      <p:sp>
        <p:nvSpPr>
          <p:cNvPr id="2" name="TextBox 1"/>
          <p:cNvSpPr txBox="1"/>
          <p:nvPr/>
        </p:nvSpPr>
        <p:spPr>
          <a:xfrm>
            <a:off x="680409" y="1634594"/>
            <a:ext cx="10780434" cy="3785652"/>
          </a:xfrm>
          <a:prstGeom prst="rect">
            <a:avLst/>
          </a:prstGeom>
          <a:noFill/>
        </p:spPr>
        <p:txBody>
          <a:bodyPr wrap="square" rtlCol="0">
            <a:spAutoFit/>
          </a:bodyPr>
          <a:lstStyle/>
          <a:p>
            <a:pPr marL="342900" indent="-342900">
              <a:buClr>
                <a:schemeClr val="tx1">
                  <a:lumMod val="50000"/>
                  <a:lumOff val="50000"/>
                </a:schemeClr>
              </a:buClr>
              <a:buFont typeface="Arial" pitchFamily="34" charset="0"/>
              <a:buChar char="•"/>
            </a:pPr>
            <a:r>
              <a:rPr lang="en-US" sz="2400" dirty="0" smtClean="0">
                <a:latin typeface="Open Sans" charset="0"/>
                <a:ea typeface="Open Sans" charset="0"/>
                <a:cs typeface="Open Sans" charset="0"/>
              </a:rPr>
              <a:t>let and const</a:t>
            </a:r>
          </a:p>
          <a:p>
            <a:pPr marL="342900" indent="-342900">
              <a:buClr>
                <a:schemeClr val="tx1">
                  <a:lumMod val="50000"/>
                  <a:lumOff val="50000"/>
                </a:schemeClr>
              </a:buClr>
              <a:buFont typeface="Arial" pitchFamily="34" charset="0"/>
              <a:buChar char="•"/>
            </a:pPr>
            <a:r>
              <a:rPr lang="en-US" sz="2400" dirty="0" smtClean="0">
                <a:latin typeface="Open Sans" charset="0"/>
                <a:ea typeface="Open Sans" charset="0"/>
                <a:cs typeface="Open Sans" charset="0"/>
              </a:rPr>
              <a:t>Template Literals</a:t>
            </a:r>
          </a:p>
          <a:p>
            <a:pPr marL="342900" indent="-342900">
              <a:buClr>
                <a:schemeClr val="tx1">
                  <a:lumMod val="50000"/>
                  <a:lumOff val="50000"/>
                </a:schemeClr>
              </a:buClr>
              <a:buFont typeface="Arial" pitchFamily="34" charset="0"/>
              <a:buChar char="•"/>
            </a:pPr>
            <a:r>
              <a:rPr lang="en-US" sz="2400" dirty="0" smtClean="0">
                <a:latin typeface="Open Sans" charset="0"/>
                <a:ea typeface="Open Sans" charset="0"/>
                <a:cs typeface="Open Sans" charset="0"/>
              </a:rPr>
              <a:t>Arrow Functions</a:t>
            </a:r>
          </a:p>
          <a:p>
            <a:pPr marL="342900" indent="-342900">
              <a:buClr>
                <a:schemeClr val="tx1">
                  <a:lumMod val="50000"/>
                  <a:lumOff val="50000"/>
                </a:schemeClr>
              </a:buClr>
              <a:buFont typeface="Arial" pitchFamily="34" charset="0"/>
              <a:buChar char="•"/>
            </a:pPr>
            <a:r>
              <a:rPr lang="en-US" sz="2400" dirty="0" smtClean="0">
                <a:latin typeface="Open Sans" charset="0"/>
                <a:ea typeface="Open Sans" charset="0"/>
                <a:cs typeface="Open Sans" charset="0"/>
              </a:rPr>
              <a:t>Spread Operators</a:t>
            </a:r>
          </a:p>
          <a:p>
            <a:pPr marL="342900" indent="-342900">
              <a:buClr>
                <a:schemeClr val="tx1">
                  <a:lumMod val="50000"/>
                  <a:lumOff val="50000"/>
                </a:schemeClr>
              </a:buClr>
              <a:buFont typeface="Arial" pitchFamily="34" charset="0"/>
              <a:buChar char="•"/>
            </a:pPr>
            <a:r>
              <a:rPr lang="en-US" sz="2400" dirty="0" smtClean="0">
                <a:latin typeface="Open Sans" charset="0"/>
                <a:ea typeface="Open Sans" charset="0"/>
                <a:cs typeface="Open Sans" charset="0"/>
              </a:rPr>
              <a:t>Rest Parameters</a:t>
            </a:r>
          </a:p>
          <a:p>
            <a:pPr marL="342900" indent="-342900">
              <a:buClr>
                <a:schemeClr val="tx1">
                  <a:lumMod val="50000"/>
                  <a:lumOff val="50000"/>
                </a:schemeClr>
              </a:buClr>
              <a:buFont typeface="Arial" pitchFamily="34" charset="0"/>
              <a:buChar char="•"/>
            </a:pPr>
            <a:r>
              <a:rPr lang="en-US" sz="2400" dirty="0" err="1" smtClean="0">
                <a:latin typeface="Open Sans" charset="0"/>
                <a:ea typeface="Open Sans" charset="0"/>
                <a:cs typeface="Open Sans" charset="0"/>
              </a:rPr>
              <a:t>Destructuring</a:t>
            </a:r>
            <a:endParaRPr lang="en-US" sz="2400" dirty="0" smtClean="0">
              <a:latin typeface="Open Sans" charset="0"/>
              <a:ea typeface="Open Sans" charset="0"/>
              <a:cs typeface="Open Sans" charset="0"/>
            </a:endParaRPr>
          </a:p>
          <a:p>
            <a:pPr marL="342900" indent="-342900">
              <a:buClr>
                <a:schemeClr val="tx1">
                  <a:lumMod val="50000"/>
                  <a:lumOff val="50000"/>
                </a:schemeClr>
              </a:buClr>
              <a:buFont typeface="Arial" pitchFamily="34" charset="0"/>
              <a:buChar char="•"/>
            </a:pPr>
            <a:r>
              <a:rPr lang="en-US" sz="2400" dirty="0" smtClean="0">
                <a:latin typeface="Open Sans" charset="0"/>
                <a:ea typeface="Open Sans" charset="0"/>
                <a:cs typeface="Open Sans" charset="0"/>
              </a:rPr>
              <a:t>Classes</a:t>
            </a:r>
          </a:p>
          <a:p>
            <a:pPr marL="342900" indent="-342900">
              <a:buClr>
                <a:schemeClr val="tx1">
                  <a:lumMod val="50000"/>
                  <a:lumOff val="50000"/>
                </a:schemeClr>
              </a:buClr>
              <a:buFont typeface="Arial" pitchFamily="34" charset="0"/>
              <a:buChar char="•"/>
            </a:pPr>
            <a:r>
              <a:rPr lang="en-US" sz="2400" dirty="0" smtClean="0">
                <a:latin typeface="Open Sans" charset="0"/>
                <a:ea typeface="Open Sans" charset="0"/>
                <a:cs typeface="Open Sans" charset="0"/>
              </a:rPr>
              <a:t>Default Parameter Values</a:t>
            </a:r>
            <a:br>
              <a:rPr lang="en-US" sz="2400" dirty="0" smtClean="0">
                <a:latin typeface="Open Sans" charset="0"/>
                <a:ea typeface="Open Sans" charset="0"/>
                <a:cs typeface="Open Sans" charset="0"/>
              </a:rPr>
            </a:br>
            <a:endParaRPr lang="en-US" sz="2400" dirty="0" smtClean="0">
              <a:latin typeface="Open Sans" charset="0"/>
              <a:ea typeface="Open Sans" charset="0"/>
              <a:cs typeface="Open Sans" charset="0"/>
            </a:endParaRPr>
          </a:p>
          <a:p>
            <a:pPr marL="342900" indent="-342900">
              <a:buClr>
                <a:schemeClr val="tx1">
                  <a:lumMod val="50000"/>
                  <a:lumOff val="50000"/>
                </a:schemeClr>
              </a:buClr>
              <a:buFont typeface="Arial" pitchFamily="34" charset="0"/>
              <a:buChar char="•"/>
            </a:pPr>
            <a:endParaRPr lang="en-US" sz="2400" dirty="0" smtClean="0">
              <a:latin typeface="Open Sans" charset="0"/>
              <a:ea typeface="Open Sans" charset="0"/>
              <a:cs typeface="Open Sans" charset="0"/>
            </a:endParaRPr>
          </a:p>
        </p:txBody>
      </p:sp>
    </p:spTree>
    <p:extLst>
      <p:ext uri="{BB962C8B-B14F-4D97-AF65-F5344CB8AC3E}">
        <p14:creationId xmlns="" xmlns:p14="http://schemas.microsoft.com/office/powerpoint/2010/main" val="30688828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0"/>
          </p:nvPr>
        </p:nvSpPr>
        <p:spPr>
          <a:xfrm>
            <a:off x="685800" y="624114"/>
            <a:ext cx="10820400" cy="4862286"/>
          </a:xfrm>
        </p:spPr>
        <p:txBody>
          <a:bodyPr/>
          <a:lstStyle/>
          <a:p>
            <a:r>
              <a:rPr lang="en-US" dirty="0" smtClean="0"/>
              <a:t>Running this will produce Uncaught </a:t>
            </a:r>
            <a:r>
              <a:rPr lang="en-US" dirty="0" err="1" smtClean="0"/>
              <a:t>TypeError</a:t>
            </a:r>
            <a:r>
              <a:rPr lang="en-US" dirty="0" smtClean="0"/>
              <a:t>: Cannot read property '</a:t>
            </a:r>
            <a:r>
              <a:rPr lang="en-US" dirty="0" err="1" smtClean="0"/>
              <a:t>firstName</a:t>
            </a:r>
            <a:r>
              <a:rPr lang="en-US" dirty="0" smtClean="0"/>
              <a:t>' of undefined. The this in the callback function for our .</a:t>
            </a:r>
            <a:r>
              <a:rPr lang="en-US" dirty="0" err="1" smtClean="0"/>
              <a:t>forEach</a:t>
            </a:r>
            <a:r>
              <a:rPr lang="en-US" dirty="0" smtClean="0"/>
              <a:t>() method is bound to nothing(in strict mode, in non strict it will be the window). But if we change the callback to an arrow function we can use the lexically bound this to get the value we want!</a:t>
            </a:r>
          </a:p>
          <a:p>
            <a:endParaRPr lang="en-US" dirty="0" smtClean="0"/>
          </a:p>
          <a:p>
            <a:endParaRPr lang="en-US" dirty="0" smtClean="0"/>
          </a:p>
          <a:p>
            <a:endParaRPr lang="en-US" dirty="0" smtClean="0"/>
          </a:p>
          <a:p>
            <a:endParaRPr lang="en-US" dirty="0" smtClean="0"/>
          </a:p>
          <a:p>
            <a:endParaRPr lang="en-US" dirty="0" smtClean="0"/>
          </a:p>
          <a:p>
            <a:r>
              <a:rPr lang="en-US" dirty="0" smtClean="0"/>
              <a:t>The </a:t>
            </a:r>
            <a:r>
              <a:rPr lang="en-US" b="1" dirty="0" smtClean="0"/>
              <a:t>this</a:t>
            </a:r>
            <a:r>
              <a:rPr lang="en-US" dirty="0" smtClean="0"/>
              <a:t> inside of our </a:t>
            </a:r>
            <a:r>
              <a:rPr lang="en-US" b="1" dirty="0" err="1" smtClean="0"/>
              <a:t>forEach</a:t>
            </a:r>
            <a:r>
              <a:rPr lang="en-US" dirty="0" smtClean="0"/>
              <a:t> will be bound to the person object!</a:t>
            </a:r>
          </a:p>
          <a:p>
            <a:endParaRPr lang="ru-RU" dirty="0"/>
          </a:p>
        </p:txBody>
      </p:sp>
      <p:pic>
        <p:nvPicPr>
          <p:cNvPr id="50178" name="Picture 2"/>
          <p:cNvPicPr>
            <a:picLocks noChangeAspect="1" noChangeArrowheads="1"/>
          </p:cNvPicPr>
          <p:nvPr/>
        </p:nvPicPr>
        <p:blipFill>
          <a:blip r:embed="rId2"/>
          <a:srcRect/>
          <a:stretch>
            <a:fillRect/>
          </a:stretch>
        </p:blipFill>
        <p:spPr bwMode="auto">
          <a:xfrm>
            <a:off x="659266" y="1929720"/>
            <a:ext cx="5442038" cy="2047194"/>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pPr algn="ctr"/>
            <a:r>
              <a:rPr lang="en-US" sz="9600" b="1" dirty="0" smtClean="0"/>
              <a:t>Spread Operators</a:t>
            </a:r>
            <a:endParaRPr lang="en-US" sz="9600" b="1" dirty="0"/>
          </a:p>
        </p:txBody>
      </p:sp>
    </p:spTree>
    <p:extLst>
      <p:ext uri="{BB962C8B-B14F-4D97-AF65-F5344CB8AC3E}">
        <p14:creationId xmlns="" xmlns:p14="http://schemas.microsoft.com/office/powerpoint/2010/main" val="6583801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Spread Operators</a:t>
            </a:r>
            <a:br>
              <a:rPr lang="en-US" b="1" dirty="0" smtClean="0"/>
            </a:br>
            <a:endParaRPr lang="ru-RU" dirty="0"/>
          </a:p>
        </p:txBody>
      </p:sp>
      <p:sp>
        <p:nvSpPr>
          <p:cNvPr id="3" name="Текст 2"/>
          <p:cNvSpPr>
            <a:spLocks noGrp="1"/>
          </p:cNvSpPr>
          <p:nvPr>
            <p:ph type="body" sz="quarter" idx="10"/>
          </p:nvPr>
        </p:nvSpPr>
        <p:spPr/>
        <p:txBody>
          <a:bodyPr/>
          <a:lstStyle/>
          <a:p>
            <a:r>
              <a:rPr lang="en-US" dirty="0" smtClean="0"/>
              <a:t>Sometimes we want to do something with an array that we can't! For example let's assume we have an array of numbers that we want to find the max of. Math.max seems like the right method for this.</a:t>
            </a:r>
          </a:p>
          <a:p>
            <a:endParaRPr lang="en-US" dirty="0" smtClean="0"/>
          </a:p>
          <a:p>
            <a:endParaRPr lang="en-US" dirty="0" smtClean="0"/>
          </a:p>
          <a:p>
            <a:r>
              <a:rPr lang="en-US" dirty="0" smtClean="0"/>
              <a:t>Math.max is a method that takes a comma separated list of values and will return the highest! Sadly we can not pass an array to it. There is a way to get around this though, we can use a method called .apply that takes an array and calls a function as if we had passed them in as a list.</a:t>
            </a:r>
          </a:p>
          <a:p>
            <a:endParaRPr lang="ru-RU" dirty="0"/>
          </a:p>
        </p:txBody>
      </p:sp>
      <p:pic>
        <p:nvPicPr>
          <p:cNvPr id="51202" name="Picture 2"/>
          <p:cNvPicPr>
            <a:picLocks noChangeAspect="1" noChangeArrowheads="1"/>
          </p:cNvPicPr>
          <p:nvPr/>
        </p:nvPicPr>
        <p:blipFill>
          <a:blip r:embed="rId2"/>
          <a:srcRect/>
          <a:stretch>
            <a:fillRect/>
          </a:stretch>
        </p:blipFill>
        <p:spPr bwMode="auto">
          <a:xfrm>
            <a:off x="632279" y="3012621"/>
            <a:ext cx="4095750" cy="819150"/>
          </a:xfrm>
          <a:prstGeom prst="rect">
            <a:avLst/>
          </a:prstGeom>
          <a:noFill/>
          <a:ln w="9525">
            <a:noFill/>
            <a:miter lim="800000"/>
            <a:headEnd/>
            <a:tailEnd/>
          </a:ln>
          <a:effectLst/>
        </p:spPr>
      </p:pic>
      <p:pic>
        <p:nvPicPr>
          <p:cNvPr id="51203" name="Picture 3"/>
          <p:cNvPicPr>
            <a:picLocks noChangeAspect="1" noChangeArrowheads="1"/>
          </p:cNvPicPr>
          <p:nvPr/>
        </p:nvPicPr>
        <p:blipFill>
          <a:blip r:embed="rId3"/>
          <a:srcRect/>
          <a:stretch>
            <a:fillRect/>
          </a:stretch>
        </p:blipFill>
        <p:spPr bwMode="auto">
          <a:xfrm>
            <a:off x="698047" y="5257347"/>
            <a:ext cx="5611532" cy="809624"/>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Enter the Spread Operator</a:t>
            </a:r>
            <a:br>
              <a:rPr lang="en-US" b="1" dirty="0" smtClean="0"/>
            </a:br>
            <a:endParaRPr lang="ru-RU" dirty="0"/>
          </a:p>
        </p:txBody>
      </p:sp>
      <p:sp>
        <p:nvSpPr>
          <p:cNvPr id="3" name="Текст 2"/>
          <p:cNvSpPr>
            <a:spLocks noGrp="1"/>
          </p:cNvSpPr>
          <p:nvPr>
            <p:ph type="body" sz="quarter" idx="10"/>
          </p:nvPr>
        </p:nvSpPr>
        <p:spPr/>
        <p:txBody>
          <a:bodyPr/>
          <a:lstStyle/>
          <a:p>
            <a:r>
              <a:rPr lang="en-US" dirty="0" smtClean="0"/>
              <a:t>In ES2015 there is the spread operator. The syntax looks like this:</a:t>
            </a:r>
          </a:p>
          <a:p>
            <a:r>
              <a:rPr lang="en-US" b="1" dirty="0" smtClean="0"/>
              <a:t>...numbers</a:t>
            </a:r>
          </a:p>
          <a:p>
            <a:r>
              <a:rPr lang="en-US" dirty="0" smtClean="0"/>
              <a:t>What this tool does is spread out, or disperse the elements from the array! It will expand them in place. We can change the above .apply method call to look something like this now.</a:t>
            </a:r>
          </a:p>
          <a:p>
            <a:endParaRPr lang="en-US" dirty="0" smtClean="0"/>
          </a:p>
          <a:p>
            <a:endParaRPr lang="en-US" dirty="0" smtClean="0"/>
          </a:p>
          <a:p>
            <a:r>
              <a:rPr lang="en-US" dirty="0" smtClean="0"/>
              <a:t>Spread will expand the array in place and pass the elements in as if it were a comma separated list.</a:t>
            </a:r>
          </a:p>
          <a:p>
            <a:endParaRPr lang="ru-RU" dirty="0"/>
          </a:p>
        </p:txBody>
      </p:sp>
      <p:pic>
        <p:nvPicPr>
          <p:cNvPr id="52226" name="Picture 2"/>
          <p:cNvPicPr>
            <a:picLocks noChangeAspect="1" noChangeArrowheads="1"/>
          </p:cNvPicPr>
          <p:nvPr/>
        </p:nvPicPr>
        <p:blipFill>
          <a:blip r:embed="rId2"/>
          <a:srcRect/>
          <a:stretch>
            <a:fillRect/>
          </a:stretch>
        </p:blipFill>
        <p:spPr bwMode="auto">
          <a:xfrm>
            <a:off x="668338" y="3869191"/>
            <a:ext cx="3897616" cy="746352"/>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Using the spread operator to </a:t>
            </a:r>
            <a:r>
              <a:rPr lang="en-US" b="1" dirty="0" err="1" smtClean="0"/>
              <a:t>concat</a:t>
            </a:r>
            <a:r>
              <a:rPr lang="en-US" b="1" dirty="0" smtClean="0"/>
              <a:t/>
            </a:r>
            <a:br>
              <a:rPr lang="en-US" b="1" dirty="0" smtClean="0"/>
            </a:br>
            <a:endParaRPr lang="ru-RU" dirty="0"/>
          </a:p>
        </p:txBody>
      </p:sp>
      <p:sp>
        <p:nvSpPr>
          <p:cNvPr id="3" name="Текст 2"/>
          <p:cNvSpPr>
            <a:spLocks noGrp="1"/>
          </p:cNvSpPr>
          <p:nvPr>
            <p:ph type="body" sz="quarter" idx="10"/>
          </p:nvPr>
        </p:nvSpPr>
        <p:spPr/>
        <p:txBody>
          <a:bodyPr/>
          <a:lstStyle/>
          <a:p>
            <a:r>
              <a:rPr lang="en-US" dirty="0" smtClean="0"/>
              <a:t>You can also use the spread operator to concatenate arrays together! Since spread expands arrays, we can expand arrays in arrays!</a:t>
            </a:r>
          </a:p>
          <a:p>
            <a:endParaRPr lang="en-US" dirty="0" smtClean="0"/>
          </a:p>
          <a:p>
            <a:endParaRPr lang="en-US" dirty="0" smtClean="0"/>
          </a:p>
          <a:p>
            <a:endParaRPr lang="ru-RU" dirty="0"/>
          </a:p>
        </p:txBody>
      </p:sp>
      <p:pic>
        <p:nvPicPr>
          <p:cNvPr id="53250" name="Picture 2"/>
          <p:cNvPicPr>
            <a:picLocks noChangeAspect="1" noChangeArrowheads="1"/>
          </p:cNvPicPr>
          <p:nvPr/>
        </p:nvPicPr>
        <p:blipFill>
          <a:blip r:embed="rId2"/>
          <a:srcRect/>
          <a:stretch>
            <a:fillRect/>
          </a:stretch>
        </p:blipFill>
        <p:spPr bwMode="auto">
          <a:xfrm>
            <a:off x="675595" y="2724150"/>
            <a:ext cx="5518505" cy="947964"/>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pPr algn="ctr"/>
            <a:r>
              <a:rPr lang="en-US" sz="9600" b="1" dirty="0" smtClean="0"/>
              <a:t>Rest Parameters</a:t>
            </a:r>
            <a:endParaRPr lang="en-US" sz="9600" b="1" dirty="0"/>
          </a:p>
        </p:txBody>
      </p:sp>
    </p:spTree>
    <p:extLst>
      <p:ext uri="{BB962C8B-B14F-4D97-AF65-F5344CB8AC3E}">
        <p14:creationId xmlns="" xmlns:p14="http://schemas.microsoft.com/office/powerpoint/2010/main" val="6583801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Rest Parameters</a:t>
            </a:r>
            <a:br>
              <a:rPr lang="en-US" b="1" dirty="0" smtClean="0"/>
            </a:br>
            <a:endParaRPr lang="ru-RU" dirty="0"/>
          </a:p>
        </p:txBody>
      </p:sp>
      <p:sp>
        <p:nvSpPr>
          <p:cNvPr id="3" name="Текст 2"/>
          <p:cNvSpPr>
            <a:spLocks noGrp="1"/>
          </p:cNvSpPr>
          <p:nvPr>
            <p:ph type="body" sz="quarter" idx="10"/>
          </p:nvPr>
        </p:nvSpPr>
        <p:spPr/>
        <p:txBody>
          <a:bodyPr/>
          <a:lstStyle/>
          <a:p>
            <a:r>
              <a:rPr lang="en-US" dirty="0" smtClean="0"/>
              <a:t>The spread operator allows us to pass an array of arguments into a function. On the flip side of that, rest parameters allows us to gather the parameters passed to our functions! Just like the spread operator the rest parameter syntax also involves the ... at the beginning of a variable name.</a:t>
            </a:r>
          </a:p>
          <a:p>
            <a:r>
              <a:rPr lang="en-US" dirty="0" smtClean="0"/>
              <a:t>Let's look at an example of this. Imagine we have a function that takes any number of arguments and returns the sum, add(2, 3, 4, 5, 6, 7) would return 27.</a:t>
            </a:r>
            <a:endParaRPr lang="ru-RU" dirty="0"/>
          </a:p>
        </p:txBody>
      </p:sp>
      <p:pic>
        <p:nvPicPr>
          <p:cNvPr id="54274" name="Picture 2"/>
          <p:cNvPicPr>
            <a:picLocks noChangeAspect="1" noChangeArrowheads="1"/>
          </p:cNvPicPr>
          <p:nvPr/>
        </p:nvPicPr>
        <p:blipFill>
          <a:blip r:embed="rId2"/>
          <a:srcRect/>
          <a:stretch>
            <a:fillRect/>
          </a:stretch>
        </p:blipFill>
        <p:spPr bwMode="auto">
          <a:xfrm>
            <a:off x="686707" y="4089627"/>
            <a:ext cx="6199073" cy="1208087"/>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0"/>
          </p:nvPr>
        </p:nvSpPr>
        <p:spPr>
          <a:xfrm>
            <a:off x="685800" y="667657"/>
            <a:ext cx="10820400" cy="4818743"/>
          </a:xfrm>
        </p:spPr>
        <p:txBody>
          <a:bodyPr/>
          <a:lstStyle/>
          <a:p>
            <a:r>
              <a:rPr lang="en-US" dirty="0" smtClean="0"/>
              <a:t>Without rest parameters, we would have to use the arguments keyword, and call </a:t>
            </a:r>
            <a:r>
              <a:rPr lang="en-US" dirty="0" err="1" smtClean="0"/>
              <a:t>Array.prototype.slice.call</a:t>
            </a:r>
            <a:r>
              <a:rPr lang="en-US" dirty="0" smtClean="0"/>
              <a:t>(arguments). What in the world does </a:t>
            </a:r>
            <a:r>
              <a:rPr lang="en-US" dirty="0" err="1" smtClean="0"/>
              <a:t>Array.prototype.slice.call</a:t>
            </a:r>
            <a:r>
              <a:rPr lang="en-US" dirty="0" smtClean="0"/>
              <a:t>(arguments) mean?! arguments is an Array-LIKE object, meaning it is not an actual array but, is a collection of the arguments passed to a function. However, if we wanted to use an Array method like .reduce() on arguments, we would need to do some fiddling.</a:t>
            </a:r>
          </a:p>
          <a:p>
            <a:r>
              <a:rPr lang="en-US" dirty="0" smtClean="0"/>
              <a:t>JavaScript is built up from a bunch of objects. All of these objects have a parent object that they inherit their methods and properties from. They do this via the .prototype property. Arrays have the .slice method that we can use to create an actual array from our arguments value. Using .call we can call the .slice method from the prototype with arguments as the context to create an array....whoa that is a lot.</a:t>
            </a:r>
            <a:endParaRPr lang="ru-RU"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Enter rest parameters!</a:t>
            </a:r>
            <a:br>
              <a:rPr lang="en-US" b="1" dirty="0" smtClean="0"/>
            </a:br>
            <a:endParaRPr lang="ru-RU" dirty="0"/>
          </a:p>
        </p:txBody>
      </p:sp>
      <p:sp>
        <p:nvSpPr>
          <p:cNvPr id="3" name="Текст 2"/>
          <p:cNvSpPr>
            <a:spLocks noGrp="1"/>
          </p:cNvSpPr>
          <p:nvPr>
            <p:ph type="body" sz="quarter" idx="10"/>
          </p:nvPr>
        </p:nvSpPr>
        <p:spPr>
          <a:xfrm>
            <a:off x="685800" y="1625600"/>
            <a:ext cx="10820400" cy="3643086"/>
          </a:xfrm>
        </p:spPr>
        <p:txBody>
          <a:bodyPr/>
          <a:lstStyle/>
          <a:p>
            <a:endParaRPr lang="en-US" dirty="0" smtClean="0"/>
          </a:p>
          <a:p>
            <a:endParaRPr lang="en-US" dirty="0" smtClean="0"/>
          </a:p>
          <a:p>
            <a:r>
              <a:rPr lang="en-US" dirty="0" smtClean="0"/>
              <a:t>That was a lot easier. Rest parameters create an actual array from the arguments passed to a function, so we can use methods like .reduce on it. This allows us the freedom to perform similar tasks much easier!</a:t>
            </a:r>
          </a:p>
          <a:p>
            <a:r>
              <a:rPr lang="en-US" dirty="0" smtClean="0"/>
              <a:t>It is important to point out that you can mix and match with rest parameters and the spread operator. Consider a function that takes a multiplier as the first argument, and then will multiply any value after it by that number.</a:t>
            </a:r>
          </a:p>
          <a:p>
            <a:endParaRPr lang="en-US" dirty="0" smtClean="0"/>
          </a:p>
          <a:p>
            <a:endParaRPr lang="en-US" dirty="0" smtClean="0"/>
          </a:p>
          <a:p>
            <a:r>
              <a:rPr lang="en-US" dirty="0" smtClean="0"/>
              <a:t>We define the function with a parameter for the multiplier and use rest parameters to collect however many arguments get passed to this function!</a:t>
            </a:r>
            <a:endParaRPr lang="ru-RU" dirty="0"/>
          </a:p>
        </p:txBody>
      </p:sp>
      <p:pic>
        <p:nvPicPr>
          <p:cNvPr id="55298" name="Picture 2"/>
          <p:cNvPicPr>
            <a:picLocks noChangeAspect="1" noChangeArrowheads="1"/>
          </p:cNvPicPr>
          <p:nvPr/>
        </p:nvPicPr>
        <p:blipFill>
          <a:blip r:embed="rId2"/>
          <a:srcRect/>
          <a:stretch>
            <a:fillRect/>
          </a:stretch>
        </p:blipFill>
        <p:spPr bwMode="auto">
          <a:xfrm>
            <a:off x="725261" y="1519011"/>
            <a:ext cx="4543424" cy="937532"/>
          </a:xfrm>
          <a:prstGeom prst="rect">
            <a:avLst/>
          </a:prstGeom>
          <a:noFill/>
          <a:ln w="9525">
            <a:noFill/>
            <a:miter lim="800000"/>
            <a:headEnd/>
            <a:tailEnd/>
          </a:ln>
          <a:effectLst/>
        </p:spPr>
      </p:pic>
      <p:pic>
        <p:nvPicPr>
          <p:cNvPr id="55299" name="Picture 3"/>
          <p:cNvPicPr>
            <a:picLocks noChangeAspect="1" noChangeArrowheads="1"/>
          </p:cNvPicPr>
          <p:nvPr/>
        </p:nvPicPr>
        <p:blipFill>
          <a:blip r:embed="rId3"/>
          <a:srcRect/>
          <a:stretch>
            <a:fillRect/>
          </a:stretch>
        </p:blipFill>
        <p:spPr bwMode="auto">
          <a:xfrm>
            <a:off x="703942" y="4532538"/>
            <a:ext cx="5064865" cy="852261"/>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pPr algn="ctr"/>
            <a:r>
              <a:rPr lang="en-US" sz="9600" b="1" dirty="0" err="1" smtClean="0"/>
              <a:t>Destructuring</a:t>
            </a:r>
            <a:endParaRPr lang="en-US" sz="9600" b="1" dirty="0" smtClean="0"/>
          </a:p>
        </p:txBody>
      </p:sp>
    </p:spTree>
    <p:extLst>
      <p:ext uri="{BB962C8B-B14F-4D97-AF65-F5344CB8AC3E}">
        <p14:creationId xmlns="" xmlns:p14="http://schemas.microsoft.com/office/powerpoint/2010/main" val="6583801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42258" y="188686"/>
            <a:ext cx="10820400" cy="685800"/>
          </a:xfrm>
        </p:spPr>
        <p:txBody>
          <a:bodyPr/>
          <a:lstStyle/>
          <a:p>
            <a:r>
              <a:rPr lang="en-US" dirty="0" smtClean="0"/>
              <a:t>What is new in ECMASCRIPT 2015?</a:t>
            </a:r>
            <a:endParaRPr lang="ru-RU" dirty="0"/>
          </a:p>
        </p:txBody>
      </p:sp>
      <p:sp>
        <p:nvSpPr>
          <p:cNvPr id="3" name="Текст 2"/>
          <p:cNvSpPr>
            <a:spLocks noGrp="1"/>
          </p:cNvSpPr>
          <p:nvPr>
            <p:ph type="body" sz="quarter" idx="10"/>
          </p:nvPr>
        </p:nvSpPr>
        <p:spPr>
          <a:xfrm>
            <a:off x="671286" y="867229"/>
            <a:ext cx="10820400" cy="3429000"/>
          </a:xfrm>
        </p:spPr>
        <p:txBody>
          <a:bodyPr/>
          <a:lstStyle/>
          <a:p>
            <a:pPr marL="363538" indent="-363538">
              <a:buClr>
                <a:schemeClr val="tx1">
                  <a:lumMod val="50000"/>
                  <a:lumOff val="50000"/>
                </a:schemeClr>
              </a:buClr>
              <a:buFont typeface="Wingdings" pitchFamily="2" charset="2"/>
              <a:buChar char="Ø"/>
            </a:pPr>
            <a:r>
              <a:rPr lang="en-US" dirty="0" smtClean="0"/>
              <a:t>Scoping </a:t>
            </a:r>
            <a:r>
              <a:rPr lang="en-US" dirty="0" smtClean="0"/>
              <a:t>(Block-Scoped Variables, Block-Scoped Variables)</a:t>
            </a:r>
          </a:p>
          <a:p>
            <a:pPr marL="363538" indent="-363538">
              <a:buClr>
                <a:schemeClr val="tx1">
                  <a:lumMod val="50000"/>
                  <a:lumOff val="50000"/>
                </a:schemeClr>
              </a:buClr>
              <a:buFont typeface="Wingdings" pitchFamily="2" charset="2"/>
              <a:buChar char="Ø"/>
            </a:pPr>
            <a:r>
              <a:rPr lang="en-US" dirty="0" smtClean="0"/>
              <a:t>Arrow Functions</a:t>
            </a:r>
          </a:p>
          <a:p>
            <a:pPr marL="363538" indent="-363538">
              <a:buClr>
                <a:schemeClr val="tx1">
                  <a:lumMod val="50000"/>
                  <a:lumOff val="50000"/>
                </a:schemeClr>
              </a:buClr>
              <a:buFont typeface="Wingdings" pitchFamily="2" charset="2"/>
              <a:buChar char="Ø"/>
            </a:pPr>
            <a:r>
              <a:rPr lang="en-US" dirty="0" smtClean="0"/>
              <a:t>Extended Parameter Handling (Default Parameter Value, Rest Parameter, Spread Operator)</a:t>
            </a:r>
          </a:p>
          <a:p>
            <a:pPr marL="363538" indent="-363538">
              <a:buClr>
                <a:schemeClr val="tx1">
                  <a:lumMod val="50000"/>
                  <a:lumOff val="50000"/>
                </a:schemeClr>
              </a:buClr>
              <a:buFont typeface="Wingdings" pitchFamily="2" charset="2"/>
              <a:buChar char="Ø"/>
            </a:pPr>
            <a:r>
              <a:rPr lang="en-US" dirty="0" smtClean="0"/>
              <a:t>Template Literals</a:t>
            </a:r>
          </a:p>
          <a:p>
            <a:pPr marL="363538" indent="-363538">
              <a:buClr>
                <a:schemeClr val="tx1">
                  <a:lumMod val="50000"/>
                  <a:lumOff val="50000"/>
                </a:schemeClr>
              </a:buClr>
              <a:buFont typeface="Wingdings" pitchFamily="2" charset="2"/>
              <a:buChar char="Ø"/>
            </a:pPr>
            <a:r>
              <a:rPr lang="en-US" dirty="0" smtClean="0"/>
              <a:t>Enhanced Regular </a:t>
            </a:r>
            <a:r>
              <a:rPr lang="en-US" dirty="0" err="1" smtClean="0"/>
              <a:t>Exression</a:t>
            </a:r>
            <a:endParaRPr lang="en-US" dirty="0" smtClean="0"/>
          </a:p>
          <a:p>
            <a:pPr marL="363538" indent="-363538">
              <a:buClr>
                <a:schemeClr val="tx1">
                  <a:lumMod val="50000"/>
                  <a:lumOff val="50000"/>
                </a:schemeClr>
              </a:buClr>
              <a:buFont typeface="Wingdings" pitchFamily="2" charset="2"/>
              <a:buChar char="Ø"/>
            </a:pPr>
            <a:r>
              <a:rPr lang="en-US" dirty="0" err="1" smtClean="0"/>
              <a:t>Destructuring</a:t>
            </a:r>
            <a:r>
              <a:rPr lang="en-US" dirty="0" smtClean="0"/>
              <a:t> Assignment</a:t>
            </a:r>
          </a:p>
          <a:p>
            <a:pPr marL="363538" indent="-363538">
              <a:buClr>
                <a:schemeClr val="tx1">
                  <a:lumMod val="50000"/>
                  <a:lumOff val="50000"/>
                </a:schemeClr>
              </a:buClr>
              <a:buFont typeface="Wingdings" pitchFamily="2" charset="2"/>
              <a:buChar char="Ø"/>
            </a:pPr>
            <a:r>
              <a:rPr lang="en-US" dirty="0" smtClean="0"/>
              <a:t>Modules</a:t>
            </a:r>
          </a:p>
          <a:p>
            <a:pPr marL="363538" indent="-363538">
              <a:buClr>
                <a:schemeClr val="tx1">
                  <a:lumMod val="50000"/>
                  <a:lumOff val="50000"/>
                </a:schemeClr>
              </a:buClr>
              <a:buFont typeface="Wingdings" pitchFamily="2" charset="2"/>
              <a:buChar char="Ø"/>
            </a:pPr>
            <a:r>
              <a:rPr lang="en-US" dirty="0" smtClean="0"/>
              <a:t>Classes</a:t>
            </a:r>
          </a:p>
          <a:p>
            <a:pPr marL="363538" indent="-363538">
              <a:buClr>
                <a:schemeClr val="tx1">
                  <a:lumMod val="50000"/>
                  <a:lumOff val="50000"/>
                </a:schemeClr>
              </a:buClr>
              <a:buFont typeface="Wingdings" pitchFamily="2" charset="2"/>
              <a:buChar char="Ø"/>
            </a:pPr>
            <a:r>
              <a:rPr lang="en-US" dirty="0" smtClean="0"/>
              <a:t>Symbol Type</a:t>
            </a:r>
          </a:p>
          <a:p>
            <a:pPr marL="363538" indent="-363538">
              <a:buClr>
                <a:schemeClr val="tx1">
                  <a:lumMod val="50000"/>
                  <a:lumOff val="50000"/>
                </a:schemeClr>
              </a:buClr>
              <a:buFont typeface="Wingdings" pitchFamily="2" charset="2"/>
              <a:buChar char="Ø"/>
            </a:pPr>
            <a:r>
              <a:rPr lang="en-US" dirty="0" err="1" smtClean="0"/>
              <a:t>Iterators</a:t>
            </a:r>
            <a:endParaRPr lang="en-US" dirty="0" smtClean="0"/>
          </a:p>
          <a:p>
            <a:pPr marL="363538" indent="-363538">
              <a:buClr>
                <a:schemeClr val="tx1">
                  <a:lumMod val="50000"/>
                  <a:lumOff val="50000"/>
                </a:schemeClr>
              </a:buClr>
              <a:buFont typeface="Wingdings" pitchFamily="2" charset="2"/>
              <a:buChar char="Ø"/>
            </a:pPr>
            <a:r>
              <a:rPr lang="en-US" dirty="0" smtClean="0"/>
              <a:t>Generators</a:t>
            </a:r>
          </a:p>
          <a:p>
            <a:pPr marL="363538" indent="-363538">
              <a:buClr>
                <a:schemeClr val="tx1">
                  <a:lumMod val="50000"/>
                  <a:lumOff val="50000"/>
                </a:schemeClr>
              </a:buClr>
              <a:buFont typeface="Wingdings" pitchFamily="2" charset="2"/>
              <a:buChar char="Ø"/>
            </a:pPr>
            <a:r>
              <a:rPr lang="en-US" dirty="0" smtClean="0"/>
              <a:t>Promises</a:t>
            </a:r>
          </a:p>
          <a:p>
            <a:pPr marL="363538" indent="-363538">
              <a:buClr>
                <a:schemeClr val="tx1">
                  <a:lumMod val="50000"/>
                  <a:lumOff val="50000"/>
                </a:schemeClr>
              </a:buClr>
              <a:buFont typeface="Wingdings" pitchFamily="2" charset="2"/>
              <a:buChar char="Ø"/>
            </a:pPr>
            <a:r>
              <a:rPr lang="en-US" dirty="0" smtClean="0"/>
              <a:t>Map/Set &amp; </a:t>
            </a:r>
            <a:r>
              <a:rPr lang="en-US" dirty="0" err="1" smtClean="0"/>
              <a:t>WeakMap</a:t>
            </a:r>
            <a:r>
              <a:rPr lang="en-US" dirty="0" smtClean="0"/>
              <a:t>/</a:t>
            </a:r>
            <a:r>
              <a:rPr lang="en-US" dirty="0" err="1" smtClean="0"/>
              <a:t>WeakSet</a:t>
            </a:r>
            <a:endParaRPr lang="ru-RU"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err="1" smtClean="0"/>
              <a:t>Destructuring</a:t>
            </a:r>
            <a:r>
              <a:rPr lang="en-US" b="1" dirty="0" smtClean="0"/>
              <a:t/>
            </a:r>
            <a:br>
              <a:rPr lang="en-US" b="1" dirty="0" smtClean="0"/>
            </a:br>
            <a:endParaRPr lang="ru-RU" dirty="0"/>
          </a:p>
        </p:txBody>
      </p:sp>
      <p:sp>
        <p:nvSpPr>
          <p:cNvPr id="3" name="Текст 2"/>
          <p:cNvSpPr>
            <a:spLocks noGrp="1"/>
          </p:cNvSpPr>
          <p:nvPr>
            <p:ph type="body" sz="quarter" idx="10"/>
          </p:nvPr>
        </p:nvSpPr>
        <p:spPr/>
        <p:txBody>
          <a:bodyPr/>
          <a:lstStyle/>
          <a:p>
            <a:r>
              <a:rPr lang="en-US" dirty="0" smtClean="0"/>
              <a:t>The </a:t>
            </a:r>
            <a:r>
              <a:rPr lang="en-US" b="1" dirty="0" err="1" smtClean="0"/>
              <a:t>destructuring</a:t>
            </a:r>
            <a:r>
              <a:rPr lang="en-US" b="1" dirty="0" smtClean="0"/>
              <a:t> assignment</a:t>
            </a:r>
            <a:r>
              <a:rPr lang="en-US" dirty="0" smtClean="0"/>
              <a:t> syntax is a JavaScript expression that makes it possible to unpack values from arrays, or properties from objects, into distinct variables.</a:t>
            </a:r>
          </a:p>
          <a:p>
            <a:endParaRPr lang="ru-RU" dirty="0"/>
          </a:p>
        </p:txBody>
      </p:sp>
      <p:pic>
        <p:nvPicPr>
          <p:cNvPr id="56322" name="Picture 2"/>
          <p:cNvPicPr>
            <a:picLocks noChangeAspect="1" noChangeArrowheads="1"/>
          </p:cNvPicPr>
          <p:nvPr/>
        </p:nvPicPr>
        <p:blipFill>
          <a:blip r:embed="rId2"/>
          <a:srcRect/>
          <a:stretch>
            <a:fillRect/>
          </a:stretch>
        </p:blipFill>
        <p:spPr bwMode="auto">
          <a:xfrm>
            <a:off x="676049" y="2804660"/>
            <a:ext cx="4458580" cy="3073626"/>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Classes</a:t>
            </a:r>
            <a:br>
              <a:rPr lang="en-US" dirty="0" smtClean="0"/>
            </a:br>
            <a:endParaRPr lang="ru-RU" dirty="0"/>
          </a:p>
        </p:txBody>
      </p:sp>
      <p:sp>
        <p:nvSpPr>
          <p:cNvPr id="3" name="Текст 2"/>
          <p:cNvSpPr>
            <a:spLocks noGrp="1"/>
          </p:cNvSpPr>
          <p:nvPr>
            <p:ph type="body" sz="quarter" idx="10"/>
          </p:nvPr>
        </p:nvSpPr>
        <p:spPr>
          <a:xfrm>
            <a:off x="729343" y="1418771"/>
            <a:ext cx="10820400" cy="3429000"/>
          </a:xfrm>
        </p:spPr>
        <p:txBody>
          <a:bodyPr/>
          <a:lstStyle/>
          <a:p>
            <a:r>
              <a:rPr lang="en-US" dirty="0" smtClean="0"/>
              <a:t>A </a:t>
            </a:r>
            <a:r>
              <a:rPr lang="en-US" b="1" dirty="0" smtClean="0"/>
              <a:t>class</a:t>
            </a:r>
            <a:r>
              <a:rPr lang="en-US" dirty="0" smtClean="0"/>
              <a:t> is a type of function, but instead of using the keyword function to initiate it, we use the keyword class, and the properties is assigned inside a </a:t>
            </a:r>
            <a:r>
              <a:rPr lang="en-US" b="1" dirty="0" smtClean="0"/>
              <a:t>constructor()</a:t>
            </a:r>
            <a:r>
              <a:rPr lang="en-US" dirty="0" smtClean="0"/>
              <a:t> method.</a:t>
            </a:r>
          </a:p>
          <a:p>
            <a:r>
              <a:rPr lang="en-US" dirty="0" smtClean="0"/>
              <a:t>Use the keyword class to create a class, and always add a constructor method.</a:t>
            </a:r>
          </a:p>
          <a:p>
            <a:r>
              <a:rPr lang="en-US" dirty="0" smtClean="0"/>
              <a:t>The constructor method is called each time the class object is initialized.</a:t>
            </a:r>
          </a:p>
          <a:p>
            <a:endParaRPr lang="en-US" dirty="0" smtClean="0"/>
          </a:p>
          <a:p>
            <a:endParaRPr lang="en-US" dirty="0" smtClean="0"/>
          </a:p>
          <a:p>
            <a:endParaRPr lang="en-US" dirty="0" smtClean="0"/>
          </a:p>
          <a:p>
            <a:r>
              <a:rPr lang="en-US" dirty="0" smtClean="0"/>
              <a:t>Now you can create objects using the Car class:</a:t>
            </a:r>
          </a:p>
          <a:p>
            <a:endParaRPr lang="en-US" dirty="0" smtClean="0"/>
          </a:p>
          <a:p>
            <a:endParaRPr lang="ru-RU" dirty="0"/>
          </a:p>
        </p:txBody>
      </p:sp>
      <p:pic>
        <p:nvPicPr>
          <p:cNvPr id="57346" name="Picture 2"/>
          <p:cNvPicPr>
            <a:picLocks noChangeAspect="1" noChangeArrowheads="1"/>
          </p:cNvPicPr>
          <p:nvPr/>
        </p:nvPicPr>
        <p:blipFill>
          <a:blip r:embed="rId2"/>
          <a:srcRect/>
          <a:stretch>
            <a:fillRect/>
          </a:stretch>
        </p:blipFill>
        <p:spPr bwMode="auto">
          <a:xfrm>
            <a:off x="727075" y="2928484"/>
            <a:ext cx="3946156" cy="1425801"/>
          </a:xfrm>
          <a:prstGeom prst="rect">
            <a:avLst/>
          </a:prstGeom>
          <a:noFill/>
          <a:ln w="9525">
            <a:noFill/>
            <a:miter lim="800000"/>
            <a:headEnd/>
            <a:tailEnd/>
          </a:ln>
          <a:effectLst/>
        </p:spPr>
      </p:pic>
      <p:pic>
        <p:nvPicPr>
          <p:cNvPr id="5" name="Picture 2"/>
          <p:cNvPicPr>
            <a:picLocks noChangeAspect="1" noChangeArrowheads="1"/>
          </p:cNvPicPr>
          <p:nvPr/>
        </p:nvPicPr>
        <p:blipFill>
          <a:blip r:embed="rId3"/>
          <a:srcRect/>
          <a:stretch>
            <a:fillRect/>
          </a:stretch>
        </p:blipFill>
        <p:spPr bwMode="auto">
          <a:xfrm>
            <a:off x="768802" y="4726378"/>
            <a:ext cx="3077483" cy="1551051"/>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Default Parameter Values</a:t>
            </a:r>
            <a:br>
              <a:rPr lang="en-US" dirty="0" smtClean="0"/>
            </a:br>
            <a:endParaRPr lang="ru-RU" dirty="0"/>
          </a:p>
        </p:txBody>
      </p:sp>
      <p:sp>
        <p:nvSpPr>
          <p:cNvPr id="3" name="Текст 2"/>
          <p:cNvSpPr>
            <a:spLocks noGrp="1"/>
          </p:cNvSpPr>
          <p:nvPr>
            <p:ph type="body" sz="quarter" idx="10"/>
          </p:nvPr>
        </p:nvSpPr>
        <p:spPr/>
        <p:txBody>
          <a:bodyPr/>
          <a:lstStyle/>
          <a:p>
            <a:r>
              <a:rPr lang="en-US" dirty="0" smtClean="0"/>
              <a:t>ES6 allows function parameters to have default values.</a:t>
            </a:r>
          </a:p>
          <a:p>
            <a:endParaRPr lang="en-US" dirty="0" smtClean="0"/>
          </a:p>
          <a:p>
            <a:endParaRPr lang="en-US" dirty="0" smtClean="0"/>
          </a:p>
          <a:p>
            <a:endParaRPr lang="en-US" dirty="0" smtClean="0"/>
          </a:p>
          <a:p>
            <a:endParaRPr lang="en-US" dirty="0" smtClean="0"/>
          </a:p>
          <a:p>
            <a:endParaRPr lang="ru-RU" dirty="0"/>
          </a:p>
        </p:txBody>
      </p:sp>
      <p:pic>
        <p:nvPicPr>
          <p:cNvPr id="59394" name="Picture 2"/>
          <p:cNvPicPr>
            <a:picLocks noChangeAspect="1" noChangeArrowheads="1"/>
          </p:cNvPicPr>
          <p:nvPr/>
        </p:nvPicPr>
        <p:blipFill>
          <a:blip r:embed="rId2"/>
          <a:srcRect/>
          <a:stretch>
            <a:fillRect/>
          </a:stretch>
        </p:blipFill>
        <p:spPr bwMode="auto">
          <a:xfrm>
            <a:off x="685574" y="2435224"/>
            <a:ext cx="4322248" cy="1207861"/>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Array.find</a:t>
            </a:r>
            <a:r>
              <a:rPr lang="en-US" dirty="0" smtClean="0"/>
              <a:t>()</a:t>
            </a:r>
            <a:br>
              <a:rPr lang="en-US" dirty="0" smtClean="0"/>
            </a:br>
            <a:endParaRPr lang="ru-RU" dirty="0"/>
          </a:p>
        </p:txBody>
      </p:sp>
      <p:sp>
        <p:nvSpPr>
          <p:cNvPr id="3" name="Текст 2"/>
          <p:cNvSpPr>
            <a:spLocks noGrp="1"/>
          </p:cNvSpPr>
          <p:nvPr>
            <p:ph type="body" sz="quarter" idx="10"/>
          </p:nvPr>
        </p:nvSpPr>
        <p:spPr/>
        <p:txBody>
          <a:bodyPr/>
          <a:lstStyle/>
          <a:p>
            <a:r>
              <a:rPr lang="en-US" dirty="0" smtClean="0"/>
              <a:t>The find() method returns the value of the first array element that passes a test function.</a:t>
            </a:r>
          </a:p>
          <a:p>
            <a:r>
              <a:rPr lang="en-US" dirty="0" smtClean="0"/>
              <a:t>This example finds (returns the value of ) the first element that is larger than 18:</a:t>
            </a:r>
          </a:p>
          <a:p>
            <a:endParaRPr lang="en-US" dirty="0" smtClean="0"/>
          </a:p>
          <a:p>
            <a:endParaRPr lang="en-US" dirty="0" smtClean="0"/>
          </a:p>
          <a:p>
            <a:endParaRPr lang="en-US" dirty="0" smtClean="0"/>
          </a:p>
          <a:p>
            <a:endParaRPr lang="en-US" dirty="0" smtClean="0"/>
          </a:p>
          <a:p>
            <a:r>
              <a:rPr lang="en-US" dirty="0" smtClean="0"/>
              <a:t>Note that the function takes 3 arguments:</a:t>
            </a:r>
          </a:p>
          <a:p>
            <a:r>
              <a:rPr lang="en-US" dirty="0" smtClean="0"/>
              <a:t>The item value</a:t>
            </a:r>
          </a:p>
          <a:p>
            <a:r>
              <a:rPr lang="en-US" dirty="0" smtClean="0"/>
              <a:t>The item index</a:t>
            </a:r>
          </a:p>
          <a:p>
            <a:r>
              <a:rPr lang="en-US" dirty="0" smtClean="0"/>
              <a:t>The array itself</a:t>
            </a:r>
          </a:p>
          <a:p>
            <a:endParaRPr lang="en-US" dirty="0" smtClean="0"/>
          </a:p>
          <a:p>
            <a:endParaRPr lang="ru-RU" dirty="0"/>
          </a:p>
        </p:txBody>
      </p:sp>
      <p:pic>
        <p:nvPicPr>
          <p:cNvPr id="60418" name="Picture 2"/>
          <p:cNvPicPr>
            <a:picLocks noChangeAspect="1" noChangeArrowheads="1"/>
          </p:cNvPicPr>
          <p:nvPr/>
        </p:nvPicPr>
        <p:blipFill>
          <a:blip r:embed="rId2"/>
          <a:srcRect/>
          <a:stretch>
            <a:fillRect/>
          </a:stretch>
        </p:blipFill>
        <p:spPr bwMode="auto">
          <a:xfrm>
            <a:off x="692831" y="2968624"/>
            <a:ext cx="5736229" cy="1704975"/>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Exponentiation Operator</a:t>
            </a:r>
            <a:br>
              <a:rPr lang="en-US" dirty="0" smtClean="0"/>
            </a:br>
            <a:endParaRPr lang="ru-RU" dirty="0"/>
          </a:p>
        </p:txBody>
      </p:sp>
      <p:sp>
        <p:nvSpPr>
          <p:cNvPr id="3" name="Текст 2"/>
          <p:cNvSpPr>
            <a:spLocks noGrp="1"/>
          </p:cNvSpPr>
          <p:nvPr>
            <p:ph type="body" sz="quarter" idx="10"/>
          </p:nvPr>
        </p:nvSpPr>
        <p:spPr/>
        <p:txBody>
          <a:bodyPr/>
          <a:lstStyle/>
          <a:p>
            <a:r>
              <a:rPr lang="en-US" dirty="0" smtClean="0"/>
              <a:t>The </a:t>
            </a:r>
            <a:r>
              <a:rPr lang="en-US" b="1" dirty="0" smtClean="0"/>
              <a:t>exponentiation</a:t>
            </a:r>
            <a:r>
              <a:rPr lang="en-US" dirty="0" smtClean="0"/>
              <a:t> operator (**) raises the first operand to the power of the second operand.</a:t>
            </a:r>
          </a:p>
          <a:p>
            <a:endParaRPr lang="en-US" dirty="0" smtClean="0"/>
          </a:p>
          <a:p>
            <a:endParaRPr lang="en-US" dirty="0" smtClean="0"/>
          </a:p>
          <a:p>
            <a:r>
              <a:rPr lang="en-US" dirty="0" smtClean="0"/>
              <a:t>x ** y produces the same result as Math.pow(</a:t>
            </a:r>
            <a:r>
              <a:rPr lang="en-US" dirty="0" err="1" smtClean="0"/>
              <a:t>x,y</a:t>
            </a:r>
            <a:r>
              <a:rPr lang="en-US" dirty="0" smtClean="0"/>
              <a:t>):</a:t>
            </a:r>
          </a:p>
          <a:p>
            <a:endParaRPr lang="en-US" dirty="0" smtClean="0"/>
          </a:p>
          <a:p>
            <a:endParaRPr lang="ru-RU" dirty="0"/>
          </a:p>
        </p:txBody>
      </p:sp>
      <p:pic>
        <p:nvPicPr>
          <p:cNvPr id="61442" name="Picture 2"/>
          <p:cNvPicPr>
            <a:picLocks noChangeAspect="1" noChangeArrowheads="1"/>
          </p:cNvPicPr>
          <p:nvPr/>
        </p:nvPicPr>
        <p:blipFill>
          <a:blip r:embed="rId2"/>
          <a:srcRect/>
          <a:stretch>
            <a:fillRect/>
          </a:stretch>
        </p:blipFill>
        <p:spPr bwMode="auto">
          <a:xfrm>
            <a:off x="691016" y="2721429"/>
            <a:ext cx="4718507" cy="732972"/>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sz="9600" b="1" dirty="0" smtClean="0">
                <a:solidFill>
                  <a:schemeClr val="tx2"/>
                </a:solidFill>
              </a:rPr>
              <a:t>USEFUL</a:t>
            </a:r>
            <a:r>
              <a:rPr lang="en-US" sz="9600" b="1" dirty="0" smtClean="0"/>
              <a:t> LINKS</a:t>
            </a:r>
            <a:endParaRPr lang="en-US" sz="9600" b="1" dirty="0"/>
          </a:p>
        </p:txBody>
      </p:sp>
      <p:sp>
        <p:nvSpPr>
          <p:cNvPr id="6" name="Прямоугольник 5"/>
          <p:cNvSpPr/>
          <p:nvPr/>
        </p:nvSpPr>
        <p:spPr>
          <a:xfrm>
            <a:off x="228600" y="3226138"/>
            <a:ext cx="11214100" cy="1015663"/>
          </a:xfrm>
          <a:prstGeom prst="rect">
            <a:avLst/>
          </a:prstGeom>
        </p:spPr>
        <p:txBody>
          <a:bodyPr wrap="square">
            <a:spAutoFit/>
          </a:bodyPr>
          <a:lstStyle/>
          <a:p>
            <a:pPr lvl="1">
              <a:buFont typeface="Wingdings" pitchFamily="2" charset="2"/>
              <a:buChar char="Ø"/>
            </a:pPr>
            <a:r>
              <a:rPr lang="en-US" sz="2000" u="sng" dirty="0" smtClean="0"/>
              <a:t>https://developer.mozilla.org/uk/docs/Web/JavaScript/</a:t>
            </a:r>
          </a:p>
          <a:p>
            <a:pPr lvl="1">
              <a:buFont typeface="Wingdings" pitchFamily="2" charset="2"/>
              <a:buChar char="Ø"/>
            </a:pPr>
            <a:r>
              <a:rPr lang="en-US" sz="2000" u="sng" dirty="0" smtClean="0"/>
              <a:t>http://es6-features.org</a:t>
            </a:r>
          </a:p>
          <a:p>
            <a:pPr lvl="1">
              <a:buFont typeface="Wingdings" pitchFamily="2" charset="2"/>
              <a:buChar char="Ø"/>
            </a:pPr>
            <a:r>
              <a:rPr lang="en-US" sz="2000" u="sng" smtClean="0"/>
              <a:t>https</a:t>
            </a:r>
            <a:r>
              <a:rPr lang="en-US" sz="2000" u="sng" dirty="0" smtClean="0"/>
              <a:t>://css-tricks.com/lets-learn-es2015/</a:t>
            </a:r>
            <a:endParaRPr lang="en-US" sz="2000" u="sng" dirty="0"/>
          </a:p>
        </p:txBody>
      </p:sp>
    </p:spTree>
    <p:extLst>
      <p:ext uri="{BB962C8B-B14F-4D97-AF65-F5344CB8AC3E}">
        <p14:creationId xmlns="" xmlns:p14="http://schemas.microsoft.com/office/powerpoint/2010/main" val="35373517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pPr algn="ctr"/>
            <a:r>
              <a:rPr lang="en-US" dirty="0" smtClean="0"/>
              <a:t>Thank you!</a:t>
            </a:r>
            <a:endParaRPr lang="uk-UA" dirty="0"/>
          </a:p>
        </p:txBody>
      </p:sp>
    </p:spTree>
    <p:extLst>
      <p:ext uri="{BB962C8B-B14F-4D97-AF65-F5344CB8AC3E}">
        <p14:creationId xmlns="" xmlns:p14="http://schemas.microsoft.com/office/powerpoint/2010/main" val="16093032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pPr algn="ctr"/>
            <a:r>
              <a:rPr lang="en-US" sz="9600" b="1" dirty="0" smtClean="0"/>
              <a:t>let and const</a:t>
            </a:r>
          </a:p>
        </p:txBody>
      </p:sp>
    </p:spTree>
    <p:extLst>
      <p:ext uri="{BB962C8B-B14F-4D97-AF65-F5344CB8AC3E}">
        <p14:creationId xmlns="" xmlns:p14="http://schemas.microsoft.com/office/powerpoint/2010/main" val="6583801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let and const</a:t>
            </a:r>
            <a:br>
              <a:rPr lang="en-US" b="1" dirty="0" smtClean="0"/>
            </a:br>
            <a:endParaRPr lang="ru-RU" dirty="0"/>
          </a:p>
        </p:txBody>
      </p:sp>
      <p:sp>
        <p:nvSpPr>
          <p:cNvPr id="3" name="Текст 2"/>
          <p:cNvSpPr>
            <a:spLocks noGrp="1"/>
          </p:cNvSpPr>
          <p:nvPr>
            <p:ph type="body" sz="quarter" idx="10"/>
          </p:nvPr>
        </p:nvSpPr>
        <p:spPr/>
        <p:txBody>
          <a:bodyPr/>
          <a:lstStyle/>
          <a:p>
            <a:r>
              <a:rPr lang="en-US" b="1" dirty="0" smtClean="0"/>
              <a:t>let and const</a:t>
            </a:r>
            <a:r>
              <a:rPr lang="en-US" dirty="0" smtClean="0"/>
              <a:t> are two new keywords that are now available in ES2015. They are used to declare variables, however there is one key feature these variables share that sets them apart from </a:t>
            </a:r>
            <a:r>
              <a:rPr lang="en-US" b="1" dirty="0" err="1" smtClean="0"/>
              <a:t>var</a:t>
            </a:r>
            <a:r>
              <a:rPr lang="en-US" dirty="0" smtClean="0"/>
              <a:t>: they create block scoped variables.</a:t>
            </a:r>
          </a:p>
          <a:p>
            <a:r>
              <a:rPr lang="en-US" dirty="0" smtClean="0"/>
              <a:t>When you use the </a:t>
            </a:r>
            <a:r>
              <a:rPr lang="en-US" b="1" dirty="0" err="1" smtClean="0"/>
              <a:t>var</a:t>
            </a:r>
            <a:r>
              <a:rPr lang="en-US" dirty="0" smtClean="0"/>
              <a:t> keyword to create a variable it is function scoped, and it is local only to that function. This means it is available within the function it was created in and any function nested inside of that one. But it is NOT available outside of there. If you used </a:t>
            </a:r>
            <a:r>
              <a:rPr lang="en-US" dirty="0" err="1" smtClean="0"/>
              <a:t>var</a:t>
            </a:r>
            <a:r>
              <a:rPr lang="en-US" dirty="0" smtClean="0"/>
              <a:t> to define a variable outside of any function it would be available globally.</a:t>
            </a:r>
          </a:p>
          <a:p>
            <a:r>
              <a:rPr lang="en-US" dirty="0" smtClean="0"/>
              <a:t>One common issue we will run into with function scoped variables is the for loop.</a:t>
            </a:r>
          </a:p>
          <a:p>
            <a:endParaRPr lang="ru-RU" dirty="0"/>
          </a:p>
        </p:txBody>
      </p:sp>
      <p:pic>
        <p:nvPicPr>
          <p:cNvPr id="1026" name="Picture 2"/>
          <p:cNvPicPr>
            <a:picLocks noChangeAspect="1" noChangeArrowheads="1"/>
          </p:cNvPicPr>
          <p:nvPr/>
        </p:nvPicPr>
        <p:blipFill>
          <a:blip r:embed="rId2"/>
          <a:srcRect/>
          <a:stretch>
            <a:fillRect/>
          </a:stretch>
        </p:blipFill>
        <p:spPr bwMode="auto">
          <a:xfrm>
            <a:off x="709613" y="4924424"/>
            <a:ext cx="5685871" cy="1362075"/>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0"/>
          </p:nvPr>
        </p:nvSpPr>
        <p:spPr>
          <a:xfrm>
            <a:off x="685800" y="723900"/>
            <a:ext cx="10820400" cy="4762500"/>
          </a:xfrm>
        </p:spPr>
        <p:txBody>
          <a:bodyPr/>
          <a:lstStyle/>
          <a:p>
            <a:r>
              <a:rPr lang="en-US" b="1" dirty="0" err="1" smtClean="0"/>
              <a:t>var</a:t>
            </a:r>
            <a:r>
              <a:rPr lang="en-US" dirty="0" smtClean="0"/>
              <a:t> is function scoped, so creating a variable inside of a block with </a:t>
            </a:r>
            <a:r>
              <a:rPr lang="en-US" dirty="0" err="1" smtClean="0"/>
              <a:t>var</a:t>
            </a:r>
            <a:r>
              <a:rPr lang="en-US" dirty="0" smtClean="0"/>
              <a:t> will make it available outside of the block as well.</a:t>
            </a:r>
          </a:p>
          <a:p>
            <a:endParaRPr lang="en-US" dirty="0" smtClean="0"/>
          </a:p>
          <a:p>
            <a:endParaRPr lang="en-US" dirty="0" smtClean="0"/>
          </a:p>
          <a:p>
            <a:r>
              <a:rPr lang="en-US" dirty="0" smtClean="0"/>
              <a:t>When you define a variable with the let keyword it will create a new variable only within the { } or block.</a:t>
            </a:r>
          </a:p>
          <a:p>
            <a:endParaRPr lang="en-US" dirty="0" smtClean="0"/>
          </a:p>
          <a:p>
            <a:endParaRPr lang="en-US" dirty="0" smtClean="0"/>
          </a:p>
          <a:p>
            <a:r>
              <a:rPr lang="en-US" dirty="0" smtClean="0"/>
              <a:t>This defines and binds a variable only to the block in which it is in! If we take look at the for loop example again, and replace </a:t>
            </a:r>
            <a:r>
              <a:rPr lang="en-US" dirty="0" err="1" smtClean="0"/>
              <a:t>var</a:t>
            </a:r>
            <a:r>
              <a:rPr lang="en-US" dirty="0" smtClean="0"/>
              <a:t> with let</a:t>
            </a:r>
          </a:p>
          <a:p>
            <a:endParaRPr lang="ru-RU" dirty="0"/>
          </a:p>
        </p:txBody>
      </p:sp>
      <p:pic>
        <p:nvPicPr>
          <p:cNvPr id="2050" name="Picture 2"/>
          <p:cNvPicPr>
            <a:picLocks noChangeAspect="1" noChangeArrowheads="1"/>
          </p:cNvPicPr>
          <p:nvPr/>
        </p:nvPicPr>
        <p:blipFill>
          <a:blip r:embed="rId2"/>
          <a:srcRect/>
          <a:stretch>
            <a:fillRect/>
          </a:stretch>
        </p:blipFill>
        <p:spPr bwMode="auto">
          <a:xfrm>
            <a:off x="719138" y="1395413"/>
            <a:ext cx="2909433" cy="1000477"/>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683983" y="2976109"/>
            <a:ext cx="5677673" cy="942748"/>
          </a:xfrm>
          <a:prstGeom prst="rect">
            <a:avLst/>
          </a:prstGeom>
          <a:noFill/>
          <a:ln w="9525">
            <a:noFill/>
            <a:miter lim="800000"/>
            <a:headEnd/>
            <a:tailEnd/>
          </a:ln>
          <a:effectLst/>
        </p:spPr>
      </p:pic>
      <p:pic>
        <p:nvPicPr>
          <p:cNvPr id="2053" name="Picture 5"/>
          <p:cNvPicPr>
            <a:picLocks noChangeAspect="1" noChangeArrowheads="1"/>
          </p:cNvPicPr>
          <p:nvPr/>
        </p:nvPicPr>
        <p:blipFill>
          <a:blip r:embed="rId4"/>
          <a:srcRect/>
          <a:stretch>
            <a:fillRect/>
          </a:stretch>
        </p:blipFill>
        <p:spPr bwMode="auto">
          <a:xfrm>
            <a:off x="652236" y="4669291"/>
            <a:ext cx="6802598" cy="1049337"/>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0"/>
          </p:nvPr>
        </p:nvSpPr>
        <p:spPr>
          <a:xfrm>
            <a:off x="685800" y="682171"/>
            <a:ext cx="10820400" cy="4804229"/>
          </a:xfrm>
        </p:spPr>
        <p:txBody>
          <a:bodyPr/>
          <a:lstStyle/>
          <a:p>
            <a:r>
              <a:rPr lang="en-US" dirty="0" smtClean="0"/>
              <a:t>Now it works as intended. The </a:t>
            </a:r>
            <a:r>
              <a:rPr lang="en-US" b="1" dirty="0" smtClean="0"/>
              <a:t>const</a:t>
            </a:r>
            <a:r>
              <a:rPr lang="en-US" dirty="0" smtClean="0"/>
              <a:t> keyword behaves the exact same way, with one exception. Once the base value is defined, it can never be redefined. It is a read-only value.</a:t>
            </a:r>
          </a:p>
          <a:p>
            <a:endParaRPr lang="en-US" dirty="0" smtClean="0"/>
          </a:p>
          <a:p>
            <a:endParaRPr lang="en-US" dirty="0" smtClean="0"/>
          </a:p>
          <a:p>
            <a:r>
              <a:rPr lang="en-US" dirty="0" smtClean="0"/>
              <a:t>The browser will throw an error if you try to reassign a value to a variable defined with </a:t>
            </a:r>
            <a:r>
              <a:rPr lang="en-US" b="1" dirty="0" smtClean="0"/>
              <a:t>const</a:t>
            </a:r>
            <a:r>
              <a:rPr lang="en-US" dirty="0" smtClean="0"/>
              <a:t>. That being said, you can do something like this.</a:t>
            </a:r>
          </a:p>
          <a:p>
            <a:endParaRPr lang="en-US" dirty="0" smtClean="0"/>
          </a:p>
          <a:p>
            <a:endParaRPr lang="en-US" dirty="0" smtClean="0"/>
          </a:p>
          <a:p>
            <a:endParaRPr lang="en-US" dirty="0" smtClean="0"/>
          </a:p>
          <a:p>
            <a:r>
              <a:rPr lang="en-US" dirty="0" smtClean="0"/>
              <a:t>Using const does not create an immutable value, the value stored on the person variable is still an object, however we have just changed a property inside of it. </a:t>
            </a:r>
          </a:p>
          <a:p>
            <a:endParaRPr lang="ru-RU" dirty="0"/>
          </a:p>
        </p:txBody>
      </p:sp>
      <p:pic>
        <p:nvPicPr>
          <p:cNvPr id="39938" name="Picture 2"/>
          <p:cNvPicPr>
            <a:picLocks noChangeAspect="1" noChangeArrowheads="1"/>
          </p:cNvPicPr>
          <p:nvPr/>
        </p:nvPicPr>
        <p:blipFill>
          <a:blip r:embed="rId2"/>
          <a:srcRect/>
          <a:stretch>
            <a:fillRect/>
          </a:stretch>
        </p:blipFill>
        <p:spPr bwMode="auto">
          <a:xfrm>
            <a:off x="669924" y="1372280"/>
            <a:ext cx="8607631" cy="732291"/>
          </a:xfrm>
          <a:prstGeom prst="rect">
            <a:avLst/>
          </a:prstGeom>
          <a:noFill/>
          <a:ln w="9525">
            <a:noFill/>
            <a:miter lim="800000"/>
            <a:headEnd/>
            <a:tailEnd/>
          </a:ln>
          <a:effectLst/>
        </p:spPr>
      </p:pic>
      <p:pic>
        <p:nvPicPr>
          <p:cNvPr id="39939" name="Picture 3"/>
          <p:cNvPicPr>
            <a:picLocks noChangeAspect="1" noChangeArrowheads="1"/>
          </p:cNvPicPr>
          <p:nvPr/>
        </p:nvPicPr>
        <p:blipFill>
          <a:blip r:embed="rId3"/>
          <a:srcRect/>
          <a:stretch>
            <a:fillRect/>
          </a:stretch>
        </p:blipFill>
        <p:spPr bwMode="auto">
          <a:xfrm>
            <a:off x="666070" y="3012167"/>
            <a:ext cx="4022044" cy="1307441"/>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When to use let and when to use const</a:t>
            </a:r>
            <a:br>
              <a:rPr lang="en-US" b="1" dirty="0" smtClean="0"/>
            </a:br>
            <a:endParaRPr lang="ru-RU" dirty="0"/>
          </a:p>
        </p:txBody>
      </p:sp>
      <p:sp>
        <p:nvSpPr>
          <p:cNvPr id="3" name="Текст 2"/>
          <p:cNvSpPr>
            <a:spLocks noGrp="1"/>
          </p:cNvSpPr>
          <p:nvPr>
            <p:ph type="body" sz="quarter" idx="10"/>
          </p:nvPr>
        </p:nvSpPr>
        <p:spPr/>
        <p:txBody>
          <a:bodyPr/>
          <a:lstStyle/>
          <a:p>
            <a:r>
              <a:rPr lang="en-US" dirty="0" smtClean="0"/>
              <a:t>There is a bit of debate going on right now about when to use let </a:t>
            </a:r>
            <a:r>
              <a:rPr lang="en-US" dirty="0" err="1" smtClean="0"/>
              <a:t>vs</a:t>
            </a:r>
            <a:r>
              <a:rPr lang="en-US" dirty="0" smtClean="0"/>
              <a:t> const. The general rule of thumb is that if you know the value will not be redefined throughout your program, go with const, if you need a value that might change, go with let. Letting the browser know that a variable will be constant throughout the program will allow it to make certain adjustments, and this could increase performance!</a:t>
            </a:r>
            <a:endParaRPr lang="ru-RU"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r>
              <a:rPr lang="en-US" sz="9600" b="1" dirty="0" smtClean="0"/>
              <a:t>Template Literals</a:t>
            </a:r>
            <a:endParaRPr lang="en-US" sz="9600" b="1" dirty="0"/>
          </a:p>
        </p:txBody>
      </p:sp>
    </p:spTree>
    <p:extLst>
      <p:ext uri="{BB962C8B-B14F-4D97-AF65-F5344CB8AC3E}">
        <p14:creationId xmlns="" xmlns:p14="http://schemas.microsoft.com/office/powerpoint/2010/main" val="658380134"/>
      </p:ext>
    </p:extLst>
  </p:cSld>
  <p:clrMapOvr>
    <a:masterClrMapping/>
  </p:clrMapOvr>
  <p:timing>
    <p:tnLst>
      <p:par>
        <p:cTn id="1" dur="indefinite" restart="never" nodeType="tmRoot"/>
      </p:par>
    </p:tnLst>
  </p:timing>
</p:sld>
</file>

<file path=ppt/theme/theme1.xml><?xml version="1.0" encoding="utf-8"?>
<a:theme xmlns:a="http://schemas.openxmlformats.org/drawingml/2006/main" name="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SoftServeTemplate" id="{1EECC8DE-A8A5-45A7-969A-C21752D4B3E4}" vid="{444DEE5D-51F1-4029-8FDB-DB417F7B394A}"/>
    </a:ext>
  </a:extLst>
</a:theme>
</file>

<file path=ppt/theme/theme2.xml><?xml version="1.0" encoding="utf-8"?>
<a:theme xmlns:a="http://schemas.openxmlformats.org/drawingml/2006/main" name="LIGHT-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SoftServeTemplate" id="{1EECC8DE-A8A5-45A7-969A-C21752D4B3E4}" vid="{0103479C-70CD-40C7-BA0E-A151EE336BCC}"/>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Документ" ma:contentTypeID="0x0101004195FC54A15F344D83577B1CDDD67A5D" ma:contentTypeVersion="9" ma:contentTypeDescription="Создание документа." ma:contentTypeScope="" ma:versionID="961ec8db58076c7d3e9f84b9cd82fd45">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bd9f0c80ada20ee560e77d723f3ef44e"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Общий доступ с использованием"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Совместно с подробностями"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Props1.xml><?xml version="1.0" encoding="utf-8"?>
<ds:datastoreItem xmlns:ds="http://schemas.openxmlformats.org/officeDocument/2006/customXml" ds:itemID="{CAFDAB34-20E1-438F-BCB2-ECDA5496F3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1e6018-ac0a-4dfb-8409-db9e0d25502e"/>
    <ds:schemaRef ds:uri="835f28f2-30f1-4728-84d2-86d96e1434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3.xml><?xml version="1.0" encoding="utf-8"?>
<ds:datastoreItem xmlns:ds="http://schemas.openxmlformats.org/officeDocument/2006/customXml" ds:itemID="{B3A1340B-3A1B-4156-ADE3-51DF6C2C795D}">
  <ds:schemaRefs>
    <ds:schemaRef ds:uri="http://www.w3.org/XML/1998/namespace"/>
    <ds:schemaRef ds:uri="http://schemas.microsoft.com/office/infopath/2007/PartnerControls"/>
    <ds:schemaRef ds:uri="835f28f2-30f1-4728-84d2-86d96e143488"/>
    <ds:schemaRef ds:uri="http://schemas.microsoft.com/office/2006/documentManagement/types"/>
    <ds:schemaRef ds:uri="http://schemas.microsoft.com/office/2006/metadata/properties"/>
    <ds:schemaRef ds:uri="http://purl.org/dc/elements/1.1/"/>
    <ds:schemaRef ds:uri="http://schemas.openxmlformats.org/package/2006/metadata/core-properties"/>
    <ds:schemaRef ds:uri="341e6018-ac0a-4dfb-8409-db9e0d25502e"/>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SoftServeTemplate_Black</Template>
  <TotalTime>1499</TotalTime>
  <Words>638</Words>
  <Application>Microsoft Office PowerPoint</Application>
  <PresentationFormat>Произвольный</PresentationFormat>
  <Paragraphs>182</Paragraphs>
  <Slides>36</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2</vt:i4>
      </vt:variant>
      <vt:variant>
        <vt:lpstr>Заголовки слайдов</vt:lpstr>
      </vt:variant>
      <vt:variant>
        <vt:i4>36</vt:i4>
      </vt:variant>
    </vt:vector>
  </HeadingPairs>
  <TitlesOfParts>
    <vt:vector size="43" baseType="lpstr">
      <vt:lpstr>Arial</vt:lpstr>
      <vt:lpstr>Proxima Nova Black</vt:lpstr>
      <vt:lpstr>Open Sans</vt:lpstr>
      <vt:lpstr>Wingdings</vt:lpstr>
      <vt:lpstr>Calibri</vt:lpstr>
      <vt:lpstr>DARK THEME</vt:lpstr>
      <vt:lpstr>LIGHT-THEME</vt:lpstr>
      <vt:lpstr>JavaScript EcmaScript 2015</vt:lpstr>
      <vt:lpstr>AGENDA</vt:lpstr>
      <vt:lpstr>What is new in ECMASCRIPT 2015?</vt:lpstr>
      <vt:lpstr>let and const</vt:lpstr>
      <vt:lpstr>let and const </vt:lpstr>
      <vt:lpstr>Слайд 6</vt:lpstr>
      <vt:lpstr>Слайд 7</vt:lpstr>
      <vt:lpstr>When to use let and when to use const </vt:lpstr>
      <vt:lpstr>Template Literals</vt:lpstr>
      <vt:lpstr>Слайд 10</vt:lpstr>
      <vt:lpstr>Слайд 11</vt:lpstr>
      <vt:lpstr>Multi line </vt:lpstr>
      <vt:lpstr>Слайд 13</vt:lpstr>
      <vt:lpstr>Arrow Functions</vt:lpstr>
      <vt:lpstr>Arrow Functions </vt:lpstr>
      <vt:lpstr>Слайд 16</vt:lpstr>
      <vt:lpstr>Arrow functions and functional programming </vt:lpstr>
      <vt:lpstr>The this keyword </vt:lpstr>
      <vt:lpstr>Слайд 19</vt:lpstr>
      <vt:lpstr>Слайд 20</vt:lpstr>
      <vt:lpstr>Spread Operators</vt:lpstr>
      <vt:lpstr>Spread Operators </vt:lpstr>
      <vt:lpstr>Enter the Spread Operator </vt:lpstr>
      <vt:lpstr>Using the spread operator to concat </vt:lpstr>
      <vt:lpstr>Rest Parameters</vt:lpstr>
      <vt:lpstr>Rest Parameters </vt:lpstr>
      <vt:lpstr>Слайд 27</vt:lpstr>
      <vt:lpstr>Enter rest parameters! </vt:lpstr>
      <vt:lpstr>Destructuring</vt:lpstr>
      <vt:lpstr>Destructuring </vt:lpstr>
      <vt:lpstr>Classes </vt:lpstr>
      <vt:lpstr>Default Parameter Values </vt:lpstr>
      <vt:lpstr>Array.find() </vt:lpstr>
      <vt:lpstr>Exponentiation Operator </vt:lpstr>
      <vt:lpstr>USEFUL LINKS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ПК</dc:creator>
  <cp:lastModifiedBy>ПК</cp:lastModifiedBy>
  <cp:revision>146</cp:revision>
  <dcterms:created xsi:type="dcterms:W3CDTF">2018-12-11T16:43:22Z</dcterms:created>
  <dcterms:modified xsi:type="dcterms:W3CDTF">2019-09-19T08:27:31Z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