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30"/>
  </p:notesMasterIdLst>
  <p:sldIdLst>
    <p:sldId id="257" r:id="rId6"/>
    <p:sldId id="258" r:id="rId7"/>
    <p:sldId id="259" r:id="rId8"/>
    <p:sldId id="294" r:id="rId9"/>
    <p:sldId id="309" r:id="rId10"/>
    <p:sldId id="310" r:id="rId11"/>
    <p:sldId id="311" r:id="rId12"/>
    <p:sldId id="328" r:id="rId13"/>
    <p:sldId id="329" r:id="rId14"/>
    <p:sldId id="312" r:id="rId15"/>
    <p:sldId id="314" r:id="rId16"/>
    <p:sldId id="331" r:id="rId17"/>
    <p:sldId id="332" r:id="rId18"/>
    <p:sldId id="317" r:id="rId19"/>
    <p:sldId id="330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261" r:id="rId29"/>
  </p:sldIdLst>
  <p:sldSz cx="12192000" cy="6858000"/>
  <p:notesSz cx="6858000" cy="9144000"/>
  <p:embeddedFontLst>
    <p:embeddedFont>
      <p:font typeface="Proxima Nova Black" charset="0"/>
      <p:bold r:id="rId31"/>
    </p:embeddedFont>
    <p:embeddedFont>
      <p:font typeface="Open Sans" charset="0"/>
      <p:regular r:id="rId32"/>
      <p:bold r:id="rId33"/>
      <p:italic r:id="rId34"/>
      <p:boldItalic r:id="rId35"/>
    </p:embeddedFont>
    <p:embeddedFont>
      <p:font typeface="Calibri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74373" autoAdjust="0"/>
  </p:normalViewPr>
  <p:slideViewPr>
    <p:cSldViewPr snapToGrid="0">
      <p:cViewPr>
        <p:scale>
          <a:sx n="75" d="100"/>
          <a:sy n="75" d="100"/>
        </p:scale>
        <p:origin x="-45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81FF4-B6F0-497D-876C-E3A33AD8003C}" type="datetimeFigureOut">
              <a:rPr lang="ru-RU" smtClean="0"/>
              <a:pPr/>
              <a:t>24.07.2019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AAAC5-672E-493F-B135-6B8938A20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AAC5-672E-493F-B135-6B8938A206D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roxima Nova Black" panose="02000506030000020004" pitchFamily="2" charset="0"/>
              </a:rPr>
              <a:t>JAVASCRIPT</a:t>
            </a:r>
            <a:br>
              <a:rPr lang="en-US" smtClean="0">
                <a:latin typeface="Proxima Nova Black" panose="02000506030000020004" pitchFamily="2" charset="0"/>
              </a:rPr>
            </a:br>
            <a:r>
              <a:rPr lang="en-US" smtClean="0">
                <a:latin typeface="Proxima Nova Black" panose="02000506030000020004" pitchFamily="2" charset="0"/>
              </a:rPr>
              <a:t>STRINGS</a:t>
            </a:r>
            <a:endParaRPr lang="en-US" sz="1200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Martynenko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9600" b="1" dirty="0" smtClean="0"/>
              <a:t>TEMPLATE LITERALS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xmlns="" val="8134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TEMPLATE LITERALS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62000" y="1714500"/>
            <a:ext cx="10744200" cy="3429000"/>
          </a:xfrm>
        </p:spPr>
        <p:txBody>
          <a:bodyPr/>
          <a:lstStyle/>
          <a:p>
            <a:r>
              <a:rPr lang="en-US" dirty="0" smtClean="0"/>
              <a:t>The Template Literal, introduced in ES6, is a new way to create a string. With it comes new features that allow us more control over dynamic strings in our programs. Gone will be the days of long string concatenation!</a:t>
            </a:r>
          </a:p>
          <a:p>
            <a:r>
              <a:rPr lang="en-US" dirty="0" smtClean="0"/>
              <a:t>To create a template literal, instead of single quotes (') or double quotes (") quotes we use the </a:t>
            </a:r>
            <a:r>
              <a:rPr lang="en-US" dirty="0" err="1" smtClean="0"/>
              <a:t>backtick</a:t>
            </a:r>
            <a:r>
              <a:rPr lang="en-US" dirty="0" smtClean="0"/>
              <a:t> (`) character. This will produce a new string, and we can use it in any way we want.</a:t>
            </a:r>
          </a:p>
          <a:p>
            <a:r>
              <a:rPr lang="en-US" dirty="0" smtClean="0"/>
              <a:t>Basic usage:</a:t>
            </a:r>
          </a:p>
          <a:p>
            <a:endParaRPr lang="ru-RU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163" y="4352924"/>
            <a:ext cx="415852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642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MULTI-LINE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47700" y="1676400"/>
            <a:ext cx="10820400" cy="3429000"/>
          </a:xfrm>
        </p:spPr>
        <p:txBody>
          <a:bodyPr/>
          <a:lstStyle/>
          <a:p>
            <a:r>
              <a:rPr lang="en-US" dirty="0" smtClean="0"/>
              <a:t>The great thing about Template Literals is that we can now create multi-line strings! In the past, if we wanted a string to be on multiple lines, we had to use the \n or new line character.</a:t>
            </a:r>
          </a:p>
          <a:p>
            <a:endParaRPr lang="en-US" dirty="0" smtClean="0"/>
          </a:p>
          <a:p>
            <a:r>
              <a:rPr lang="en-US" dirty="0" smtClean="0"/>
              <a:t>With a Template Literal string, we can just go ahead and add the new line into the string as we write it.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49" y="2624138"/>
            <a:ext cx="6717829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" y="3879850"/>
            <a:ext cx="4286250" cy="50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EXPRESSIONS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23900" y="1435100"/>
            <a:ext cx="10820400" cy="3429000"/>
          </a:xfrm>
        </p:spPr>
        <p:txBody>
          <a:bodyPr/>
          <a:lstStyle/>
          <a:p>
            <a:r>
              <a:rPr lang="en-US" dirty="0" smtClean="0"/>
              <a:t>In the new Template Literal syntax we have what are called expressions, and they look like this: </a:t>
            </a:r>
            <a:r>
              <a:rPr lang="en-US" b="1" dirty="0" smtClean="0">
                <a:solidFill>
                  <a:schemeClr val="tx2"/>
                </a:solidFill>
              </a:rPr>
              <a:t>${expression}. </a:t>
            </a:r>
            <a:r>
              <a:rPr lang="en-US" dirty="0" smtClean="0"/>
              <a:t>Consider the code below.</a:t>
            </a:r>
          </a:p>
          <a:p>
            <a:endParaRPr lang="en-US" dirty="0" smtClean="0"/>
          </a:p>
          <a:p>
            <a:r>
              <a:rPr lang="en-US" dirty="0" smtClean="0"/>
              <a:t>We can evaluate any sort of expressions that we would like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also use this with a more complex object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763" y="2070100"/>
            <a:ext cx="4892674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563" y="3021013"/>
            <a:ext cx="5381051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762" y="4311650"/>
            <a:ext cx="6122987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9600" b="1" dirty="0" smtClean="0"/>
              <a:t>STRING OBJECT AND ITS METHODS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xmlns="" val="23528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OBJECT</a:t>
            </a:r>
            <a:endParaRPr lang="ru-RU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1755774"/>
            <a:ext cx="9278937" cy="16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uk-UA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736600" y="1295400"/>
            <a:ext cx="10820400" cy="4889500"/>
          </a:xfrm>
        </p:spPr>
        <p:txBody>
          <a:bodyPr/>
          <a:lstStyle/>
          <a:p>
            <a:r>
              <a:rPr lang="en-US" sz="2400" b="1" dirty="0" err="1"/>
              <a:t>String.prototype.charAt</a:t>
            </a:r>
            <a:r>
              <a:rPr lang="en-US" sz="2400" b="1" dirty="0" smtClean="0"/>
              <a:t>()</a:t>
            </a:r>
            <a:br>
              <a:rPr lang="en-US" sz="2400" b="1" dirty="0" smtClean="0"/>
            </a:br>
            <a:r>
              <a:rPr lang="en-US" sz="2400" dirty="0" smtClean="0"/>
              <a:t>Returns </a:t>
            </a:r>
            <a:r>
              <a:rPr lang="en-US" sz="2400" dirty="0"/>
              <a:t>the character (exactly one UTF-16 code unit) at the specified index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err="1"/>
              <a:t>String.prototype.charCodeAt</a:t>
            </a:r>
            <a:r>
              <a:rPr lang="en-US" sz="2400" b="1" dirty="0" smtClean="0"/>
              <a:t>()</a:t>
            </a:r>
            <a:br>
              <a:rPr lang="en-US" sz="2400" b="1" dirty="0" smtClean="0"/>
            </a:br>
            <a:r>
              <a:rPr lang="en-US" sz="2400" dirty="0" smtClean="0"/>
              <a:t>Returns </a:t>
            </a:r>
            <a:r>
              <a:rPr lang="en-US" sz="2400" dirty="0"/>
              <a:t>a number that is the UTF-16 code unit value at the given index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413" y="2185988"/>
            <a:ext cx="3403775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4400550"/>
            <a:ext cx="275590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673100"/>
            <a:ext cx="10820400" cy="5867400"/>
          </a:xfrm>
        </p:spPr>
        <p:txBody>
          <a:bodyPr/>
          <a:lstStyle/>
          <a:p>
            <a:r>
              <a:rPr lang="en-US" sz="2800" b="1" dirty="0" err="1" smtClean="0"/>
              <a:t>String.prototype.concat</a:t>
            </a:r>
            <a:r>
              <a:rPr lang="en-US" sz="2800" b="1" dirty="0" smtClean="0"/>
              <a:t>()</a:t>
            </a:r>
            <a:br>
              <a:rPr lang="en-US" sz="2800" b="1" dirty="0" smtClean="0"/>
            </a:br>
            <a:r>
              <a:rPr lang="en-US" sz="2800" dirty="0" smtClean="0"/>
              <a:t>Combines the text of two strings and returns a new string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err="1" smtClean="0"/>
              <a:t>String.prototype.includes</a:t>
            </a:r>
            <a:r>
              <a:rPr lang="en-US" sz="2800" b="1" dirty="0" smtClean="0"/>
              <a:t>()</a:t>
            </a:r>
            <a:br>
              <a:rPr lang="en-US" sz="2800" b="1" dirty="0" smtClean="0"/>
            </a:br>
            <a:r>
              <a:rPr lang="en-US" sz="2800" dirty="0" smtClean="0"/>
              <a:t>Determines whether one string may be found within another string.</a:t>
            </a:r>
            <a:endParaRPr lang="uk-UA" sz="2800" dirty="0" smtClean="0"/>
          </a:p>
          <a:p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3" y="1627188"/>
            <a:ext cx="48291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638" y="4645024"/>
            <a:ext cx="462990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790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736600" y="762000"/>
            <a:ext cx="10820400" cy="5867400"/>
          </a:xfrm>
        </p:spPr>
        <p:txBody>
          <a:bodyPr/>
          <a:lstStyle/>
          <a:p>
            <a:r>
              <a:rPr lang="en-US" sz="2500" b="1" dirty="0" err="1" smtClean="0"/>
              <a:t>String.prototype.indexOf</a:t>
            </a:r>
            <a:r>
              <a:rPr lang="en-US" sz="2500" b="1" dirty="0" smtClean="0"/>
              <a:t>()</a:t>
            </a:r>
            <a:r>
              <a:rPr lang="uk-UA" sz="2500" dirty="0" smtClean="0"/>
              <a:t/>
            </a:r>
            <a:br>
              <a:rPr lang="uk-UA" sz="2500" dirty="0" smtClean="0"/>
            </a:br>
            <a:r>
              <a:rPr lang="en-US" sz="2500" dirty="0" smtClean="0"/>
              <a:t>Returns the index within the calling String object of the first occurrence of the specified value, or -1 if not found</a:t>
            </a:r>
            <a:r>
              <a:rPr lang="en-US" sz="2500" dirty="0" smtClean="0"/>
              <a:t>.</a:t>
            </a:r>
          </a:p>
          <a:p>
            <a:endParaRPr lang="en-US" sz="2500" dirty="0" smtClean="0"/>
          </a:p>
          <a:p>
            <a:r>
              <a:rPr lang="en-US" sz="2500" b="1" dirty="0" err="1" smtClean="0"/>
              <a:t>String.prototype.lastIndexOf</a:t>
            </a:r>
            <a:r>
              <a:rPr lang="en-US" sz="2500" b="1" dirty="0" smtClean="0"/>
              <a:t>()</a:t>
            </a:r>
            <a:r>
              <a:rPr lang="uk-UA" sz="2500" dirty="0" smtClean="0"/>
              <a:t/>
            </a:r>
            <a:br>
              <a:rPr lang="uk-UA" sz="2500" dirty="0" smtClean="0"/>
            </a:br>
            <a:r>
              <a:rPr lang="en-US" sz="2500" dirty="0" smtClean="0"/>
              <a:t>Returns the index within the calling String object of the last occurrence of the specified value, or -1 if not found</a:t>
            </a:r>
            <a:r>
              <a:rPr lang="en-US" sz="2500" dirty="0" smtClean="0"/>
              <a:t>.</a:t>
            </a:r>
          </a:p>
          <a:p>
            <a:endParaRPr lang="en-US" sz="2500" dirty="0" smtClean="0"/>
          </a:p>
          <a:p>
            <a:r>
              <a:rPr lang="en-US" sz="2500" b="1" dirty="0" err="1" smtClean="0"/>
              <a:t>String.prototype.match</a:t>
            </a:r>
            <a:r>
              <a:rPr lang="en-US" sz="2500" b="1" dirty="0" smtClean="0"/>
              <a:t>()</a:t>
            </a:r>
            <a:r>
              <a:rPr lang="uk-UA" sz="2500" dirty="0" smtClean="0"/>
              <a:t/>
            </a:r>
            <a:br>
              <a:rPr lang="uk-UA" sz="2500" dirty="0" smtClean="0"/>
            </a:br>
            <a:r>
              <a:rPr lang="en-US" sz="2500" dirty="0" smtClean="0"/>
              <a:t>Used to match a regular expression against a string.</a:t>
            </a:r>
            <a:endParaRPr lang="uk-UA" sz="2500" dirty="0" smtClean="0"/>
          </a:p>
          <a:p>
            <a:endParaRPr lang="en-US" sz="25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978024"/>
            <a:ext cx="496787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3722688"/>
            <a:ext cx="516408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450" y="5092700"/>
            <a:ext cx="54406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730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279400"/>
            <a:ext cx="10820400" cy="6337300"/>
          </a:xfrm>
        </p:spPr>
        <p:txBody>
          <a:bodyPr/>
          <a:lstStyle/>
          <a:p>
            <a:r>
              <a:rPr lang="en-US" sz="2500" b="1" dirty="0" err="1" smtClean="0"/>
              <a:t>String.prototype.repeat</a:t>
            </a:r>
            <a:r>
              <a:rPr lang="en-US" sz="2500" b="1" dirty="0" smtClean="0"/>
              <a:t>()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Returns a string consisting of the elements of the object repeated the given times.</a:t>
            </a:r>
            <a:endParaRPr lang="uk-UA" sz="2500" dirty="0" smtClean="0"/>
          </a:p>
          <a:p>
            <a:endParaRPr lang="en-US" sz="2500" b="1" dirty="0" smtClean="0"/>
          </a:p>
          <a:p>
            <a:r>
              <a:rPr lang="en-US" sz="2500" b="1" dirty="0" err="1" smtClean="0"/>
              <a:t>String.prototype.replace</a:t>
            </a:r>
            <a:r>
              <a:rPr lang="en-US" sz="2500" b="1" dirty="0" smtClean="0"/>
              <a:t>()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Used to find a match between a regular expression and a string, and to replace the matched substring with a new substring</a:t>
            </a:r>
            <a:r>
              <a:rPr lang="en-US" sz="2500" dirty="0" smtClean="0"/>
              <a:t>.</a:t>
            </a:r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b="1" dirty="0" err="1" smtClean="0"/>
              <a:t>String.prototype.search</a:t>
            </a:r>
            <a:r>
              <a:rPr lang="en-US" sz="2500" b="1" dirty="0" smtClean="0"/>
              <a:t>()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Executes </a:t>
            </a:r>
            <a:r>
              <a:rPr lang="en-US" sz="2500" dirty="0"/>
              <a:t>the search for a match between a regular expression and a specified string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b="1" dirty="0" err="1"/>
              <a:t>String.prototype.slice</a:t>
            </a:r>
            <a:r>
              <a:rPr lang="en-US" sz="2500" b="1" dirty="0" smtClean="0"/>
              <a:t>()</a:t>
            </a:r>
            <a:r>
              <a:rPr lang="en-US" sz="2500" dirty="0" smtClean="0"/>
              <a:t/>
            </a:r>
            <a:br>
              <a:rPr lang="en-US" sz="2500" dirty="0" smtClean="0"/>
            </a:br>
            <a:endParaRPr lang="uk-UA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4" y="1538288"/>
            <a:ext cx="10150747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3" y="3328988"/>
            <a:ext cx="5507854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4" y="5600700"/>
            <a:ext cx="9196917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695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301" y="254000"/>
            <a:ext cx="10820400" cy="1168400"/>
          </a:xfrm>
        </p:spPr>
        <p:txBody>
          <a:bodyPr/>
          <a:lstStyle/>
          <a:p>
            <a:r>
              <a:rPr lang="en-US" sz="4400" dirty="0" smtClean="0"/>
              <a:t>AGENDA</a:t>
            </a:r>
            <a:endParaRPr lang="uk-UA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694923" y="2113566"/>
            <a:ext cx="10780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String literals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Template </a:t>
            </a:r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literals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String object and its methods</a:t>
            </a:r>
            <a:endParaRPr lang="en-US" sz="2400" dirty="0" smtClean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444500"/>
            <a:ext cx="10820400" cy="6032500"/>
          </a:xfrm>
        </p:spPr>
        <p:txBody>
          <a:bodyPr/>
          <a:lstStyle/>
          <a:p>
            <a:r>
              <a:rPr lang="en-US" sz="2400" b="1" dirty="0" err="1" smtClean="0"/>
              <a:t>String.prototype.split</a:t>
            </a:r>
            <a:r>
              <a:rPr lang="en-US" sz="2400" b="1" dirty="0" smtClean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Splits a String object into an array of strings by separating the string into substrings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String.prototype.startsWith</a:t>
            </a:r>
            <a:r>
              <a:rPr lang="en-US" sz="2400" b="1" dirty="0" smtClean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Determines whether a string begins with the characters of another string</a:t>
            </a:r>
            <a:r>
              <a:rPr lang="en-US" sz="2400" dirty="0" smtClean="0"/>
              <a:t>.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String.prototype.substr</a:t>
            </a:r>
            <a:r>
              <a:rPr lang="en-US" sz="2400" b="1" dirty="0" smtClean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Returns </a:t>
            </a:r>
            <a:r>
              <a:rPr lang="en-US" sz="2400" dirty="0"/>
              <a:t>the characters in a string beginning at the specified location through the specified number of characters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3" y="1676400"/>
            <a:ext cx="529653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3040063"/>
            <a:ext cx="574120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549" y="5235574"/>
            <a:ext cx="5180644" cy="7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648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444500"/>
            <a:ext cx="10820400" cy="6032500"/>
          </a:xfrm>
        </p:spPr>
        <p:txBody>
          <a:bodyPr/>
          <a:lstStyle/>
          <a:p>
            <a:r>
              <a:rPr lang="en-US" sz="2400" b="1" dirty="0" err="1" smtClean="0"/>
              <a:t>String.prototype.substring</a:t>
            </a:r>
            <a:r>
              <a:rPr lang="en-US" sz="2400" b="1" dirty="0" smtClean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Returns the characters in a string between two indexes into the string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String.prototype.toLowerCase</a:t>
            </a:r>
            <a:r>
              <a:rPr lang="en-US" sz="2400" b="1" dirty="0" smtClean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Returns the calling string value converted to lower case.</a:t>
            </a:r>
            <a:endParaRPr lang="uk-UA" sz="24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err="1" smtClean="0"/>
              <a:t>String.prototype.toString</a:t>
            </a:r>
            <a:r>
              <a:rPr lang="en-US" sz="2800" b="1" dirty="0" smtClean="0"/>
              <a:t>()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Returns </a:t>
            </a:r>
            <a:r>
              <a:rPr lang="en-US" sz="2400" dirty="0"/>
              <a:t>a string representing the specified object. Overrides the </a:t>
            </a:r>
            <a:r>
              <a:rPr lang="en-US" sz="2400" dirty="0" err="1"/>
              <a:t>Object.prototype.toString</a:t>
            </a:r>
            <a:r>
              <a:rPr lang="en-US" sz="2400" dirty="0"/>
              <a:t>() method</a:t>
            </a:r>
            <a:r>
              <a:rPr lang="en-US" sz="24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975" y="1314450"/>
            <a:ext cx="4924426" cy="73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49" y="3175000"/>
            <a:ext cx="5848351" cy="72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424" y="5470524"/>
            <a:ext cx="570342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59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73100" y="241300"/>
            <a:ext cx="10820400" cy="6032500"/>
          </a:xfrm>
        </p:spPr>
        <p:txBody>
          <a:bodyPr/>
          <a:lstStyle/>
          <a:p>
            <a:r>
              <a:rPr lang="en-US" sz="2400" b="1" dirty="0" err="1" smtClean="0"/>
              <a:t>String.prototype.toUpperCase</a:t>
            </a:r>
            <a:r>
              <a:rPr lang="en-US" sz="2400" b="1" dirty="0" smtClean="0"/>
              <a:t>()</a:t>
            </a:r>
            <a:br>
              <a:rPr lang="en-US" sz="2400" b="1" dirty="0" smtClean="0"/>
            </a:br>
            <a:r>
              <a:rPr lang="en-US" sz="2400" dirty="0" smtClean="0"/>
              <a:t>Returns the calling string value converted to uppercase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String.prototype.valueOf</a:t>
            </a:r>
            <a:r>
              <a:rPr lang="en-US" sz="2400" b="1" dirty="0" smtClean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Returns the primitive value of the specified object. Overrides the </a:t>
            </a:r>
            <a:r>
              <a:rPr lang="en-US" sz="2400" dirty="0" err="1" smtClean="0"/>
              <a:t>Object.prototype.valueOf</a:t>
            </a:r>
            <a:r>
              <a:rPr lang="en-US" sz="2400" dirty="0" smtClean="0"/>
              <a:t>() method</a:t>
            </a:r>
            <a:r>
              <a:rPr lang="en-US" sz="2400" dirty="0" smtClean="0"/>
              <a:t>.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String.prototype.trim</a:t>
            </a:r>
            <a:r>
              <a:rPr lang="en-US" sz="2400" b="1" dirty="0" smtClean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Trims whitespace from the beginning and end of the string. Part of the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5 standard.</a:t>
            </a:r>
          </a:p>
          <a:p>
            <a:endParaRPr lang="en-US" sz="2800" dirty="0" smtClean="0"/>
          </a:p>
          <a:p>
            <a:endParaRPr lang="en-US" sz="28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550" y="1179513"/>
            <a:ext cx="646855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9" y="3389314"/>
            <a:ext cx="5611805" cy="80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149" y="5514974"/>
            <a:ext cx="584065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670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b="1" dirty="0" smtClean="0">
                <a:solidFill>
                  <a:schemeClr val="tx2"/>
                </a:solidFill>
              </a:rPr>
              <a:t>USEFUL</a:t>
            </a:r>
            <a:r>
              <a:rPr lang="en-US" sz="9600" b="1" dirty="0" smtClean="0"/>
              <a:t> LINKS</a:t>
            </a:r>
            <a:endParaRPr lang="en-US" sz="9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3226138"/>
            <a:ext cx="11214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u="sng" dirty="0" smtClean="0"/>
              <a:t>https://developer.mozilla.org/uk/docs/Web/JavaScript/Reference/Global_Objects/String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u="sng" dirty="0" smtClean="0"/>
              <a:t>https://www.javascript.com/learn/strings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u="sng" dirty="0" smtClean="0"/>
              <a:t>https://javascript.info/string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u="sng" dirty="0" smtClean="0"/>
              <a:t>https://www.javatpoint.com/javascript-string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u="sng" dirty="0" smtClean="0"/>
              <a:t>https://css-tricks.com/template-literals/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xmlns="" val="35373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Thank you!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6093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9600" b="1" dirty="0" smtClean="0"/>
              <a:t>STRING</a:t>
            </a:r>
            <a:br>
              <a:rPr lang="en-US" sz="9600" b="1" dirty="0" smtClean="0"/>
            </a:br>
            <a:r>
              <a:rPr lang="en-US" sz="9600" b="1" dirty="0" smtClean="0"/>
              <a:t>LITERALS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xmlns="" val="6583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73100" y="1384300"/>
            <a:ext cx="10363200" cy="3429000"/>
          </a:xfrm>
        </p:spPr>
        <p:txBody>
          <a:bodyPr/>
          <a:lstStyle/>
          <a:p>
            <a:r>
              <a:rPr lang="en-US" b="1" dirty="0" smtClean="0"/>
              <a:t>Strings</a:t>
            </a:r>
            <a:r>
              <a:rPr lang="en-US" dirty="0" smtClean="0"/>
              <a:t> are values made up of text and can contain letters, numbers, symbols, punctuation, and even </a:t>
            </a:r>
            <a:r>
              <a:rPr lang="en-US" dirty="0" err="1" smtClean="0"/>
              <a:t>emoji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Strings are contained within a pair of either single quotation marks '' or double quotation marks "".</a:t>
            </a:r>
          </a:p>
          <a:p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894013"/>
            <a:ext cx="5074273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38969" y="3549134"/>
            <a:ext cx="93686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Open Sans" charset="0"/>
                <a:ea typeface="Open Sans" charset="0"/>
                <a:cs typeface="Open Sans" charset="0"/>
              </a:rPr>
              <a:t>Enclosing quotation marks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Let’s say you’re trying to use quotation marks inside a string. You’ll need to use opposite quotation marks inside and outside. That means strings containing single quotes need to use double quotes and strings containing double quotes need to use single quotes.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913" y="5324475"/>
            <a:ext cx="6313487" cy="56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245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1593810"/>
            <a:ext cx="9729212" cy="4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62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73100" y="1473200"/>
            <a:ext cx="11099800" cy="4813300"/>
          </a:xfrm>
        </p:spPr>
        <p:txBody>
          <a:bodyPr/>
          <a:lstStyle/>
          <a:p>
            <a:r>
              <a:rPr lang="en-US" dirty="0" smtClean="0"/>
              <a:t>All special characters start with a backslash character \. It is also called an “escape character”.</a:t>
            </a:r>
          </a:p>
          <a:p>
            <a:r>
              <a:rPr lang="en-US" dirty="0" smtClean="0"/>
              <a:t>We might also use it if we wanted to insert a quote into the string.</a:t>
            </a:r>
          </a:p>
          <a:p>
            <a:r>
              <a:rPr lang="en-US" dirty="0" smtClean="0"/>
              <a:t>For instance:</a:t>
            </a:r>
          </a:p>
          <a:p>
            <a:endParaRPr lang="en-US" dirty="0" smtClean="0"/>
          </a:p>
          <a:p>
            <a:r>
              <a:rPr lang="en-US" dirty="0" smtClean="0"/>
              <a:t>As you can see, we have to </a:t>
            </a:r>
            <a:r>
              <a:rPr lang="en-US" dirty="0" err="1" smtClean="0"/>
              <a:t>prepend</a:t>
            </a:r>
            <a:r>
              <a:rPr lang="en-US" dirty="0" smtClean="0"/>
              <a:t> the inner quote by the backslash \', because otherwise it would indicate the string end.</a:t>
            </a:r>
          </a:p>
          <a:p>
            <a:r>
              <a:rPr lang="en-US" dirty="0" smtClean="0"/>
              <a:t>Of course, only to the quotes that are the same as the enclosing ones need to be escaped. So, as a more elegant solution, we could switch to double quotes or </a:t>
            </a:r>
            <a:r>
              <a:rPr lang="en-US" dirty="0" err="1" smtClean="0"/>
              <a:t>backticks</a:t>
            </a:r>
            <a:r>
              <a:rPr lang="en-US" dirty="0" smtClean="0"/>
              <a:t> instead:</a:t>
            </a:r>
          </a:p>
          <a:p>
            <a:endParaRPr lang="en-US" dirty="0" smtClean="0"/>
          </a:p>
          <a:p>
            <a:r>
              <a:rPr lang="en-US" dirty="0" smtClean="0"/>
              <a:t>But what if we need to show an actual backslash \ within the string?</a:t>
            </a:r>
          </a:p>
          <a:p>
            <a:r>
              <a:rPr lang="en-US" dirty="0" smtClean="0"/>
              <a:t>That’s possible, but we need to double it like \\: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9" y="2870200"/>
            <a:ext cx="5351462" cy="32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975" y="4840289"/>
            <a:ext cx="5559425" cy="29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" y="6097588"/>
            <a:ext cx="552978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709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1074400" cy="3429000"/>
          </a:xfrm>
        </p:spPr>
        <p:txBody>
          <a:bodyPr/>
          <a:lstStyle/>
          <a:p>
            <a:r>
              <a:rPr lang="en-US" dirty="0" smtClean="0"/>
              <a:t>The length property has the string length:</a:t>
            </a:r>
          </a:p>
          <a:p>
            <a:endParaRPr lang="en-US" dirty="0" smtClean="0"/>
          </a:p>
          <a:p>
            <a:r>
              <a:rPr lang="en-US" i="1" dirty="0" smtClean="0"/>
              <a:t>Note</a:t>
            </a:r>
            <a:r>
              <a:rPr lang="en-US" dirty="0" smtClean="0"/>
              <a:t> that </a:t>
            </a:r>
            <a:r>
              <a:rPr lang="en-US" b="1" dirty="0" smtClean="0"/>
              <a:t>\n</a:t>
            </a:r>
            <a:r>
              <a:rPr lang="en-US" dirty="0" smtClean="0"/>
              <a:t> is a single “special” character, so the length is indeed 3.</a:t>
            </a:r>
            <a:endParaRPr lang="ru-RU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25" y="2492375"/>
            <a:ext cx="3897856" cy="27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7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36600" y="1600200"/>
            <a:ext cx="10820400" cy="3429000"/>
          </a:xfrm>
        </p:spPr>
        <p:txBody>
          <a:bodyPr/>
          <a:lstStyle/>
          <a:p>
            <a:r>
              <a:rPr lang="en-US" dirty="0" smtClean="0"/>
              <a:t>Strings can’t be changed in JavaScript. It is impossible to change a character.</a:t>
            </a:r>
          </a:p>
          <a:p>
            <a:r>
              <a:rPr lang="en-US" dirty="0" smtClean="0"/>
              <a:t>Let’s try it to show that it doesn’t work: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usual workaround is to create a whole new string and assign it to </a:t>
            </a:r>
            <a:r>
              <a:rPr lang="en-US" dirty="0" err="1" smtClean="0"/>
              <a:t>str</a:t>
            </a:r>
            <a:r>
              <a:rPr lang="en-US" dirty="0" smtClean="0"/>
              <a:t> instead of the old one.</a:t>
            </a:r>
          </a:p>
          <a:p>
            <a:r>
              <a:rPr lang="en-US" dirty="0" smtClean="0"/>
              <a:t>For instance: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063" y="2470150"/>
            <a:ext cx="3411537" cy="90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113" y="4532313"/>
            <a:ext cx="4776787" cy="75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ACCESS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409700"/>
            <a:ext cx="10820400" cy="3429000"/>
          </a:xfrm>
        </p:spPr>
        <p:txBody>
          <a:bodyPr/>
          <a:lstStyle/>
          <a:p>
            <a:r>
              <a:rPr lang="en-US" dirty="0" smtClean="0"/>
              <a:t>There are two ways to access an individual character in a string. The first is the </a:t>
            </a:r>
            <a:r>
              <a:rPr lang="en-US" dirty="0" err="1" smtClean="0"/>
              <a:t>charAt</a:t>
            </a:r>
            <a:r>
              <a:rPr lang="en-US" dirty="0" smtClean="0"/>
              <a:t>()method:</a:t>
            </a:r>
          </a:p>
          <a:p>
            <a:endParaRPr lang="en-US" dirty="0" smtClean="0"/>
          </a:p>
          <a:p>
            <a:r>
              <a:rPr lang="en-US" dirty="0" smtClean="0"/>
              <a:t>The other way (introduced in </a:t>
            </a:r>
            <a:r>
              <a:rPr lang="en-US" dirty="0" err="1" smtClean="0"/>
              <a:t>ECMAScript</a:t>
            </a:r>
            <a:r>
              <a:rPr lang="en-US" dirty="0" smtClean="0"/>
              <a:t> 5) is to treat the string as an array-like object, where individual characters correspond to a numerical index: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113" y="2155824"/>
            <a:ext cx="517452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9" y="3300413"/>
            <a:ext cx="4722812" cy="30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www.w3.org/XML/1998/namespace"/>
    <ds:schemaRef ds:uri="http://schemas.microsoft.com/office/infopath/2007/PartnerControls"/>
    <ds:schemaRef ds:uri="835f28f2-30f1-4728-84d2-86d96e143488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41e6018-ac0a-4dfb-8409-db9e0d25502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1322</TotalTime>
  <Words>335</Words>
  <Application>Microsoft Office PowerPoint</Application>
  <PresentationFormat>Произвольный</PresentationFormat>
  <Paragraphs>113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Proxima Nova Black</vt:lpstr>
      <vt:lpstr>Open Sans</vt:lpstr>
      <vt:lpstr>Wingdings</vt:lpstr>
      <vt:lpstr>Calibri</vt:lpstr>
      <vt:lpstr>DARK THEME</vt:lpstr>
      <vt:lpstr>LIGHT-THEME</vt:lpstr>
      <vt:lpstr>JAVASCRIPT STRINGS</vt:lpstr>
      <vt:lpstr>AGENDA</vt:lpstr>
      <vt:lpstr>STRING LITERALS</vt:lpstr>
      <vt:lpstr>STRING LITERALS</vt:lpstr>
      <vt:lpstr>SPECIAL CHARACTERS</vt:lpstr>
      <vt:lpstr>ESCAPE CHARACTER</vt:lpstr>
      <vt:lpstr>STRING LENGTH</vt:lpstr>
      <vt:lpstr>STRINGS ARE IMMUTABLE </vt:lpstr>
      <vt:lpstr>CHARACTER ACCESS </vt:lpstr>
      <vt:lpstr>TEMPLATE LITERALS</vt:lpstr>
      <vt:lpstr>TEMPLATE LITERALS</vt:lpstr>
      <vt:lpstr>MULTI-LINE </vt:lpstr>
      <vt:lpstr>EXPRESSIONS </vt:lpstr>
      <vt:lpstr>STRING OBJECT AND ITS METHODS</vt:lpstr>
      <vt:lpstr>STRING OBJECT</vt:lpstr>
      <vt:lpstr>STRING METHODS</vt:lpstr>
      <vt:lpstr>Слайд 17</vt:lpstr>
      <vt:lpstr>Слайд 18</vt:lpstr>
      <vt:lpstr>Слайд 19</vt:lpstr>
      <vt:lpstr>Слайд 20</vt:lpstr>
      <vt:lpstr>Слайд 21</vt:lpstr>
      <vt:lpstr>Слайд 22</vt:lpstr>
      <vt:lpstr>USEFUL LINKS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ПК</cp:lastModifiedBy>
  <cp:revision>123</cp:revision>
  <dcterms:created xsi:type="dcterms:W3CDTF">2018-12-11T16:43:22Z</dcterms:created>
  <dcterms:modified xsi:type="dcterms:W3CDTF">2019-07-24T18:02:01Z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