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notesMasterIdLst>
    <p:notesMasterId r:id="rId36"/>
  </p:notesMasterIdLst>
  <p:sldIdLst>
    <p:sldId id="257" r:id="rId6"/>
    <p:sldId id="260" r:id="rId7"/>
    <p:sldId id="270" r:id="rId8"/>
    <p:sldId id="271" r:id="rId9"/>
    <p:sldId id="261" r:id="rId10"/>
    <p:sldId id="262" r:id="rId11"/>
    <p:sldId id="272" r:id="rId12"/>
    <p:sldId id="273" r:id="rId13"/>
    <p:sldId id="263" r:id="rId14"/>
    <p:sldId id="274" r:id="rId15"/>
    <p:sldId id="275" r:id="rId16"/>
    <p:sldId id="276" r:id="rId17"/>
    <p:sldId id="277" r:id="rId18"/>
    <p:sldId id="264" r:id="rId19"/>
    <p:sldId id="265" r:id="rId20"/>
    <p:sldId id="283" r:id="rId21"/>
    <p:sldId id="266" r:id="rId22"/>
    <p:sldId id="267" r:id="rId23"/>
    <p:sldId id="284" r:id="rId24"/>
    <p:sldId id="285" r:id="rId25"/>
    <p:sldId id="286" r:id="rId26"/>
    <p:sldId id="258" r:id="rId27"/>
    <p:sldId id="268" r:id="rId28"/>
    <p:sldId id="278" r:id="rId29"/>
    <p:sldId id="279" r:id="rId30"/>
    <p:sldId id="280" r:id="rId31"/>
    <p:sldId id="281" r:id="rId32"/>
    <p:sldId id="282" r:id="rId33"/>
    <p:sldId id="269" r:id="rId34"/>
    <p:sldId id="259" r:id="rId35"/>
  </p:sldIdLst>
  <p:sldSz cx="12192000" cy="6858000"/>
  <p:notesSz cx="6858000" cy="9144000"/>
  <p:embeddedFontLst>
    <p:embeddedFont>
      <p:font typeface="Proxima Nova Black" charset="0"/>
      <p:bold r:id="rId37"/>
    </p:embeddedFont>
    <p:embeddedFont>
      <p:font typeface="Open Sans" charset="0"/>
      <p:regular r:id="rId38"/>
      <p:bold r:id="rId39"/>
      <p:italic r:id="rId40"/>
      <p:boldItalic r:id="rId41"/>
    </p:embeddedFont>
    <p:embeddedFont>
      <p:font typeface="Calibri" pitchFamily="34" charset="0"/>
      <p:regular r:id="rId42"/>
      <p:bold r:id="rId43"/>
      <p:italic r:id="rId44"/>
      <p:boldItalic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75627" autoAdjust="0"/>
  </p:normalViewPr>
  <p:slideViewPr>
    <p:cSldViewPr snapToGrid="0">
      <p:cViewPr>
        <p:scale>
          <a:sx n="70" d="100"/>
          <a:sy n="70" d="100"/>
        </p:scale>
        <p:origin x="-660"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6.fntdata"/><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2.fntdata"/><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7.fntdata"/><Relationship Id="rId48" Type="http://schemas.openxmlformats.org/officeDocument/2006/relationships/theme" Target="theme/theme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05B5E2-4A56-4394-99FE-7E854B2120C3}" type="datetimeFigureOut">
              <a:rPr lang="ru-RU" smtClean="0"/>
              <a:pPr/>
              <a:t>07.09.2019</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C302D2-0296-4AEA-8A6D-C48187813113}"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1, 2 – </a:t>
            </a:r>
            <a:r>
              <a:rPr lang="uk-UA" dirty="0" smtClean="0"/>
              <a:t>Створюємо</a:t>
            </a:r>
            <a:r>
              <a:rPr lang="uk-UA" baseline="0" dirty="0" smtClean="0"/>
              <a:t> простий </a:t>
            </a:r>
            <a:r>
              <a:rPr lang="uk-UA" baseline="0" dirty="0" err="1" smtClean="0"/>
              <a:t>обєкт</a:t>
            </a:r>
            <a:r>
              <a:rPr lang="uk-UA" baseline="0" dirty="0" smtClean="0"/>
              <a:t>, щоби використовувати його в якості контексту</a:t>
            </a:r>
          </a:p>
          <a:p>
            <a:r>
              <a:rPr lang="uk-UA" baseline="0" dirty="0" smtClean="0"/>
              <a:t>4 – функція, яка повертає властивість </a:t>
            </a:r>
            <a:r>
              <a:rPr lang="en-US" baseline="0" dirty="0" err="1" smtClean="0"/>
              <a:t>this.firstName</a:t>
            </a:r>
            <a:r>
              <a:rPr lang="en-US" baseline="0" dirty="0" smtClean="0"/>
              <a:t> I </a:t>
            </a:r>
            <a:r>
              <a:rPr lang="en-US" baseline="0" dirty="0" err="1" smtClean="0"/>
              <a:t>this.lastName</a:t>
            </a:r>
            <a:r>
              <a:rPr lang="uk-UA" baseline="0" dirty="0" smtClean="0"/>
              <a:t>, </a:t>
            </a:r>
            <a:r>
              <a:rPr lang="uk-UA" baseline="0" dirty="0" err="1" smtClean="0"/>
              <a:t>контекста</a:t>
            </a:r>
            <a:r>
              <a:rPr lang="uk-UA" baseline="0" dirty="0" smtClean="0"/>
              <a:t> </a:t>
            </a:r>
            <a:r>
              <a:rPr lang="en-US" baseline="0" dirty="0" smtClean="0"/>
              <a:t>this.</a:t>
            </a:r>
          </a:p>
          <a:p>
            <a:r>
              <a:rPr lang="en-US" baseline="0" dirty="0" smtClean="0"/>
              <a:t>8 – </a:t>
            </a:r>
            <a:r>
              <a:rPr lang="uk-UA" baseline="0" dirty="0" smtClean="0"/>
              <a:t>властивість не існує в текучій зоні </a:t>
            </a:r>
            <a:r>
              <a:rPr lang="uk-UA" baseline="0" dirty="0" err="1" smtClean="0"/>
              <a:t>видомості</a:t>
            </a:r>
            <a:endParaRPr lang="uk-UA" baseline="0" dirty="0" smtClean="0"/>
          </a:p>
          <a:p>
            <a:r>
              <a:rPr lang="uk-UA" baseline="0" dirty="0" smtClean="0"/>
              <a:t>10, 11 – але якщо </a:t>
            </a:r>
            <a:r>
              <a:rPr lang="uk-UA" baseline="0" dirty="0" err="1" smtClean="0"/>
              <a:t>звяжемо</a:t>
            </a:r>
            <a:r>
              <a:rPr lang="uk-UA" baseline="0" dirty="0" smtClean="0"/>
              <a:t> цю функцію з контекстом</a:t>
            </a:r>
          </a:p>
          <a:p>
            <a:r>
              <a:rPr lang="uk-UA" baseline="0" dirty="0" smtClean="0"/>
              <a:t>13, 14 – Тепер властивість в області </a:t>
            </a:r>
            <a:r>
              <a:rPr lang="uk-UA" baseline="0" dirty="0" err="1" smtClean="0"/>
              <a:t>видомості</a:t>
            </a:r>
            <a:endParaRPr lang="uk-UA" baseline="0" dirty="0" smtClean="0"/>
          </a:p>
          <a:p>
            <a:endParaRPr lang="ru-RU" dirty="0"/>
          </a:p>
        </p:txBody>
      </p:sp>
      <p:sp>
        <p:nvSpPr>
          <p:cNvPr id="4" name="Номер слайда 3"/>
          <p:cNvSpPr>
            <a:spLocks noGrp="1"/>
          </p:cNvSpPr>
          <p:nvPr>
            <p:ph type="sldNum" sz="quarter" idx="10"/>
          </p:nvPr>
        </p:nvSpPr>
        <p:spPr/>
        <p:txBody>
          <a:bodyPr/>
          <a:lstStyle/>
          <a:p>
            <a:fld id="{B9C302D2-0296-4AEA-8A6D-C48187813113}" type="slidenum">
              <a:rPr lang="ru-RU" smtClean="0"/>
              <a:pPr/>
              <a:t>8</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xmlns=""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smtClean="0"/>
              <a:t>Click icon to add picture</a:t>
            </a:r>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smtClean="0"/>
              <a:t>Click icon to add picture</a:t>
            </a:r>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smtClean="0"/>
              <a:t>Click icon to add picture</a:t>
            </a:r>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xmlns=""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xmlns=""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xmlns=""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xmlns=""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xmlns=""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xmlns=""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Tree>
    <p:extLst>
      <p:ext uri="{BB962C8B-B14F-4D97-AF65-F5344CB8AC3E}">
        <p14:creationId xmlns:p14="http://schemas.microsoft.com/office/powerpoint/2010/main" xmlns=""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xmlns=""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xmlns=""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xmlns=""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smtClean="0"/>
              <a:t>Click icon to add picture</a:t>
            </a:r>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xmlns=""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en-US/docs/Glossary/function" TargetMode="External"/><Relationship Id="rId2" Type="http://schemas.openxmlformats.org/officeDocument/2006/relationships/hyperlink" Target="https://developer.mozilla.org/en-US/docs/Glossary/JavaScript" TargetMode="External"/><Relationship Id="rId1" Type="http://schemas.openxmlformats.org/officeDocument/2006/relationships/slideLayout" Target="../slideLayouts/slideLayout1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mozilla.org/en-US/docs/Web/JavaScript/Reference/Operators/Spread_syntax" TargetMode="External"/><Relationship Id="rId2" Type="http://schemas.openxmlformats.org/officeDocument/2006/relationships/hyperlink" Target="https://habr.com/ru/post/199456/" TargetMode="External"/><Relationship Id="rId1" Type="http://schemas.openxmlformats.org/officeDocument/2006/relationships/slideLayout" Target="../slideLayouts/slideLayout17.xml"/><Relationship Id="rId5" Type="http://schemas.openxmlformats.org/officeDocument/2006/relationships/hyperlink" Target="https://www.codingame.com/playgrounds/9799/learn-solve-call-apply-and-bind-methods-in-javascript" TargetMode="External"/><Relationship Id="rId4" Type="http://schemas.openxmlformats.org/officeDocument/2006/relationships/hyperlink" Target="https://developer.mozilla.org/en-US/docs/Web/JavaScript/Reference/Global_Objects/Function/appl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Part2</a:t>
            </a:r>
            <a:endParaRPr lang="en-US" dirty="0">
              <a:latin typeface="Proxima Nova Black" panose="02000506030000020004" pitchFamily="2" charset="0"/>
            </a:endParaRPr>
          </a:p>
        </p:txBody>
      </p:sp>
      <p:sp>
        <p:nvSpPr>
          <p:cNvPr id="3" name="Text Placeholder 2"/>
          <p:cNvSpPr>
            <a:spLocks noGrp="1"/>
          </p:cNvSpPr>
          <p:nvPr>
            <p:ph type="body" sz="quarter" idx="10"/>
          </p:nvPr>
        </p:nvSpPr>
        <p:spPr/>
        <p:txBody>
          <a:bodyPr/>
          <a:lstStyle/>
          <a:p>
            <a:r>
              <a:rPr lang="en-US" dirty="0" smtClean="0"/>
              <a:t>By </a:t>
            </a:r>
            <a:r>
              <a:rPr lang="en-US" dirty="0" err="1" smtClean="0"/>
              <a:t>Yurii</a:t>
            </a:r>
            <a:r>
              <a:rPr lang="en-US" dirty="0" smtClean="0"/>
              <a:t> </a:t>
            </a:r>
            <a:r>
              <a:rPr lang="en-US" dirty="0" err="1" smtClean="0"/>
              <a:t>Martynenko</a:t>
            </a:r>
            <a:endParaRPr lang="en-US" dirty="0"/>
          </a:p>
        </p:txBody>
      </p:sp>
    </p:spTree>
    <p:extLst>
      <p:ext uri="{BB962C8B-B14F-4D97-AF65-F5344CB8AC3E}">
        <p14:creationId xmlns:p14="http://schemas.microsoft.com/office/powerpoint/2010/main" xmlns="" val="1552756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Apply</a:t>
            </a:r>
            <a:endParaRPr lang="ru-RU" dirty="0"/>
          </a:p>
        </p:txBody>
      </p:sp>
      <p:sp>
        <p:nvSpPr>
          <p:cNvPr id="3" name="Текст 2"/>
          <p:cNvSpPr>
            <a:spLocks noGrp="1"/>
          </p:cNvSpPr>
          <p:nvPr>
            <p:ph type="body" sz="quarter" idx="10"/>
          </p:nvPr>
        </p:nvSpPr>
        <p:spPr/>
        <p:txBody>
          <a:bodyPr/>
          <a:lstStyle/>
          <a:p>
            <a:endParaRPr lang="en-US" dirty="0" smtClean="0"/>
          </a:p>
          <a:p>
            <a:endParaRPr lang="en-US" dirty="0" smtClean="0"/>
          </a:p>
          <a:p>
            <a:endParaRPr lang="en-US" dirty="0" smtClean="0"/>
          </a:p>
          <a:p>
            <a:endParaRPr lang="en-US" dirty="0" smtClean="0"/>
          </a:p>
          <a:p>
            <a:r>
              <a:rPr lang="en-US" dirty="0" smtClean="0"/>
              <a:t>We can use the apply() function:</a:t>
            </a:r>
          </a:p>
          <a:p>
            <a:endParaRPr lang="en-US" dirty="0" smtClean="0"/>
          </a:p>
          <a:p>
            <a:r>
              <a:rPr lang="en-US" dirty="0" smtClean="0"/>
              <a:t>Note that when using the apply() function the parameter must be placed in an array.</a:t>
            </a:r>
          </a:p>
          <a:p>
            <a:endParaRPr lang="ru-RU" dirty="0"/>
          </a:p>
        </p:txBody>
      </p:sp>
      <p:pic>
        <p:nvPicPr>
          <p:cNvPr id="2050" name="Picture 2"/>
          <p:cNvPicPr>
            <a:picLocks noChangeAspect="1" noChangeArrowheads="1"/>
          </p:cNvPicPr>
          <p:nvPr/>
        </p:nvPicPr>
        <p:blipFill>
          <a:blip r:embed="rId2"/>
          <a:srcRect/>
          <a:stretch>
            <a:fillRect/>
          </a:stretch>
        </p:blipFill>
        <p:spPr bwMode="auto">
          <a:xfrm>
            <a:off x="700088" y="1923804"/>
            <a:ext cx="8517286" cy="164331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42938" y="4195763"/>
            <a:ext cx="7240570" cy="30498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Other example</a:t>
            </a:r>
            <a:endParaRPr lang="ru-RU" dirty="0"/>
          </a:p>
        </p:txBody>
      </p:sp>
      <p:sp>
        <p:nvSpPr>
          <p:cNvPr id="3" name="Текст 2"/>
          <p:cNvSpPr>
            <a:spLocks noGrp="1"/>
          </p:cNvSpPr>
          <p:nvPr>
            <p:ph type="body" sz="quarter" idx="10"/>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ru-RU" dirty="0"/>
          </a:p>
        </p:txBody>
      </p:sp>
      <p:pic>
        <p:nvPicPr>
          <p:cNvPr id="3075" name="Picture 3"/>
          <p:cNvPicPr>
            <a:picLocks noChangeAspect="1" noChangeArrowheads="1"/>
          </p:cNvPicPr>
          <p:nvPr/>
        </p:nvPicPr>
        <p:blipFill>
          <a:blip r:embed="rId2"/>
          <a:srcRect/>
          <a:stretch>
            <a:fillRect/>
          </a:stretch>
        </p:blipFill>
        <p:spPr bwMode="auto">
          <a:xfrm>
            <a:off x="882793" y="2034637"/>
            <a:ext cx="4366100" cy="2396171"/>
          </a:xfrm>
          <a:prstGeom prst="rect">
            <a:avLst/>
          </a:prstGeom>
          <a:noFill/>
          <a:ln w="9525">
            <a:noFill/>
            <a:miter lim="800000"/>
            <a:headEnd/>
            <a:tailEnd/>
          </a:ln>
          <a:effectLst/>
        </p:spPr>
      </p:pic>
      <p:sp>
        <p:nvSpPr>
          <p:cNvPr id="8" name="Прямоугольник 7"/>
          <p:cNvSpPr/>
          <p:nvPr/>
        </p:nvSpPr>
        <p:spPr>
          <a:xfrm>
            <a:off x="886689" y="4851508"/>
            <a:ext cx="10109861" cy="64633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b="1" dirty="0" smtClean="0"/>
              <a:t>Note</a:t>
            </a:r>
            <a:r>
              <a:rPr lang="en-US" dirty="0" smtClean="0"/>
              <a:t>: When the first argument is undefined or null a similar outcome can be achieved using the array </a:t>
            </a:r>
            <a:r>
              <a:rPr lang="en-US" b="1" dirty="0" smtClean="0"/>
              <a:t>spread syntax</a:t>
            </a:r>
            <a:r>
              <a:rPr lang="en-US" dirty="0" smtClean="0"/>
              <a:t>.</a:t>
            </a:r>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Spread syntax</a:t>
            </a:r>
            <a:endParaRPr lang="ru-RU" dirty="0"/>
          </a:p>
        </p:txBody>
      </p:sp>
      <p:sp>
        <p:nvSpPr>
          <p:cNvPr id="3" name="Текст 2"/>
          <p:cNvSpPr>
            <a:spLocks noGrp="1"/>
          </p:cNvSpPr>
          <p:nvPr>
            <p:ph type="body" sz="quarter" idx="10"/>
          </p:nvPr>
        </p:nvSpPr>
        <p:spPr>
          <a:xfrm>
            <a:off x="662050" y="1618014"/>
            <a:ext cx="10820400" cy="1410195"/>
          </a:xfrm>
        </p:spPr>
        <p:style>
          <a:lnRef idx="0">
            <a:scrgbClr r="0" g="0" b="0"/>
          </a:lnRef>
          <a:fillRef idx="1003">
            <a:schemeClr val="lt1"/>
          </a:fillRef>
          <a:effectRef idx="0">
            <a:scrgbClr r="0" g="0" b="0"/>
          </a:effectRef>
          <a:fontRef idx="major"/>
        </p:style>
        <p:txBody>
          <a:bodyPr/>
          <a:lstStyle/>
          <a:p>
            <a:r>
              <a:rPr lang="en-US" b="1" dirty="0" smtClean="0"/>
              <a:t>Spread syntax</a:t>
            </a:r>
            <a:r>
              <a:rPr lang="en-US" dirty="0" smtClean="0"/>
              <a:t> allows an </a:t>
            </a:r>
            <a:r>
              <a:rPr lang="en-US" dirty="0" err="1" smtClean="0"/>
              <a:t>iterable</a:t>
            </a:r>
            <a:r>
              <a:rPr lang="en-US" dirty="0" smtClean="0"/>
              <a:t> such as an array expression or string to be expanded in places where zero or more arguments (for function calls) or elements (for array literals) are expected, or an object expression to be expanded in places where zero or more key-value pairs (for object literals) are expected. - MDN</a:t>
            </a:r>
            <a:endParaRPr lang="ru-RU" dirty="0"/>
          </a:p>
        </p:txBody>
      </p:sp>
      <p:pic>
        <p:nvPicPr>
          <p:cNvPr id="4099" name="Picture 3"/>
          <p:cNvPicPr>
            <a:picLocks noChangeAspect="1" noChangeArrowheads="1"/>
          </p:cNvPicPr>
          <p:nvPr/>
        </p:nvPicPr>
        <p:blipFill>
          <a:blip r:embed="rId2"/>
          <a:srcRect/>
          <a:stretch>
            <a:fillRect/>
          </a:stretch>
        </p:blipFill>
        <p:spPr bwMode="auto">
          <a:xfrm>
            <a:off x="631433" y="3153271"/>
            <a:ext cx="3835596" cy="232125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Syntax</a:t>
            </a:r>
            <a:endParaRPr lang="ru-RU" dirty="0"/>
          </a:p>
        </p:txBody>
      </p:sp>
      <p:sp>
        <p:nvSpPr>
          <p:cNvPr id="3" name="Текст 2"/>
          <p:cNvSpPr>
            <a:spLocks noGrp="1"/>
          </p:cNvSpPr>
          <p:nvPr>
            <p:ph type="body" sz="quarter" idx="10"/>
          </p:nvPr>
        </p:nvSpPr>
        <p:spPr/>
        <p:txBody>
          <a:bodyPr/>
          <a:lstStyle/>
          <a:p>
            <a:r>
              <a:rPr lang="en-US" dirty="0" smtClean="0"/>
              <a:t>For function calls:</a:t>
            </a:r>
          </a:p>
          <a:p>
            <a:endParaRPr lang="en-US" dirty="0" smtClean="0"/>
          </a:p>
          <a:p>
            <a:r>
              <a:rPr lang="en-US" dirty="0" smtClean="0"/>
              <a:t>For array literals or strings:</a:t>
            </a:r>
          </a:p>
          <a:p>
            <a:endParaRPr lang="en-US" dirty="0" smtClean="0"/>
          </a:p>
          <a:p>
            <a:r>
              <a:rPr lang="en-US" dirty="0" smtClean="0"/>
              <a:t>For object literals (new in </a:t>
            </a:r>
            <a:r>
              <a:rPr lang="en-US" dirty="0" err="1" smtClean="0"/>
              <a:t>ECMAScript</a:t>
            </a:r>
            <a:r>
              <a:rPr lang="en-US" dirty="0" smtClean="0"/>
              <a:t> 2018):</a:t>
            </a:r>
          </a:p>
          <a:p>
            <a:endParaRPr lang="en-US" dirty="0" smtClean="0"/>
          </a:p>
          <a:p>
            <a:endParaRPr lang="en-US" dirty="0" smtClean="0"/>
          </a:p>
          <a:p>
            <a:endParaRPr lang="en-US" dirty="0" smtClean="0"/>
          </a:p>
          <a:p>
            <a:endParaRPr lang="ru-RU" b="1" dirty="0"/>
          </a:p>
        </p:txBody>
      </p:sp>
      <p:pic>
        <p:nvPicPr>
          <p:cNvPr id="5122" name="Picture 2"/>
          <p:cNvPicPr>
            <a:picLocks noChangeAspect="1" noChangeArrowheads="1"/>
          </p:cNvPicPr>
          <p:nvPr/>
        </p:nvPicPr>
        <p:blipFill>
          <a:blip r:embed="rId2"/>
          <a:srcRect/>
          <a:stretch>
            <a:fillRect/>
          </a:stretch>
        </p:blipFill>
        <p:spPr bwMode="auto">
          <a:xfrm>
            <a:off x="739981" y="2552329"/>
            <a:ext cx="2019300" cy="20955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696624" y="3409702"/>
            <a:ext cx="2695880" cy="247897"/>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668729" y="4290826"/>
            <a:ext cx="2583130" cy="316799"/>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chor="ctr"/>
          <a:lstStyle/>
          <a:p>
            <a:pPr algn="ctr"/>
            <a:r>
              <a:rPr lang="en-US" dirty="0" smtClean="0"/>
              <a:t>IIFE</a:t>
            </a:r>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IIFE</a:t>
            </a:r>
            <a:r>
              <a:rPr lang="uk-UA" dirty="0" smtClean="0"/>
              <a:t/>
            </a:r>
            <a:br>
              <a:rPr lang="uk-UA" dirty="0" smtClean="0"/>
            </a:br>
            <a:endParaRPr lang="ru-RU" dirty="0"/>
          </a:p>
        </p:txBody>
      </p:sp>
      <p:sp>
        <p:nvSpPr>
          <p:cNvPr id="3" name="Текст 2"/>
          <p:cNvSpPr>
            <a:spLocks noGrp="1"/>
          </p:cNvSpPr>
          <p:nvPr>
            <p:ph type="body" sz="quarter" idx="10"/>
          </p:nvPr>
        </p:nvSpPr>
        <p:spPr>
          <a:xfrm>
            <a:off x="685800" y="2057399"/>
            <a:ext cx="10820400" cy="3729251"/>
          </a:xfrm>
        </p:spPr>
        <p:txBody>
          <a:bodyPr/>
          <a:lstStyle/>
          <a:p>
            <a:r>
              <a:rPr lang="en-US" dirty="0" smtClean="0"/>
              <a:t>An </a:t>
            </a:r>
            <a:r>
              <a:rPr lang="en-US" b="1" dirty="0" smtClean="0"/>
              <a:t>IIFE</a:t>
            </a:r>
            <a:r>
              <a:rPr lang="en-US" dirty="0" smtClean="0"/>
              <a:t> (Immediately Invoked Function Expression) is a </a:t>
            </a:r>
            <a:r>
              <a:rPr lang="en-US" dirty="0" smtClean="0">
                <a:hlinkClick r:id="rId2" tooltip="JavaScript: JavaScript (JS) is a programming language mostly used to dynamically script webpages on the client side, but it is also often utilized on the server-side, using packages such as Node.js."/>
              </a:rPr>
              <a:t>JavaScript</a:t>
            </a:r>
            <a:r>
              <a:rPr lang="en-US" dirty="0" smtClean="0"/>
              <a:t> </a:t>
            </a:r>
            <a:r>
              <a:rPr lang="en-US" dirty="0" smtClean="0">
                <a:hlinkClick r:id="rId3" tooltip="function: A function is a code snippet that can be called by other code or by itself, or a variable that refers to the function. When a function is called, arguments are passed to the function as input, and the function can optionally return an output. A function in JavaScript is also an object."/>
              </a:rPr>
              <a:t>function</a:t>
            </a:r>
            <a:r>
              <a:rPr lang="en-US" dirty="0" smtClean="0"/>
              <a:t> that runs as soon as it is defined. – MDN.</a:t>
            </a:r>
          </a:p>
          <a:p>
            <a:endParaRPr lang="en-US" dirty="0" smtClean="0"/>
          </a:p>
          <a:p>
            <a:endParaRPr lang="en-US" dirty="0" smtClean="0"/>
          </a:p>
          <a:p>
            <a:r>
              <a:rPr lang="en-US" dirty="0" smtClean="0"/>
              <a:t>It is a design pattern which is also known as a </a:t>
            </a:r>
            <a:r>
              <a:rPr lang="en-US" u="sng" dirty="0" smtClean="0"/>
              <a:t>Self-Executing Anonymous Function</a:t>
            </a:r>
            <a:r>
              <a:rPr lang="en-US" dirty="0" smtClean="0"/>
              <a:t> and contains two major parts. The first is the anonymous function with lexical scope enclosed within the </a:t>
            </a:r>
            <a:r>
              <a:rPr lang="en-US" u="sng" dirty="0" smtClean="0"/>
              <a:t>Grouping Operator (). </a:t>
            </a:r>
            <a:r>
              <a:rPr lang="en-US" dirty="0" smtClean="0"/>
              <a:t>This prevents accessing variables within the IIFE idiom as well as polluting the global scope.</a:t>
            </a:r>
          </a:p>
          <a:p>
            <a:r>
              <a:rPr lang="en-US" dirty="0" smtClean="0"/>
              <a:t>The second part creates the immediately executing function expression () through which the JavaScript engine will directly interpret the function.</a:t>
            </a:r>
            <a:endParaRPr lang="ru-RU" dirty="0"/>
          </a:p>
        </p:txBody>
      </p:sp>
      <p:pic>
        <p:nvPicPr>
          <p:cNvPr id="12290" name="Picture 2"/>
          <p:cNvPicPr>
            <a:picLocks noChangeAspect="1" noChangeArrowheads="1"/>
          </p:cNvPicPr>
          <p:nvPr/>
        </p:nvPicPr>
        <p:blipFill>
          <a:blip r:embed="rId4"/>
          <a:srcRect/>
          <a:stretch>
            <a:fillRect/>
          </a:stretch>
        </p:blipFill>
        <p:spPr bwMode="auto">
          <a:xfrm>
            <a:off x="654382" y="2793171"/>
            <a:ext cx="1905344" cy="64606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Example</a:t>
            </a:r>
            <a:endParaRPr lang="ru-RU" dirty="0"/>
          </a:p>
        </p:txBody>
      </p:sp>
      <p:sp>
        <p:nvSpPr>
          <p:cNvPr id="3" name="Текст 2"/>
          <p:cNvSpPr>
            <a:spLocks noGrp="1"/>
          </p:cNvSpPr>
          <p:nvPr>
            <p:ph type="body" sz="quarter" idx="10"/>
          </p:nvPr>
        </p:nvSpPr>
        <p:spPr/>
        <p:txBody>
          <a:bodyPr/>
          <a:lstStyle/>
          <a:p>
            <a:r>
              <a:rPr lang="en-US" dirty="0" smtClean="0"/>
              <a:t>The function becomes a function expression which is immediately executed. The variable within the expression can not be accessed from outside it.</a:t>
            </a:r>
          </a:p>
          <a:p>
            <a:endParaRPr lang="en-US" dirty="0" smtClean="0"/>
          </a:p>
          <a:p>
            <a:endParaRPr lang="en-US" dirty="0" smtClean="0"/>
          </a:p>
          <a:p>
            <a:endParaRPr lang="en-US" dirty="0" smtClean="0"/>
          </a:p>
          <a:p>
            <a:r>
              <a:rPr lang="en-US" dirty="0" smtClean="0"/>
              <a:t>Assigning the IIFE to a variable stores the function's return value, not the function definition itself.</a:t>
            </a:r>
            <a:endParaRPr lang="ru-RU" dirty="0"/>
          </a:p>
        </p:txBody>
      </p:sp>
      <p:pic>
        <p:nvPicPr>
          <p:cNvPr id="13314" name="Picture 2"/>
          <p:cNvPicPr>
            <a:picLocks noChangeAspect="1" noChangeArrowheads="1"/>
          </p:cNvPicPr>
          <p:nvPr/>
        </p:nvPicPr>
        <p:blipFill>
          <a:blip r:embed="rId2"/>
          <a:srcRect/>
          <a:stretch>
            <a:fillRect/>
          </a:stretch>
        </p:blipFill>
        <p:spPr bwMode="auto">
          <a:xfrm>
            <a:off x="692197" y="2793741"/>
            <a:ext cx="5939849" cy="1109519"/>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667745" y="4796122"/>
            <a:ext cx="3713186" cy="125561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chor="ctr"/>
          <a:lstStyle/>
          <a:p>
            <a:pPr algn="ctr"/>
            <a:r>
              <a:rPr lang="en-US" dirty="0" smtClean="0"/>
              <a:t>CLOSURES</a:t>
            </a:r>
            <a:endParaRPr lang="ru-R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What’s a closure?</a:t>
            </a:r>
            <a:endParaRPr lang="ru-RU" dirty="0"/>
          </a:p>
        </p:txBody>
      </p:sp>
      <p:sp>
        <p:nvSpPr>
          <p:cNvPr id="3" name="Текст 2"/>
          <p:cNvSpPr>
            <a:spLocks noGrp="1"/>
          </p:cNvSpPr>
          <p:nvPr>
            <p:ph type="body" sz="quarter" idx="10"/>
          </p:nvPr>
        </p:nvSpPr>
        <p:spPr/>
        <p:txBody>
          <a:bodyPr/>
          <a:lstStyle/>
          <a:p>
            <a:pPr marL="450850" indent="-450850">
              <a:buClr>
                <a:schemeClr val="tx1">
                  <a:lumMod val="50000"/>
                  <a:lumOff val="50000"/>
                </a:schemeClr>
              </a:buClr>
              <a:buFont typeface="Wingdings" pitchFamily="2" charset="2"/>
              <a:buChar char="q"/>
            </a:pPr>
            <a:r>
              <a:rPr lang="en-US" dirty="0" smtClean="0"/>
              <a:t>closure is a function together with a referencing environment for the non-local variables of that </a:t>
            </a:r>
            <a:r>
              <a:rPr lang="en-US" dirty="0" smtClean="0"/>
              <a:t>function</a:t>
            </a:r>
          </a:p>
          <a:p>
            <a:pPr marL="450850" indent="-450850">
              <a:buClr>
                <a:schemeClr val="tx1">
                  <a:lumMod val="50000"/>
                  <a:lumOff val="50000"/>
                </a:schemeClr>
              </a:buClr>
              <a:buFont typeface="Wingdings" pitchFamily="2" charset="2"/>
              <a:buChar char="q"/>
            </a:pPr>
            <a:r>
              <a:rPr lang="en-US" dirty="0" smtClean="0"/>
              <a:t>closure is a specified kind of object that combines two things: a function, and the environment in which that function was </a:t>
            </a:r>
            <a:r>
              <a:rPr lang="en-US" dirty="0" smtClean="0"/>
              <a:t>created</a:t>
            </a:r>
          </a:p>
          <a:p>
            <a:pPr marL="450850" indent="-450850">
              <a:buClr>
                <a:schemeClr val="tx1">
                  <a:lumMod val="50000"/>
                  <a:lumOff val="50000"/>
                </a:schemeClr>
              </a:buClr>
              <a:buFont typeface="Wingdings" pitchFamily="2" charset="2"/>
              <a:buChar char="q"/>
            </a:pPr>
            <a:r>
              <a:rPr lang="en-US" dirty="0" smtClean="0"/>
              <a:t>a function remembers what happens around it</a:t>
            </a:r>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How to create a closure?</a:t>
            </a:r>
            <a:endParaRPr lang="ru-RU" dirty="0"/>
          </a:p>
        </p:txBody>
      </p:sp>
      <p:sp>
        <p:nvSpPr>
          <p:cNvPr id="3" name="Текст 2"/>
          <p:cNvSpPr>
            <a:spLocks noGrp="1"/>
          </p:cNvSpPr>
          <p:nvPr>
            <p:ph type="body" sz="quarter" idx="10"/>
          </p:nvPr>
        </p:nvSpPr>
        <p:spPr/>
        <p:txBody>
          <a:bodyPr/>
          <a:lstStyle/>
          <a:p>
            <a:pPr marL="450850" indent="-450850">
              <a:buClr>
                <a:schemeClr val="tx1">
                  <a:lumMod val="50000"/>
                  <a:lumOff val="50000"/>
                </a:schemeClr>
              </a:buClr>
              <a:buFont typeface="Wingdings" pitchFamily="2" charset="2"/>
              <a:buChar char="q"/>
            </a:pPr>
            <a:r>
              <a:rPr lang="en-US" dirty="0" smtClean="0"/>
              <a:t>Crate </a:t>
            </a:r>
            <a:r>
              <a:rPr lang="en-US" dirty="0" smtClean="0"/>
              <a:t>a inner function and return it to outside</a:t>
            </a:r>
            <a:r>
              <a:rPr lang="en-US" dirty="0" smtClean="0"/>
              <a:t>.</a:t>
            </a:r>
          </a:p>
          <a:p>
            <a:r>
              <a:rPr lang="en-US" dirty="0" smtClean="0"/>
              <a:t>For example:</a:t>
            </a:r>
          </a:p>
          <a:p>
            <a:endParaRPr lang="ru-RU" dirty="0"/>
          </a:p>
        </p:txBody>
      </p:sp>
      <p:pic>
        <p:nvPicPr>
          <p:cNvPr id="1026" name="Picture 2"/>
          <p:cNvPicPr>
            <a:picLocks noChangeAspect="1" noChangeArrowheads="1"/>
          </p:cNvPicPr>
          <p:nvPr/>
        </p:nvPicPr>
        <p:blipFill>
          <a:blip r:embed="rId2"/>
          <a:srcRect/>
          <a:stretch>
            <a:fillRect/>
          </a:stretch>
        </p:blipFill>
        <p:spPr bwMode="auto">
          <a:xfrm>
            <a:off x="622751" y="3105576"/>
            <a:ext cx="3736310" cy="240812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Agenda</a:t>
            </a:r>
            <a:endParaRPr lang="ru-RU" dirty="0"/>
          </a:p>
        </p:txBody>
      </p:sp>
      <p:sp>
        <p:nvSpPr>
          <p:cNvPr id="3" name="Текст 2"/>
          <p:cNvSpPr>
            <a:spLocks noGrp="1"/>
          </p:cNvSpPr>
          <p:nvPr>
            <p:ph type="body" sz="quarter" idx="10"/>
          </p:nvPr>
        </p:nvSpPr>
        <p:spPr>
          <a:xfrm>
            <a:off x="685800" y="1835727"/>
            <a:ext cx="10820400" cy="3429000"/>
          </a:xfrm>
        </p:spPr>
        <p:txBody>
          <a:bodyPr/>
          <a:lstStyle/>
          <a:p>
            <a:pPr marL="342900" indent="-342900">
              <a:buClr>
                <a:schemeClr val="tx1">
                  <a:lumMod val="50000"/>
                  <a:lumOff val="50000"/>
                </a:schemeClr>
              </a:buClr>
              <a:buFont typeface="Wingdings" pitchFamily="2" charset="2"/>
              <a:buChar char="§"/>
            </a:pPr>
            <a:r>
              <a:rPr lang="en-US" dirty="0" smtClean="0"/>
              <a:t>Binding and Applying</a:t>
            </a:r>
          </a:p>
          <a:p>
            <a:pPr marL="342900" indent="-342900">
              <a:buClr>
                <a:schemeClr val="tx1">
                  <a:lumMod val="50000"/>
                  <a:lumOff val="50000"/>
                </a:schemeClr>
              </a:buClr>
              <a:buFont typeface="Wingdings" pitchFamily="2" charset="2"/>
              <a:buChar char="§"/>
            </a:pPr>
            <a:r>
              <a:rPr lang="en-US" dirty="0" smtClean="0"/>
              <a:t>IIFE</a:t>
            </a:r>
          </a:p>
          <a:p>
            <a:pPr marL="342900" indent="-342900">
              <a:buClr>
                <a:schemeClr val="tx1">
                  <a:lumMod val="50000"/>
                  <a:lumOff val="50000"/>
                </a:schemeClr>
              </a:buClr>
              <a:buFont typeface="Wingdings" pitchFamily="2" charset="2"/>
              <a:buChar char="§"/>
            </a:pPr>
            <a:r>
              <a:rPr lang="en-US" dirty="0" smtClean="0"/>
              <a:t>Closures</a:t>
            </a:r>
          </a:p>
          <a:p>
            <a:pPr marL="342900" indent="-342900">
              <a:buClr>
                <a:schemeClr val="tx1">
                  <a:lumMod val="50000"/>
                  <a:lumOff val="50000"/>
                </a:schemeClr>
              </a:buClr>
              <a:buFont typeface="Wingdings" pitchFamily="2" charset="2"/>
              <a:buChar char="§"/>
            </a:pPr>
            <a:r>
              <a:rPr lang="en-US" dirty="0" smtClean="0"/>
              <a:t>Predefined functions</a:t>
            </a:r>
          </a:p>
          <a:p>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Emulate </a:t>
            </a:r>
            <a:r>
              <a:rPr lang="en-US" dirty="0" smtClean="0"/>
              <a:t>private function</a:t>
            </a:r>
            <a:endParaRPr lang="ru-RU" dirty="0"/>
          </a:p>
        </p:txBody>
      </p:sp>
      <p:pic>
        <p:nvPicPr>
          <p:cNvPr id="2050" name="Picture 2"/>
          <p:cNvPicPr>
            <a:picLocks noChangeAspect="1" noChangeArrowheads="1"/>
          </p:cNvPicPr>
          <p:nvPr/>
        </p:nvPicPr>
        <p:blipFill>
          <a:blip r:embed="rId2"/>
          <a:srcRect/>
          <a:stretch>
            <a:fillRect/>
          </a:stretch>
        </p:blipFill>
        <p:spPr bwMode="auto">
          <a:xfrm>
            <a:off x="702790" y="1582998"/>
            <a:ext cx="6155661" cy="3084536"/>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Advantage &amp; Disadvantage</a:t>
            </a:r>
            <a:endParaRPr lang="ru-RU" dirty="0"/>
          </a:p>
        </p:txBody>
      </p:sp>
      <p:sp>
        <p:nvSpPr>
          <p:cNvPr id="3" name="Текст 2"/>
          <p:cNvSpPr>
            <a:spLocks noGrp="1"/>
          </p:cNvSpPr>
          <p:nvPr>
            <p:ph type="body" sz="quarter" idx="10"/>
          </p:nvPr>
        </p:nvSpPr>
        <p:spPr>
          <a:xfrm>
            <a:off x="685800" y="2057400"/>
            <a:ext cx="10820400" cy="1395484"/>
          </a:xfrm>
        </p:spPr>
        <p:txBody>
          <a:bodyPr/>
          <a:lstStyle/>
          <a:p>
            <a:pPr marL="273050" indent="-273050">
              <a:buClr>
                <a:schemeClr val="tx1">
                  <a:lumMod val="50000"/>
                  <a:lumOff val="50000"/>
                </a:schemeClr>
              </a:buClr>
              <a:buFont typeface="Wingdings" pitchFamily="2" charset="2"/>
              <a:buChar char="§"/>
            </a:pPr>
            <a:r>
              <a:rPr lang="en-US" dirty="0" smtClean="0"/>
              <a:t>Advantage</a:t>
            </a:r>
          </a:p>
          <a:p>
            <a:pPr marL="723900" lvl="1" indent="-266700">
              <a:buClr>
                <a:schemeClr val="tx1">
                  <a:lumMod val="50000"/>
                  <a:lumOff val="50000"/>
                </a:schemeClr>
              </a:buClr>
              <a:buFont typeface="Wingdings" pitchFamily="2" charset="2"/>
              <a:buChar char="§"/>
            </a:pPr>
            <a:r>
              <a:rPr lang="en-US" dirty="0" smtClean="0"/>
              <a:t>bring </a:t>
            </a:r>
            <a:r>
              <a:rPr lang="en-US" dirty="0" smtClean="0"/>
              <a:t>any object along with the scope </a:t>
            </a:r>
            <a:r>
              <a:rPr lang="en-US" dirty="0" smtClean="0"/>
              <a:t>chain</a:t>
            </a:r>
          </a:p>
          <a:p>
            <a:pPr marL="1160463" lvl="2" indent="-246063">
              <a:buClr>
                <a:schemeClr val="tx1">
                  <a:lumMod val="50000"/>
                  <a:lumOff val="50000"/>
                </a:schemeClr>
              </a:buClr>
              <a:buFont typeface="Wingdings" pitchFamily="2" charset="2"/>
              <a:buChar char="§"/>
            </a:pPr>
            <a:r>
              <a:rPr lang="en-US" dirty="0" smtClean="0"/>
              <a:t>data </a:t>
            </a:r>
            <a:r>
              <a:rPr lang="en-US" dirty="0" smtClean="0"/>
              <a:t>encapsulation </a:t>
            </a:r>
          </a:p>
          <a:p>
            <a:pPr marL="1160463" lvl="2" indent="-246063">
              <a:buClr>
                <a:schemeClr val="tx1">
                  <a:lumMod val="50000"/>
                  <a:lumOff val="50000"/>
                </a:schemeClr>
              </a:buClr>
              <a:buFont typeface="Wingdings" pitchFamily="2" charset="2"/>
              <a:buChar char="§"/>
            </a:pPr>
            <a:r>
              <a:rPr lang="en-US" dirty="0" smtClean="0"/>
              <a:t>make </a:t>
            </a:r>
            <a:r>
              <a:rPr lang="en-US" dirty="0" smtClean="0"/>
              <a:t>event handling </a:t>
            </a:r>
            <a:r>
              <a:rPr lang="en-US" dirty="0" smtClean="0"/>
              <a:t>logic </a:t>
            </a:r>
            <a:r>
              <a:rPr lang="en-US" dirty="0" smtClean="0"/>
              <a:t>more </a:t>
            </a:r>
            <a:r>
              <a:rPr lang="en-US" dirty="0" smtClean="0"/>
              <a:t>clear</a:t>
            </a:r>
          </a:p>
          <a:p>
            <a:pPr lvl="2">
              <a:buClr>
                <a:schemeClr val="tx1">
                  <a:lumMod val="50000"/>
                  <a:lumOff val="50000"/>
                </a:schemeClr>
              </a:buClr>
              <a:buFont typeface="Wingdings" pitchFamily="2" charset="2"/>
              <a:buChar char="§"/>
            </a:pPr>
            <a:endParaRPr lang="en-US" dirty="0" smtClean="0"/>
          </a:p>
          <a:p>
            <a:pPr lvl="2">
              <a:buClr>
                <a:schemeClr val="tx1">
                  <a:lumMod val="50000"/>
                  <a:lumOff val="50000"/>
                </a:schemeClr>
              </a:buClr>
              <a:buFont typeface="Wingdings" pitchFamily="2" charset="2"/>
              <a:buChar char="§"/>
            </a:pPr>
            <a:endParaRPr lang="en-US" dirty="0" smtClean="0"/>
          </a:p>
        </p:txBody>
      </p:sp>
      <p:sp>
        <p:nvSpPr>
          <p:cNvPr id="4" name="Прямоугольник 3"/>
          <p:cNvSpPr/>
          <p:nvPr/>
        </p:nvSpPr>
        <p:spPr>
          <a:xfrm>
            <a:off x="556191" y="3776597"/>
            <a:ext cx="4275209" cy="1015663"/>
          </a:xfrm>
          <a:prstGeom prst="rect">
            <a:avLst/>
          </a:prstGeom>
        </p:spPr>
        <p:txBody>
          <a:bodyPr wrap="none">
            <a:spAutoFit/>
          </a:bodyPr>
          <a:lstStyle/>
          <a:p>
            <a:pPr marL="273050" indent="-273050">
              <a:buClr>
                <a:schemeClr val="tx1">
                  <a:lumMod val="50000"/>
                  <a:lumOff val="50000"/>
                </a:schemeClr>
              </a:buClr>
              <a:buFont typeface="Wingdings" pitchFamily="2" charset="2"/>
              <a:buChar char="§"/>
            </a:pPr>
            <a:r>
              <a:rPr lang="en-US" sz="2000" dirty="0" smtClean="0">
                <a:latin typeface="Open Sans" charset="0"/>
                <a:ea typeface="Open Sans" charset="0"/>
                <a:cs typeface="Open Sans" charset="0"/>
              </a:rPr>
              <a:t>Disadvantage</a:t>
            </a:r>
            <a:endParaRPr lang="en-US" sz="2000" dirty="0" smtClean="0">
              <a:latin typeface="Open Sans" charset="0"/>
              <a:ea typeface="Open Sans" charset="0"/>
              <a:cs typeface="Open Sans" charset="0"/>
            </a:endParaRPr>
          </a:p>
          <a:p>
            <a:pPr marL="723900" lvl="1" indent="-266700">
              <a:buClr>
                <a:schemeClr val="tx1">
                  <a:lumMod val="50000"/>
                  <a:lumOff val="50000"/>
                </a:schemeClr>
              </a:buClr>
              <a:buFont typeface="Wingdings" pitchFamily="2" charset="2"/>
              <a:buChar char="§"/>
            </a:pPr>
            <a:r>
              <a:rPr lang="en-US" sz="2000" dirty="0" smtClean="0">
                <a:latin typeface="Open Sans" charset="0"/>
                <a:ea typeface="Open Sans" charset="0"/>
                <a:cs typeface="Open Sans" charset="0"/>
              </a:rPr>
              <a:t>slow speed</a:t>
            </a:r>
          </a:p>
          <a:p>
            <a:pPr marL="723900" lvl="1" indent="-266700">
              <a:buClr>
                <a:schemeClr val="tx1">
                  <a:lumMod val="50000"/>
                  <a:lumOff val="50000"/>
                </a:schemeClr>
              </a:buClr>
              <a:buFont typeface="Wingdings" pitchFamily="2" charset="2"/>
              <a:buChar char="§"/>
            </a:pPr>
            <a:r>
              <a:rPr lang="en-US" sz="2000" dirty="0" smtClean="0">
                <a:latin typeface="Open Sans" charset="0"/>
                <a:ea typeface="Open Sans" charset="0"/>
                <a:cs typeface="Open Sans" charset="0"/>
              </a:rPr>
              <a:t>more </a:t>
            </a:r>
            <a:r>
              <a:rPr lang="en-US" sz="2000" dirty="0" smtClean="0">
                <a:latin typeface="Open Sans" charset="0"/>
                <a:ea typeface="Open Sans" charset="0"/>
                <a:cs typeface="Open Sans" charset="0"/>
              </a:rPr>
              <a:t>memory consumption</a:t>
            </a:r>
            <a:endParaRPr lang="ru-RU" sz="2000" dirty="0">
              <a:latin typeface="Open Sans" charset="0"/>
              <a:ea typeface="Open Sans" charset="0"/>
              <a:cs typeface="Open Sans"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PREDEFINED FUNCTIONS</a:t>
            </a:r>
            <a:endParaRPr lang="uk-UA" dirty="0"/>
          </a:p>
        </p:txBody>
      </p:sp>
    </p:spTree>
    <p:extLst>
      <p:ext uri="{BB962C8B-B14F-4D97-AF65-F5344CB8AC3E}">
        <p14:creationId xmlns:p14="http://schemas.microsoft.com/office/powerpoint/2010/main" xmlns="" val="3068882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PREDEFINED FUNCTIONS</a:t>
            </a:r>
            <a:r>
              <a:rPr lang="uk-UA" dirty="0" smtClean="0"/>
              <a:t/>
            </a:r>
            <a:br>
              <a:rPr lang="uk-UA" dirty="0" smtClean="0"/>
            </a:br>
            <a:endParaRPr lang="ru-RU" dirty="0"/>
          </a:p>
        </p:txBody>
      </p:sp>
      <p:sp>
        <p:nvSpPr>
          <p:cNvPr id="3" name="Текст 2"/>
          <p:cNvSpPr>
            <a:spLocks noGrp="1"/>
          </p:cNvSpPr>
          <p:nvPr>
            <p:ph type="body" sz="quarter" idx="10"/>
          </p:nvPr>
        </p:nvSpPr>
        <p:spPr/>
        <p:txBody>
          <a:bodyPr/>
          <a:lstStyle/>
          <a:p>
            <a:r>
              <a:rPr lang="en-US" dirty="0" smtClean="0"/>
              <a:t>JavaScript has several top-level, built-in functions:</a:t>
            </a:r>
            <a:endParaRPr lang="uk-UA" dirty="0" smtClean="0"/>
          </a:p>
          <a:p>
            <a:r>
              <a:rPr lang="en-US" dirty="0" smtClean="0"/>
              <a:t>The </a:t>
            </a:r>
            <a:r>
              <a:rPr lang="en-US" b="1" dirty="0" err="1" smtClean="0"/>
              <a:t>eval</a:t>
            </a:r>
            <a:r>
              <a:rPr lang="en-US" b="1" dirty="0" smtClean="0"/>
              <a:t>()</a:t>
            </a:r>
            <a:r>
              <a:rPr lang="en-US" dirty="0" smtClean="0"/>
              <a:t> function evaluates JavaScript code represented as a string.</a:t>
            </a:r>
            <a:endParaRPr lang="uk-UA" dirty="0" smtClean="0"/>
          </a:p>
          <a:p>
            <a:endParaRPr lang="ru-RU" dirty="0"/>
          </a:p>
        </p:txBody>
      </p:sp>
      <p:pic>
        <p:nvPicPr>
          <p:cNvPr id="6146" name="Picture 2"/>
          <p:cNvPicPr>
            <a:picLocks noChangeAspect="1" noChangeArrowheads="1"/>
          </p:cNvPicPr>
          <p:nvPr/>
        </p:nvPicPr>
        <p:blipFill>
          <a:blip r:embed="rId2"/>
          <a:srcRect/>
          <a:stretch>
            <a:fillRect/>
          </a:stretch>
        </p:blipFill>
        <p:spPr bwMode="auto">
          <a:xfrm>
            <a:off x="660210" y="2915433"/>
            <a:ext cx="5188576" cy="2243421"/>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PREDEFINED FUNCTIONS</a:t>
            </a:r>
            <a:r>
              <a:rPr lang="uk-UA" dirty="0" smtClean="0"/>
              <a:t/>
            </a:r>
            <a:br>
              <a:rPr lang="uk-UA" dirty="0" smtClean="0"/>
            </a:br>
            <a:endParaRPr lang="ru-RU" dirty="0"/>
          </a:p>
        </p:txBody>
      </p:sp>
      <p:sp>
        <p:nvSpPr>
          <p:cNvPr id="3" name="Текст 2"/>
          <p:cNvSpPr>
            <a:spLocks noGrp="1"/>
          </p:cNvSpPr>
          <p:nvPr>
            <p:ph type="body" sz="quarter" idx="10"/>
          </p:nvPr>
        </p:nvSpPr>
        <p:spPr/>
        <p:txBody>
          <a:bodyPr/>
          <a:lstStyle/>
          <a:p>
            <a:r>
              <a:rPr lang="en-US" dirty="0" smtClean="0"/>
              <a:t>The global </a:t>
            </a:r>
            <a:r>
              <a:rPr lang="en-US" b="1" dirty="0" err="1" smtClean="0"/>
              <a:t>isFinite</a:t>
            </a:r>
            <a:r>
              <a:rPr lang="en-US" b="1" dirty="0" smtClean="0"/>
              <a:t>()</a:t>
            </a:r>
            <a:r>
              <a:rPr lang="en-US" dirty="0" smtClean="0"/>
              <a:t> function determines whether the passed value is a finite number. If  needed, the parameter is first converted to a number.</a:t>
            </a:r>
            <a:endParaRPr lang="uk-UA" dirty="0" smtClean="0"/>
          </a:p>
          <a:p>
            <a:endParaRPr lang="ru-RU" dirty="0"/>
          </a:p>
        </p:txBody>
      </p:sp>
      <p:pic>
        <p:nvPicPr>
          <p:cNvPr id="7170" name="Picture 2"/>
          <p:cNvPicPr>
            <a:picLocks noChangeAspect="1" noChangeArrowheads="1"/>
          </p:cNvPicPr>
          <p:nvPr/>
        </p:nvPicPr>
        <p:blipFill>
          <a:blip r:embed="rId2"/>
          <a:srcRect/>
          <a:stretch>
            <a:fillRect/>
          </a:stretch>
        </p:blipFill>
        <p:spPr bwMode="auto">
          <a:xfrm>
            <a:off x="623530" y="2774476"/>
            <a:ext cx="4294701" cy="2466264"/>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PREDEFINED FUNCTIONS</a:t>
            </a:r>
            <a:r>
              <a:rPr lang="uk-UA" dirty="0" smtClean="0"/>
              <a:t/>
            </a:r>
            <a:br>
              <a:rPr lang="uk-UA" dirty="0" smtClean="0"/>
            </a:br>
            <a:endParaRPr lang="ru-RU" dirty="0"/>
          </a:p>
        </p:txBody>
      </p:sp>
      <p:sp>
        <p:nvSpPr>
          <p:cNvPr id="3" name="Текст 2"/>
          <p:cNvSpPr>
            <a:spLocks noGrp="1"/>
          </p:cNvSpPr>
          <p:nvPr>
            <p:ph type="body" sz="quarter" idx="10"/>
          </p:nvPr>
        </p:nvSpPr>
        <p:spPr>
          <a:xfrm>
            <a:off x="672152" y="1388659"/>
            <a:ext cx="10820400" cy="3429000"/>
          </a:xfrm>
        </p:spPr>
        <p:txBody>
          <a:bodyPr/>
          <a:lstStyle/>
          <a:p>
            <a:r>
              <a:rPr lang="en-US" dirty="0" smtClean="0"/>
              <a:t>The </a:t>
            </a:r>
            <a:r>
              <a:rPr lang="en-US" b="1" dirty="0" err="1" smtClean="0"/>
              <a:t>isNaN</a:t>
            </a:r>
            <a:r>
              <a:rPr lang="en-US" b="1" dirty="0" smtClean="0"/>
              <a:t>()</a:t>
            </a:r>
            <a:r>
              <a:rPr lang="en-US" dirty="0" smtClean="0"/>
              <a:t> function determines whether a value is </a:t>
            </a:r>
            <a:r>
              <a:rPr lang="en-US" b="1" dirty="0" err="1" smtClean="0"/>
              <a:t>NaN</a:t>
            </a:r>
            <a:r>
              <a:rPr lang="en-US" dirty="0" smtClean="0"/>
              <a:t> or not.</a:t>
            </a:r>
            <a:endParaRPr lang="uk-UA" dirty="0" smtClean="0"/>
          </a:p>
          <a:p>
            <a:endParaRPr lang="uk-UA" dirty="0" smtClean="0"/>
          </a:p>
          <a:p>
            <a:endParaRPr lang="uk-UA" dirty="0" smtClean="0"/>
          </a:p>
          <a:p>
            <a:endParaRPr lang="uk-UA" dirty="0" smtClean="0"/>
          </a:p>
          <a:p>
            <a:endParaRPr lang="uk-UA" dirty="0" smtClean="0"/>
          </a:p>
          <a:p>
            <a:endParaRPr lang="uk-UA" dirty="0" smtClean="0"/>
          </a:p>
          <a:p>
            <a:endParaRPr lang="uk-UA" dirty="0" smtClean="0"/>
          </a:p>
          <a:p>
            <a:r>
              <a:rPr lang="en-US" dirty="0" smtClean="0"/>
              <a:t>The </a:t>
            </a:r>
            <a:r>
              <a:rPr lang="en-US" b="1" dirty="0" err="1" smtClean="0"/>
              <a:t>parseFloat</a:t>
            </a:r>
            <a:r>
              <a:rPr lang="en-US" b="1" dirty="0" smtClean="0"/>
              <a:t>()</a:t>
            </a:r>
            <a:r>
              <a:rPr lang="en-US" dirty="0" smtClean="0"/>
              <a:t> function parses an argument and returns a floating point number.</a:t>
            </a:r>
            <a:endParaRPr lang="uk-UA" dirty="0" smtClean="0"/>
          </a:p>
          <a:p>
            <a:endParaRPr lang="uk-UA" dirty="0" smtClean="0"/>
          </a:p>
          <a:p>
            <a:endParaRPr lang="uk-UA" dirty="0" smtClean="0"/>
          </a:p>
          <a:p>
            <a:endParaRPr lang="uk-UA" dirty="0" smtClean="0"/>
          </a:p>
          <a:p>
            <a:endParaRPr lang="uk-UA" dirty="0" smtClean="0"/>
          </a:p>
          <a:p>
            <a:endParaRPr lang="uk-UA" dirty="0" smtClean="0"/>
          </a:p>
          <a:p>
            <a:r>
              <a:rPr lang="en-US" dirty="0" smtClean="0"/>
              <a:t> </a:t>
            </a:r>
            <a:endParaRPr lang="ru-RU" dirty="0"/>
          </a:p>
        </p:txBody>
      </p:sp>
      <p:pic>
        <p:nvPicPr>
          <p:cNvPr id="8195" name="Picture 3"/>
          <p:cNvPicPr>
            <a:picLocks noChangeAspect="1" noChangeArrowheads="1"/>
          </p:cNvPicPr>
          <p:nvPr/>
        </p:nvPicPr>
        <p:blipFill>
          <a:blip r:embed="rId2"/>
          <a:srcRect/>
          <a:stretch>
            <a:fillRect/>
          </a:stretch>
        </p:blipFill>
        <p:spPr bwMode="auto">
          <a:xfrm>
            <a:off x="668102" y="1827092"/>
            <a:ext cx="7510343" cy="2294532"/>
          </a:xfrm>
          <a:prstGeom prst="rect">
            <a:avLst/>
          </a:prstGeom>
          <a:noFill/>
          <a:ln w="9525">
            <a:noFill/>
            <a:miter lim="800000"/>
            <a:headEnd/>
            <a:tailEnd/>
          </a:ln>
          <a:effectLst/>
        </p:spPr>
      </p:pic>
      <p:pic>
        <p:nvPicPr>
          <p:cNvPr id="8196" name="Picture 4"/>
          <p:cNvPicPr>
            <a:picLocks noChangeAspect="1" noChangeArrowheads="1"/>
          </p:cNvPicPr>
          <p:nvPr/>
        </p:nvPicPr>
        <p:blipFill>
          <a:blip r:embed="rId3"/>
          <a:srcRect/>
          <a:stretch>
            <a:fillRect/>
          </a:stretch>
        </p:blipFill>
        <p:spPr bwMode="auto">
          <a:xfrm>
            <a:off x="660566" y="4868271"/>
            <a:ext cx="3013384" cy="61813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PREDEFINED FUNCTIONS</a:t>
            </a:r>
            <a:r>
              <a:rPr lang="uk-UA" dirty="0" smtClean="0"/>
              <a:t/>
            </a:r>
            <a:br>
              <a:rPr lang="uk-UA" dirty="0" smtClean="0"/>
            </a:br>
            <a:endParaRPr lang="ru-RU" dirty="0"/>
          </a:p>
        </p:txBody>
      </p:sp>
      <p:sp>
        <p:nvSpPr>
          <p:cNvPr id="3" name="Текст 2"/>
          <p:cNvSpPr>
            <a:spLocks noGrp="1"/>
          </p:cNvSpPr>
          <p:nvPr>
            <p:ph type="body" sz="quarter" idx="10"/>
          </p:nvPr>
        </p:nvSpPr>
        <p:spPr/>
        <p:txBody>
          <a:bodyPr/>
          <a:lstStyle/>
          <a:p>
            <a:r>
              <a:rPr lang="en-US" dirty="0" smtClean="0"/>
              <a:t>The </a:t>
            </a:r>
            <a:r>
              <a:rPr lang="en-US" b="1" dirty="0" err="1" smtClean="0"/>
              <a:t>parseInt</a:t>
            </a:r>
            <a:r>
              <a:rPr lang="en-US" b="1" dirty="0" smtClean="0"/>
              <a:t>() </a:t>
            </a:r>
            <a:r>
              <a:rPr lang="en-US" dirty="0" smtClean="0"/>
              <a:t>function parses a string and returns an integer.</a:t>
            </a:r>
            <a:endParaRPr lang="uk-UA" dirty="0" smtClean="0"/>
          </a:p>
          <a:p>
            <a:endParaRPr lang="uk-UA" dirty="0" smtClean="0"/>
          </a:p>
          <a:p>
            <a:endParaRPr lang="uk-UA" dirty="0" smtClean="0"/>
          </a:p>
          <a:p>
            <a:r>
              <a:rPr lang="en-US" dirty="0" smtClean="0"/>
              <a:t>The </a:t>
            </a:r>
            <a:r>
              <a:rPr lang="en-US" b="1" dirty="0" smtClean="0"/>
              <a:t>Number() </a:t>
            </a:r>
            <a:r>
              <a:rPr lang="en-US" dirty="0" smtClean="0"/>
              <a:t>function converts an object's value to a number.</a:t>
            </a:r>
          </a:p>
          <a:p>
            <a:endParaRPr lang="en-US" dirty="0" smtClean="0"/>
          </a:p>
          <a:p>
            <a:endParaRPr lang="ru-RU" dirty="0"/>
          </a:p>
        </p:txBody>
      </p:sp>
      <p:pic>
        <p:nvPicPr>
          <p:cNvPr id="9218" name="Picture 2"/>
          <p:cNvPicPr>
            <a:picLocks noChangeAspect="1" noChangeArrowheads="1"/>
          </p:cNvPicPr>
          <p:nvPr/>
        </p:nvPicPr>
        <p:blipFill>
          <a:blip r:embed="rId2"/>
          <a:srcRect/>
          <a:stretch>
            <a:fillRect/>
          </a:stretch>
        </p:blipFill>
        <p:spPr bwMode="auto">
          <a:xfrm>
            <a:off x="631707" y="2456739"/>
            <a:ext cx="2985636" cy="668598"/>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673646" y="3767209"/>
            <a:ext cx="2792885" cy="934957"/>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PREDEFINED FUNCTIONS</a:t>
            </a:r>
            <a:r>
              <a:rPr lang="uk-UA" dirty="0" smtClean="0"/>
              <a:t/>
            </a:r>
            <a:br>
              <a:rPr lang="uk-UA" dirty="0" smtClean="0"/>
            </a:br>
            <a:endParaRPr lang="ru-RU" dirty="0"/>
          </a:p>
        </p:txBody>
      </p:sp>
      <p:sp>
        <p:nvSpPr>
          <p:cNvPr id="3" name="Текст 2"/>
          <p:cNvSpPr>
            <a:spLocks noGrp="1"/>
          </p:cNvSpPr>
          <p:nvPr>
            <p:ph type="body" sz="quarter" idx="10"/>
          </p:nvPr>
        </p:nvSpPr>
        <p:spPr/>
        <p:txBody>
          <a:bodyPr/>
          <a:lstStyle/>
          <a:p>
            <a:r>
              <a:rPr lang="en-US" dirty="0" smtClean="0"/>
              <a:t>The </a:t>
            </a:r>
            <a:r>
              <a:rPr lang="en-US" b="1" dirty="0" smtClean="0"/>
              <a:t>String() </a:t>
            </a:r>
            <a:r>
              <a:rPr lang="en-US" dirty="0" smtClean="0"/>
              <a:t>function convert different objects to strings.</a:t>
            </a:r>
          </a:p>
          <a:p>
            <a:endParaRPr lang="en-US" dirty="0" smtClean="0"/>
          </a:p>
          <a:p>
            <a:endParaRPr lang="en-US" dirty="0" smtClean="0"/>
          </a:p>
          <a:p>
            <a:r>
              <a:rPr lang="en-US" dirty="0" smtClean="0"/>
              <a:t>The </a:t>
            </a:r>
            <a:r>
              <a:rPr lang="en-US" b="1" dirty="0" err="1" smtClean="0"/>
              <a:t>encodeURI</a:t>
            </a:r>
            <a:r>
              <a:rPr lang="en-US" b="1" dirty="0" smtClean="0"/>
              <a:t>() / </a:t>
            </a:r>
            <a:r>
              <a:rPr lang="en-US" b="1" dirty="0" err="1" smtClean="0"/>
              <a:t>decodeURI</a:t>
            </a:r>
            <a:r>
              <a:rPr lang="en-US" b="1" dirty="0" smtClean="0"/>
              <a:t>() </a:t>
            </a:r>
            <a:r>
              <a:rPr lang="en-US" dirty="0" smtClean="0"/>
              <a:t>functions encodes / decodes special characters, except: </a:t>
            </a:r>
            <a:r>
              <a:rPr lang="en-US" dirty="0" smtClean="0">
                <a:solidFill>
                  <a:srgbClr val="FF0000"/>
                </a:solidFill>
              </a:rPr>
              <a:t>, / ? : @ &amp; = + $ #</a:t>
            </a:r>
            <a:r>
              <a:rPr lang="en-US" dirty="0" smtClean="0"/>
              <a:t>.</a:t>
            </a:r>
          </a:p>
          <a:p>
            <a:endParaRPr lang="uk-UA" dirty="0" smtClean="0"/>
          </a:p>
          <a:p>
            <a:endParaRPr lang="uk-UA" dirty="0" smtClean="0"/>
          </a:p>
          <a:p>
            <a:endParaRPr lang="uk-UA" dirty="0" smtClean="0"/>
          </a:p>
          <a:p>
            <a:endParaRPr lang="en-US" dirty="0" smtClean="0"/>
          </a:p>
          <a:p>
            <a:endParaRPr lang="ru-RU" dirty="0"/>
          </a:p>
        </p:txBody>
      </p:sp>
      <p:pic>
        <p:nvPicPr>
          <p:cNvPr id="10242" name="Picture 2"/>
          <p:cNvPicPr>
            <a:picLocks noChangeAspect="1" noChangeArrowheads="1"/>
          </p:cNvPicPr>
          <p:nvPr/>
        </p:nvPicPr>
        <p:blipFill>
          <a:blip r:embed="rId2"/>
          <a:srcRect/>
          <a:stretch>
            <a:fillRect/>
          </a:stretch>
        </p:blipFill>
        <p:spPr bwMode="auto">
          <a:xfrm>
            <a:off x="651822" y="2498607"/>
            <a:ext cx="8031510" cy="790503"/>
          </a:xfrm>
          <a:prstGeom prst="rect">
            <a:avLst/>
          </a:prstGeom>
          <a:noFill/>
          <a:ln w="9525">
            <a:noFill/>
            <a:miter lim="800000"/>
            <a:headEnd/>
            <a:tailEnd/>
          </a:ln>
          <a:effectLst/>
        </p:spPr>
      </p:pic>
      <p:pic>
        <p:nvPicPr>
          <p:cNvPr id="10244" name="Picture 4"/>
          <p:cNvPicPr>
            <a:picLocks noChangeAspect="1" noChangeArrowheads="1"/>
          </p:cNvPicPr>
          <p:nvPr/>
        </p:nvPicPr>
        <p:blipFill>
          <a:blip r:embed="rId3"/>
          <a:srcRect/>
          <a:stretch>
            <a:fillRect/>
          </a:stretch>
        </p:blipFill>
        <p:spPr bwMode="auto">
          <a:xfrm>
            <a:off x="633129" y="4097954"/>
            <a:ext cx="10478797" cy="706058"/>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PREDEFINED FUNCTIONS</a:t>
            </a:r>
            <a:r>
              <a:rPr lang="uk-UA" dirty="0" smtClean="0"/>
              <a:t/>
            </a:r>
            <a:br>
              <a:rPr lang="uk-UA" dirty="0" smtClean="0"/>
            </a:br>
            <a:endParaRPr lang="ru-RU" dirty="0"/>
          </a:p>
        </p:txBody>
      </p:sp>
      <p:sp>
        <p:nvSpPr>
          <p:cNvPr id="3" name="Текст 2"/>
          <p:cNvSpPr>
            <a:spLocks noGrp="1"/>
          </p:cNvSpPr>
          <p:nvPr>
            <p:ph type="body" sz="quarter" idx="10"/>
          </p:nvPr>
        </p:nvSpPr>
        <p:spPr/>
        <p:txBody>
          <a:bodyPr/>
          <a:lstStyle/>
          <a:p>
            <a:r>
              <a:rPr lang="en-US" dirty="0" smtClean="0"/>
              <a:t>The </a:t>
            </a:r>
            <a:r>
              <a:rPr lang="en-US" b="1" dirty="0" err="1" smtClean="0"/>
              <a:t>encodeURIComponent</a:t>
            </a:r>
            <a:r>
              <a:rPr lang="en-US" b="1" dirty="0" smtClean="0"/>
              <a:t>() / </a:t>
            </a:r>
            <a:r>
              <a:rPr lang="en-US" b="1" dirty="0" err="1" smtClean="0"/>
              <a:t>decodeURIComponent</a:t>
            </a:r>
            <a:r>
              <a:rPr lang="en-US" b="1" dirty="0" smtClean="0"/>
              <a:t>() </a:t>
            </a:r>
            <a:r>
              <a:rPr lang="en-US" dirty="0" smtClean="0"/>
              <a:t>functions can encode / decode special characters: </a:t>
            </a:r>
            <a:r>
              <a:rPr lang="en-US" dirty="0" smtClean="0">
                <a:solidFill>
                  <a:srgbClr val="FF0000"/>
                </a:solidFill>
              </a:rPr>
              <a:t>, / ? : @ &amp; = + $ #</a:t>
            </a:r>
            <a:r>
              <a:rPr lang="en-US" dirty="0" smtClean="0"/>
              <a:t>.</a:t>
            </a:r>
          </a:p>
          <a:p>
            <a:endParaRPr lang="ru-RU" dirty="0"/>
          </a:p>
        </p:txBody>
      </p:sp>
      <p:pic>
        <p:nvPicPr>
          <p:cNvPr id="11266" name="Picture 2"/>
          <p:cNvPicPr>
            <a:picLocks noChangeAspect="1" noChangeArrowheads="1"/>
          </p:cNvPicPr>
          <p:nvPr/>
        </p:nvPicPr>
        <p:blipFill>
          <a:blip r:embed="rId2"/>
          <a:srcRect/>
          <a:stretch>
            <a:fillRect/>
          </a:stretch>
        </p:blipFill>
        <p:spPr bwMode="auto">
          <a:xfrm>
            <a:off x="700300" y="2821035"/>
            <a:ext cx="5563745" cy="1286941"/>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USED MATERIALS</a:t>
            </a:r>
            <a:endParaRPr lang="ru-RU" dirty="0"/>
          </a:p>
        </p:txBody>
      </p:sp>
      <p:sp>
        <p:nvSpPr>
          <p:cNvPr id="3" name="Текст 2"/>
          <p:cNvSpPr>
            <a:spLocks noGrp="1"/>
          </p:cNvSpPr>
          <p:nvPr>
            <p:ph type="body" sz="quarter" idx="10"/>
          </p:nvPr>
        </p:nvSpPr>
        <p:spPr/>
        <p:txBody>
          <a:bodyPr/>
          <a:lstStyle/>
          <a:p>
            <a:r>
              <a:rPr lang="en-US" dirty="0" smtClean="0">
                <a:hlinkClick r:id="rId2"/>
              </a:rPr>
              <a:t>https://habr.com/ru/post/199456/</a:t>
            </a:r>
            <a:endParaRPr lang="en-US" dirty="0" smtClean="0"/>
          </a:p>
          <a:p>
            <a:r>
              <a:rPr lang="en-US" dirty="0" smtClean="0">
                <a:hlinkClick r:id="rId3"/>
              </a:rPr>
              <a:t>https://developer.mozilla.org/en-US/docs/Web/JavaScript/Reference/Operators/Spread_syntax</a:t>
            </a:r>
            <a:endParaRPr lang="en-US" dirty="0" smtClean="0"/>
          </a:p>
          <a:p>
            <a:r>
              <a:rPr lang="en-US" dirty="0" smtClean="0">
                <a:hlinkClick r:id="rId4"/>
              </a:rPr>
              <a:t>https://developer.mozilla.org/en-US/docs/Web/JavaScript/Reference/Global_Objects/Function/apply</a:t>
            </a:r>
            <a:endParaRPr lang="en-US" dirty="0" smtClean="0"/>
          </a:p>
          <a:p>
            <a:r>
              <a:rPr lang="en-US" dirty="0" smtClean="0">
                <a:hlinkClick r:id="rId5"/>
              </a:rPr>
              <a:t>https://www.codingame.com/playgrounds/9799/learn-solve-call-apply-and-bind-methods-in-javascript</a:t>
            </a:r>
            <a:endParaRPr lang="en-US" dirty="0" smtClean="0"/>
          </a:p>
          <a:p>
            <a:endParaRPr lang="en-US" dirty="0" smtClean="0"/>
          </a:p>
          <a:p>
            <a:endParaRPr lang="uk-UA" dirty="0" smtClean="0"/>
          </a:p>
          <a:p>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Introduction</a:t>
            </a:r>
            <a:endParaRPr lang="ru-RU" dirty="0"/>
          </a:p>
        </p:txBody>
      </p:sp>
      <p:sp>
        <p:nvSpPr>
          <p:cNvPr id="3" name="Текст 2"/>
          <p:cNvSpPr>
            <a:spLocks noGrp="1"/>
          </p:cNvSpPr>
          <p:nvPr>
            <p:ph type="body" sz="quarter" idx="10"/>
          </p:nvPr>
        </p:nvSpPr>
        <p:spPr>
          <a:xfrm>
            <a:off x="685800" y="1738746"/>
            <a:ext cx="10820400" cy="3429000"/>
          </a:xfrm>
        </p:spPr>
        <p:txBody>
          <a:bodyPr/>
          <a:lstStyle/>
          <a:p>
            <a:r>
              <a:rPr lang="en-US" dirty="0" smtClean="0"/>
              <a:t>Working with JavaScript “this” keyword can be tricky. Not knowing the background rules may end up with the famous “it works, but I don’t know why” or worse: “it doesn’t work and I don’t know why”. It’s good to know the theory before putting things into practice. Call(), Apply() and Bind() methods can come in handy when setting the “this” value.</a:t>
            </a:r>
          </a:p>
          <a:p>
            <a:r>
              <a:rPr lang="en-US" b="1" dirty="0" smtClean="0"/>
              <a:t>Basic rules worth remembering:</a:t>
            </a:r>
            <a:endParaRPr lang="en-US" dirty="0" smtClean="0"/>
          </a:p>
          <a:p>
            <a:pPr marL="457200" indent="-457200" fontAlgn="t">
              <a:buClr>
                <a:schemeClr val="tx1">
                  <a:lumMod val="50000"/>
                  <a:lumOff val="50000"/>
                </a:schemeClr>
              </a:buClr>
              <a:buFont typeface="+mj-lt"/>
              <a:buAutoNum type="arabicParenR"/>
            </a:pPr>
            <a:r>
              <a:rPr lang="en-US" dirty="0" smtClean="0"/>
              <a:t>“this” always refers to an object.</a:t>
            </a:r>
          </a:p>
          <a:p>
            <a:pPr marL="457200" indent="-457200" fontAlgn="t">
              <a:buClr>
                <a:schemeClr val="tx1">
                  <a:lumMod val="50000"/>
                  <a:lumOff val="50000"/>
                </a:schemeClr>
              </a:buClr>
              <a:buFont typeface="+mj-lt"/>
              <a:buAutoNum type="arabicParenR"/>
            </a:pPr>
            <a:r>
              <a:rPr lang="en-US" dirty="0" smtClean="0"/>
              <a:t>“this” refers to an object which calls the function it contains.</a:t>
            </a:r>
          </a:p>
          <a:p>
            <a:pPr marL="457200" indent="-457200" fontAlgn="t">
              <a:buClr>
                <a:schemeClr val="tx1">
                  <a:lumMod val="50000"/>
                  <a:lumOff val="50000"/>
                </a:schemeClr>
              </a:buClr>
              <a:buFont typeface="+mj-lt"/>
              <a:buAutoNum type="arabicParenR"/>
            </a:pPr>
            <a:r>
              <a:rPr lang="en-US" dirty="0" smtClean="0"/>
              <a:t>In the global context “this” refers to either window object or is undefined if the ‘strict mode’ is used.</a:t>
            </a:r>
          </a:p>
          <a:p>
            <a:endParaRPr lang="en-US" dirty="0" smtClean="0"/>
          </a:p>
          <a:p>
            <a:endParaRPr lang="ru-RU"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Thank you!</a:t>
            </a:r>
            <a:endParaRPr lang="uk-UA" dirty="0"/>
          </a:p>
        </p:txBody>
      </p:sp>
    </p:spTree>
    <p:extLst>
      <p:ext uri="{BB962C8B-B14F-4D97-AF65-F5344CB8AC3E}">
        <p14:creationId xmlns:p14="http://schemas.microsoft.com/office/powerpoint/2010/main" xmlns="" val="658380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a:xfrm>
            <a:off x="644236" y="1011382"/>
            <a:ext cx="10820400" cy="4793673"/>
          </a:xfrm>
        </p:spPr>
        <p:txBody>
          <a:bodyPr/>
          <a:lstStyle/>
          <a:p>
            <a:endParaRPr lang="en-US" dirty="0" smtClean="0"/>
          </a:p>
          <a:p>
            <a:endParaRPr lang="en-US" dirty="0" smtClean="0"/>
          </a:p>
          <a:p>
            <a:endParaRPr lang="en-US" dirty="0" smtClean="0"/>
          </a:p>
          <a:p>
            <a:endParaRPr lang="en-US" dirty="0" smtClean="0"/>
          </a:p>
          <a:p>
            <a:r>
              <a:rPr lang="en-US" dirty="0" smtClean="0"/>
              <a:t>The above will work perfectly fine as long as we use it this way:</a:t>
            </a:r>
          </a:p>
          <a:p>
            <a:endParaRPr lang="en-US" dirty="0" smtClean="0"/>
          </a:p>
          <a:p>
            <a:r>
              <a:rPr lang="en-US" dirty="0" smtClean="0"/>
              <a:t>But what if we want to borrow a method?</a:t>
            </a:r>
          </a:p>
          <a:p>
            <a:endParaRPr lang="en-US" dirty="0" smtClean="0"/>
          </a:p>
          <a:p>
            <a:endParaRPr lang="en-US" dirty="0" smtClean="0"/>
          </a:p>
          <a:p>
            <a:r>
              <a:rPr lang="en-US" dirty="0" smtClean="0"/>
              <a:t>Well, this won’t work as the “this” will be now assigned to the global context which doesn’t have neither the </a:t>
            </a:r>
            <a:r>
              <a:rPr lang="en-US" dirty="0" err="1" smtClean="0"/>
              <a:t>registrationNumber</a:t>
            </a:r>
            <a:r>
              <a:rPr lang="en-US" dirty="0" smtClean="0"/>
              <a:t> nor the brand property.</a:t>
            </a:r>
          </a:p>
          <a:p>
            <a:endParaRPr lang="en-US" dirty="0" smtClean="0"/>
          </a:p>
          <a:p>
            <a:endParaRPr lang="ru-RU" dirty="0"/>
          </a:p>
        </p:txBody>
      </p:sp>
      <p:pic>
        <p:nvPicPr>
          <p:cNvPr id="1026" name="Picture 2"/>
          <p:cNvPicPr>
            <a:picLocks noChangeAspect="1" noChangeArrowheads="1"/>
          </p:cNvPicPr>
          <p:nvPr/>
        </p:nvPicPr>
        <p:blipFill>
          <a:blip r:embed="rId2"/>
          <a:srcRect/>
          <a:stretch>
            <a:fillRect/>
          </a:stretch>
        </p:blipFill>
        <p:spPr bwMode="auto">
          <a:xfrm>
            <a:off x="587518" y="1000560"/>
            <a:ext cx="5674735" cy="1637959"/>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74111" y="3176155"/>
            <a:ext cx="3845072" cy="287482"/>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676274" y="4171518"/>
            <a:ext cx="4311355" cy="497464"/>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chor="ctr"/>
          <a:lstStyle/>
          <a:p>
            <a:pPr algn="ctr"/>
            <a:r>
              <a:rPr lang="en-US" dirty="0" smtClean="0"/>
              <a:t>BINDING &amp; APPLYING</a:t>
            </a:r>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BIND</a:t>
            </a:r>
            <a:endParaRPr lang="ru-RU" dirty="0"/>
          </a:p>
        </p:txBody>
      </p:sp>
      <p:sp>
        <p:nvSpPr>
          <p:cNvPr id="3" name="Текст 2"/>
          <p:cNvSpPr>
            <a:spLocks noGrp="1"/>
          </p:cNvSpPr>
          <p:nvPr>
            <p:ph type="body" sz="quarter" idx="10"/>
          </p:nvPr>
        </p:nvSpPr>
        <p:spPr>
          <a:xfrm>
            <a:off x="741222" y="1627908"/>
            <a:ext cx="10820400" cy="1364674"/>
          </a:xfrm>
        </p:spPr>
        <p:style>
          <a:lnRef idx="0">
            <a:scrgbClr r="0" g="0" b="0"/>
          </a:lnRef>
          <a:fillRef idx="1003">
            <a:schemeClr val="lt1"/>
          </a:fillRef>
          <a:effectRef idx="0">
            <a:scrgbClr r="0" g="0" b="0"/>
          </a:effectRef>
          <a:fontRef idx="major"/>
        </p:style>
        <p:txBody>
          <a:bodyPr/>
          <a:lstStyle/>
          <a:p>
            <a:r>
              <a:rPr lang="en-US" dirty="0" smtClean="0"/>
              <a:t>Syntax</a:t>
            </a:r>
          </a:p>
          <a:p>
            <a:r>
              <a:rPr lang="en-US" dirty="0" smtClean="0"/>
              <a:t>The </a:t>
            </a:r>
            <a:r>
              <a:rPr lang="en-US" b="1" dirty="0" smtClean="0"/>
              <a:t>bind()</a:t>
            </a:r>
            <a:r>
              <a:rPr lang="en-US" dirty="0" smtClean="0"/>
              <a:t> method creates a new function that, when called, has its this keyword set to the provided value, with a given sequence of arguments preceding any provided when the new function is called. – MDN</a:t>
            </a:r>
          </a:p>
          <a:p>
            <a:endParaRPr lang="en-US" dirty="0" smtClean="0"/>
          </a:p>
          <a:p>
            <a:endParaRPr lang="en-US" dirty="0" smtClean="0"/>
          </a:p>
        </p:txBody>
      </p:sp>
      <p:sp>
        <p:nvSpPr>
          <p:cNvPr id="4" name="Прямоугольник 3"/>
          <p:cNvSpPr/>
          <p:nvPr/>
        </p:nvSpPr>
        <p:spPr>
          <a:xfrm>
            <a:off x="623455" y="2967335"/>
            <a:ext cx="10875817" cy="2862322"/>
          </a:xfrm>
          <a:prstGeom prst="rect">
            <a:avLst/>
          </a:prstGeom>
        </p:spPr>
        <p:txBody>
          <a:bodyPr wrap="square">
            <a:spAutoFit/>
          </a:bodyPr>
          <a:lstStyle/>
          <a:p>
            <a:endParaRPr lang="en-US" sz="2000" dirty="0" smtClean="0">
              <a:latin typeface="Open Sans" charset="0"/>
              <a:ea typeface="Open Sans" charset="0"/>
              <a:cs typeface="Open Sans" charset="0"/>
            </a:endParaRPr>
          </a:p>
          <a:p>
            <a:r>
              <a:rPr lang="en-US" sz="2000" dirty="0" smtClean="0">
                <a:latin typeface="Open Sans" charset="0"/>
                <a:ea typeface="Open Sans" charset="0"/>
                <a:cs typeface="Open Sans" charset="0"/>
              </a:rPr>
              <a:t>For such cases we can use the </a:t>
            </a:r>
            <a:r>
              <a:rPr lang="en-US" sz="2000" dirty="0" err="1" smtClean="0">
                <a:latin typeface="Open Sans" charset="0"/>
                <a:ea typeface="Open Sans" charset="0"/>
                <a:cs typeface="Open Sans" charset="0"/>
              </a:rPr>
              <a:t>ECMAScript</a:t>
            </a:r>
            <a:r>
              <a:rPr lang="en-US" sz="2000" dirty="0" smtClean="0">
                <a:latin typeface="Open Sans" charset="0"/>
                <a:ea typeface="Open Sans" charset="0"/>
                <a:cs typeface="Open Sans" charset="0"/>
              </a:rPr>
              <a:t> 5 bind() method of the </a:t>
            </a:r>
            <a:r>
              <a:rPr lang="en-US" sz="2000" dirty="0" err="1" smtClean="0">
                <a:latin typeface="Open Sans" charset="0"/>
                <a:ea typeface="Open Sans" charset="0"/>
                <a:cs typeface="Open Sans" charset="0"/>
              </a:rPr>
              <a:t>Function.prototype</a:t>
            </a:r>
            <a:r>
              <a:rPr lang="en-US" sz="2000" dirty="0" smtClean="0">
                <a:latin typeface="Open Sans" charset="0"/>
                <a:ea typeface="Open Sans" charset="0"/>
                <a:cs typeface="Open Sans" charset="0"/>
              </a:rPr>
              <a:t> property. This means bind() can be used by every single function.</a:t>
            </a:r>
          </a:p>
          <a:p>
            <a:endParaRPr lang="en-US" sz="2000" dirty="0" smtClean="0">
              <a:latin typeface="Open Sans" charset="0"/>
              <a:ea typeface="Open Sans" charset="0"/>
              <a:cs typeface="Open Sans" charset="0"/>
            </a:endParaRPr>
          </a:p>
          <a:p>
            <a:endParaRPr lang="en-US" sz="2000" dirty="0" smtClean="0">
              <a:latin typeface="Open Sans" charset="0"/>
              <a:ea typeface="Open Sans" charset="0"/>
              <a:cs typeface="Open Sans" charset="0"/>
            </a:endParaRPr>
          </a:p>
          <a:p>
            <a:r>
              <a:rPr lang="en-US" sz="2000" dirty="0" smtClean="0">
                <a:latin typeface="Open Sans" charset="0"/>
                <a:ea typeface="Open Sans" charset="0"/>
                <a:cs typeface="Open Sans" charset="0"/>
              </a:rPr>
              <a:t>The bind() method creates a new function where “this” refers to the parameter in the parenthesis in the above case “car”. This way the bind() method enables calling a function with a specified “this” value.</a:t>
            </a:r>
          </a:p>
          <a:p>
            <a:endParaRPr lang="ru-RU" sz="2000" dirty="0">
              <a:latin typeface="Open Sans" charset="0"/>
              <a:ea typeface="Open Sans" charset="0"/>
              <a:cs typeface="Open Sans" charset="0"/>
            </a:endParaRPr>
          </a:p>
        </p:txBody>
      </p:sp>
      <p:pic>
        <p:nvPicPr>
          <p:cNvPr id="2050" name="Picture 2"/>
          <p:cNvPicPr>
            <a:picLocks noChangeAspect="1" noChangeArrowheads="1"/>
          </p:cNvPicPr>
          <p:nvPr/>
        </p:nvPicPr>
        <p:blipFill>
          <a:blip r:embed="rId2"/>
          <a:srcRect/>
          <a:stretch>
            <a:fillRect/>
          </a:stretch>
        </p:blipFill>
        <p:spPr bwMode="auto">
          <a:xfrm>
            <a:off x="678007" y="3995737"/>
            <a:ext cx="4790482" cy="465426"/>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614488" y="1721860"/>
            <a:ext cx="4079730" cy="25728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BIND</a:t>
            </a:r>
            <a:endParaRPr lang="ru-RU" dirty="0"/>
          </a:p>
        </p:txBody>
      </p:sp>
      <p:sp>
        <p:nvSpPr>
          <p:cNvPr id="3" name="Текст 2"/>
          <p:cNvSpPr>
            <a:spLocks noGrp="1"/>
          </p:cNvSpPr>
          <p:nvPr>
            <p:ph type="body" sz="quarter" idx="10"/>
          </p:nvPr>
        </p:nvSpPr>
        <p:spPr>
          <a:xfrm>
            <a:off x="658091" y="1683326"/>
            <a:ext cx="10820400" cy="4426527"/>
          </a:xfrm>
        </p:spPr>
        <p:txBody>
          <a:bodyPr/>
          <a:lstStyle/>
          <a:p>
            <a:r>
              <a:rPr lang="en-US" dirty="0" smtClean="0"/>
              <a:t>What if we would like to pass a parameter to the </a:t>
            </a:r>
            <a:r>
              <a:rPr lang="en-US" dirty="0" err="1" smtClean="0"/>
              <a:t>displayDetails</a:t>
            </a:r>
            <a:r>
              <a:rPr lang="en-US" dirty="0" smtClean="0"/>
              <a:t> function? We can use the bind method again. The following argument of the bind() method will provide an argument to the function bind() is called on.</a:t>
            </a:r>
          </a:p>
          <a:p>
            <a:r>
              <a:rPr lang="en-US" dirty="0" smtClean="0"/>
              <a:t>Let me rewrite the car object:</a:t>
            </a:r>
          </a:p>
          <a:p>
            <a:endParaRPr lang="en-US" dirty="0" smtClean="0"/>
          </a:p>
          <a:p>
            <a:endParaRPr lang="en-US" dirty="0" smtClean="0"/>
          </a:p>
          <a:p>
            <a:endParaRPr lang="en-US" dirty="0" smtClean="0"/>
          </a:p>
          <a:p>
            <a:endParaRPr lang="en-US" dirty="0" smtClean="0"/>
          </a:p>
          <a:p>
            <a:r>
              <a:rPr lang="en-US" dirty="0" smtClean="0"/>
              <a:t>Example of passing arguments with bind():</a:t>
            </a:r>
          </a:p>
          <a:p>
            <a:endParaRPr lang="ru-RU" dirty="0"/>
          </a:p>
        </p:txBody>
      </p:sp>
      <p:pic>
        <p:nvPicPr>
          <p:cNvPr id="3074" name="Picture 2"/>
          <p:cNvPicPr>
            <a:picLocks noChangeAspect="1" noChangeArrowheads="1"/>
          </p:cNvPicPr>
          <p:nvPr/>
        </p:nvPicPr>
        <p:blipFill>
          <a:blip r:embed="rId2"/>
          <a:srcRect/>
          <a:stretch>
            <a:fillRect/>
          </a:stretch>
        </p:blipFill>
        <p:spPr bwMode="auto">
          <a:xfrm>
            <a:off x="661553" y="3208625"/>
            <a:ext cx="8271503" cy="1515773"/>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623887" y="5351752"/>
            <a:ext cx="8790910" cy="23163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Other example</a:t>
            </a:r>
            <a:endParaRPr lang="ru-RU" dirty="0"/>
          </a:p>
        </p:txBody>
      </p:sp>
      <p:pic>
        <p:nvPicPr>
          <p:cNvPr id="4098" name="Picture 2"/>
          <p:cNvPicPr>
            <a:picLocks noChangeAspect="1" noChangeArrowheads="1"/>
          </p:cNvPicPr>
          <p:nvPr/>
        </p:nvPicPr>
        <p:blipFill>
          <a:blip r:embed="rId3"/>
          <a:srcRect/>
          <a:stretch>
            <a:fillRect/>
          </a:stretch>
        </p:blipFill>
        <p:spPr bwMode="auto">
          <a:xfrm>
            <a:off x="774557" y="1565562"/>
            <a:ext cx="7182718" cy="353291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Apply</a:t>
            </a:r>
            <a:endParaRPr lang="ru-RU" dirty="0"/>
          </a:p>
        </p:txBody>
      </p:sp>
      <p:sp>
        <p:nvSpPr>
          <p:cNvPr id="3" name="Текст 2"/>
          <p:cNvSpPr>
            <a:spLocks noGrp="1"/>
          </p:cNvSpPr>
          <p:nvPr>
            <p:ph type="body" sz="quarter" idx="10"/>
          </p:nvPr>
        </p:nvSpPr>
        <p:spPr>
          <a:xfrm>
            <a:off x="609600" y="1905000"/>
            <a:ext cx="10820400" cy="781050"/>
          </a:xfrm>
        </p:spPr>
        <p:style>
          <a:lnRef idx="0">
            <a:scrgbClr r="0" g="0" b="0"/>
          </a:lnRef>
          <a:fillRef idx="1003">
            <a:schemeClr val="lt1"/>
          </a:fillRef>
          <a:effectRef idx="0">
            <a:scrgbClr r="0" g="0" b="0"/>
          </a:effectRef>
          <a:fontRef idx="major"/>
        </p:style>
        <p:txBody>
          <a:bodyPr/>
          <a:lstStyle/>
          <a:p>
            <a:r>
              <a:rPr lang="en-US" dirty="0" smtClean="0"/>
              <a:t>The </a:t>
            </a:r>
            <a:r>
              <a:rPr lang="en-US" b="1" dirty="0" smtClean="0"/>
              <a:t>apply()</a:t>
            </a:r>
            <a:r>
              <a:rPr lang="en-US" dirty="0" smtClean="0"/>
              <a:t> method calls a function with a given this value, and arguments provided as an array (</a:t>
            </a:r>
            <a:r>
              <a:rPr lang="en-US" i="1" dirty="0" smtClean="0"/>
              <a:t>or an array-like object</a:t>
            </a:r>
            <a:r>
              <a:rPr lang="en-US" dirty="0" smtClean="0"/>
              <a:t>). - MDN</a:t>
            </a:r>
            <a:endParaRPr lang="ru-RU" dirty="0"/>
          </a:p>
        </p:txBody>
      </p:sp>
      <p:pic>
        <p:nvPicPr>
          <p:cNvPr id="1026" name="Picture 2"/>
          <p:cNvPicPr>
            <a:picLocks noChangeAspect="1" noChangeArrowheads="1"/>
          </p:cNvPicPr>
          <p:nvPr/>
        </p:nvPicPr>
        <p:blipFill>
          <a:blip r:embed="rId2"/>
          <a:srcRect/>
          <a:stretch>
            <a:fillRect/>
          </a:stretch>
        </p:blipFill>
        <p:spPr bwMode="auto">
          <a:xfrm>
            <a:off x="1428750" y="1500188"/>
            <a:ext cx="4186458" cy="309562"/>
          </a:xfrm>
          <a:prstGeom prst="rect">
            <a:avLst/>
          </a:prstGeom>
          <a:noFill/>
          <a:ln w="9525">
            <a:noFill/>
            <a:miter lim="800000"/>
            <a:headEnd/>
            <a:tailEnd/>
          </a:ln>
          <a:effectLst/>
        </p:spPr>
      </p:pic>
      <p:sp>
        <p:nvSpPr>
          <p:cNvPr id="5" name="Заголовок 1"/>
          <p:cNvSpPr txBox="1">
            <a:spLocks/>
          </p:cNvSpPr>
          <p:nvPr/>
        </p:nvSpPr>
        <p:spPr>
          <a:xfrm>
            <a:off x="628651" y="1428750"/>
            <a:ext cx="952499" cy="419100"/>
          </a:xfrm>
          <a:prstGeom prst="rect">
            <a:avLst/>
          </a:prstGeom>
        </p:spPr>
        <p:txBody>
          <a:bodyPr lIns="0" anchor="ct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chemeClr val="tx1"/>
                </a:solidFill>
                <a:effectLst/>
                <a:uLnTx/>
                <a:uFillTx/>
                <a:latin typeface="Proxima Nova Black" panose="02000506030000020004" pitchFamily="50" charset="0"/>
                <a:ea typeface="+mj-ea"/>
                <a:cs typeface="+mj-cs"/>
              </a:rPr>
              <a:t>Syntax</a:t>
            </a:r>
            <a:endParaRPr kumimoji="0" lang="ru-RU" sz="2000" b="0" i="0" u="none" strike="noStrike" kern="1200" cap="none" spc="0" normalizeH="0" baseline="0" noProof="0" dirty="0">
              <a:ln>
                <a:noFill/>
              </a:ln>
              <a:solidFill>
                <a:schemeClr val="tx1"/>
              </a:solidFill>
              <a:effectLst/>
              <a:uLnTx/>
              <a:uFillTx/>
              <a:latin typeface="Proxima Nova Black" panose="02000506030000020004" pitchFamily="50" charset="0"/>
              <a:ea typeface="+mj-ea"/>
              <a:cs typeface="+mj-cs"/>
            </a:endParaRPr>
          </a:p>
        </p:txBody>
      </p:sp>
      <p:sp>
        <p:nvSpPr>
          <p:cNvPr id="6" name="Прямоугольник 5"/>
          <p:cNvSpPr/>
          <p:nvPr/>
        </p:nvSpPr>
        <p:spPr>
          <a:xfrm>
            <a:off x="533400" y="3019336"/>
            <a:ext cx="10896600" cy="1631216"/>
          </a:xfrm>
          <a:prstGeom prst="rect">
            <a:avLst/>
          </a:prstGeom>
        </p:spPr>
        <p:txBody>
          <a:bodyPr wrap="square">
            <a:spAutoFit/>
          </a:bodyPr>
          <a:lstStyle/>
          <a:p>
            <a:r>
              <a:rPr lang="en-US" sz="2000" dirty="0" smtClean="0">
                <a:latin typeface="Open Sans" charset="0"/>
                <a:ea typeface="Open Sans" charset="0"/>
                <a:cs typeface="Open Sans" charset="0"/>
              </a:rPr>
              <a:t>Similar but slightly different usage provide the call() and apply() methods which also belong to the </a:t>
            </a:r>
            <a:r>
              <a:rPr lang="en-US" sz="2000" dirty="0" err="1" smtClean="0">
                <a:latin typeface="Open Sans" charset="0"/>
                <a:ea typeface="Open Sans" charset="0"/>
                <a:cs typeface="Open Sans" charset="0"/>
              </a:rPr>
              <a:t>Function.prototype</a:t>
            </a:r>
            <a:r>
              <a:rPr lang="en-US" sz="2000" dirty="0" smtClean="0">
                <a:latin typeface="Open Sans" charset="0"/>
                <a:ea typeface="Open Sans" charset="0"/>
                <a:cs typeface="Open Sans" charset="0"/>
              </a:rPr>
              <a:t> property.</a:t>
            </a:r>
          </a:p>
          <a:p>
            <a:endParaRPr lang="en-US" sz="2000" dirty="0" smtClean="0">
              <a:latin typeface="Open Sans" charset="0"/>
              <a:ea typeface="Open Sans" charset="0"/>
              <a:cs typeface="Open Sans" charset="0"/>
            </a:endParaRPr>
          </a:p>
          <a:p>
            <a:r>
              <a:rPr lang="en-US" sz="2000" dirty="0" smtClean="0">
                <a:latin typeface="Open Sans" charset="0"/>
                <a:ea typeface="Open Sans" charset="0"/>
                <a:cs typeface="Open Sans" charset="0"/>
              </a:rPr>
              <a:t>This time there is a car object without the </a:t>
            </a:r>
            <a:r>
              <a:rPr lang="en-US" sz="2000" dirty="0" err="1" smtClean="0">
                <a:latin typeface="Open Sans" charset="0"/>
                <a:ea typeface="Open Sans" charset="0"/>
                <a:cs typeface="Open Sans" charset="0"/>
              </a:rPr>
              <a:t>displayDetails</a:t>
            </a:r>
            <a:r>
              <a:rPr lang="en-US" sz="2000" dirty="0" smtClean="0">
                <a:latin typeface="Open Sans" charset="0"/>
                <a:ea typeface="Open Sans" charset="0"/>
                <a:cs typeface="Open Sans" charset="0"/>
              </a:rPr>
              <a:t> function, which is located in the global context.</a:t>
            </a:r>
            <a:endParaRPr lang="en-US" sz="2000" dirty="0">
              <a:latin typeface="Open Sans" charset="0"/>
              <a:ea typeface="Open Sans" charset="0"/>
              <a:cs typeface="Open Sans" charset="0"/>
            </a:endParaRPr>
          </a:p>
        </p:txBody>
      </p:sp>
    </p:spTree>
  </p:cSld>
  <p:clrMapOvr>
    <a:masterClrMapping/>
  </p:clrMapOvr>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oftServeTemplate" id="{1EECC8DE-A8A5-45A7-969A-C21752D4B3E4}" vid="{0103479C-70CD-40C7-BA0E-A151EE336BCC}"/>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A1340B-3A1B-4156-ADE3-51DF6C2C795D}">
  <ds:schemaRefs>
    <ds:schemaRef ds:uri="http://schemas.microsoft.com/office/2006/documentManagement/types"/>
    <ds:schemaRef ds:uri="http://purl.org/dc/elements/1.1/"/>
    <ds:schemaRef ds:uri="835f28f2-30f1-4728-84d2-86d96e143488"/>
    <ds:schemaRef ds:uri="http://purl.org/dc/dcmitype/"/>
    <ds:schemaRef ds:uri="http://schemas.microsoft.com/office/infopath/2007/PartnerControls"/>
    <ds:schemaRef ds:uri="341e6018-ac0a-4dfb-8409-db9e0d25502e"/>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1225</TotalTime>
  <Words>766</Words>
  <Application>Microsoft Office PowerPoint</Application>
  <PresentationFormat>Произвольный</PresentationFormat>
  <Paragraphs>151</Paragraphs>
  <Slides>30</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30</vt:i4>
      </vt:variant>
    </vt:vector>
  </HeadingPairs>
  <TitlesOfParts>
    <vt:vector size="37" baseType="lpstr">
      <vt:lpstr>Arial</vt:lpstr>
      <vt:lpstr>Proxima Nova Black</vt:lpstr>
      <vt:lpstr>Open Sans</vt:lpstr>
      <vt:lpstr>Wingdings</vt:lpstr>
      <vt:lpstr>Calibri</vt:lpstr>
      <vt:lpstr>DARK THEME</vt:lpstr>
      <vt:lpstr>LIGHT-THEME</vt:lpstr>
      <vt:lpstr>Functions. Part2</vt:lpstr>
      <vt:lpstr>Agenda</vt:lpstr>
      <vt:lpstr>Introduction</vt:lpstr>
      <vt:lpstr>Слайд 4</vt:lpstr>
      <vt:lpstr>BINDING &amp; APPLYING</vt:lpstr>
      <vt:lpstr>BIND</vt:lpstr>
      <vt:lpstr>BIND</vt:lpstr>
      <vt:lpstr>Other example</vt:lpstr>
      <vt:lpstr>Apply</vt:lpstr>
      <vt:lpstr>Apply</vt:lpstr>
      <vt:lpstr>Other example</vt:lpstr>
      <vt:lpstr>Spread syntax</vt:lpstr>
      <vt:lpstr>Syntax</vt:lpstr>
      <vt:lpstr>IIFE</vt:lpstr>
      <vt:lpstr>IIFE </vt:lpstr>
      <vt:lpstr>Example</vt:lpstr>
      <vt:lpstr>CLOSURES</vt:lpstr>
      <vt:lpstr>What’s a closure?</vt:lpstr>
      <vt:lpstr>How to create a closure?</vt:lpstr>
      <vt:lpstr>Emulate private function</vt:lpstr>
      <vt:lpstr>Advantage &amp; Disadvantage</vt:lpstr>
      <vt:lpstr>PREDEFINED FUNCTIONS</vt:lpstr>
      <vt:lpstr>PREDEFINED FUNCTIONS </vt:lpstr>
      <vt:lpstr>PREDEFINED FUNCTIONS </vt:lpstr>
      <vt:lpstr>PREDEFINED FUNCTIONS </vt:lpstr>
      <vt:lpstr>PREDEFINED FUNCTIONS </vt:lpstr>
      <vt:lpstr>PREDEFINED FUNCTIONS </vt:lpstr>
      <vt:lpstr>PREDEFINED FUNCTIONS </vt:lpstr>
      <vt:lpstr>USED MATERIALS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ПК</cp:lastModifiedBy>
  <cp:revision>53</cp:revision>
  <dcterms:created xsi:type="dcterms:W3CDTF">2018-12-11T16:43:22Z</dcterms:created>
  <dcterms:modified xsi:type="dcterms:W3CDTF">2019-09-07T21:55:39Z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