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41"/>
  </p:notesMasterIdLst>
  <p:sldIdLst>
    <p:sldId id="257" r:id="rId6"/>
    <p:sldId id="270" r:id="rId7"/>
    <p:sldId id="271" r:id="rId8"/>
    <p:sldId id="304" r:id="rId9"/>
    <p:sldId id="305" r:id="rId10"/>
    <p:sldId id="306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9" r:id="rId35"/>
    <p:sldId id="300" r:id="rId36"/>
    <p:sldId id="301" r:id="rId37"/>
    <p:sldId id="302" r:id="rId38"/>
    <p:sldId id="303" r:id="rId39"/>
    <p:sldId id="259" r:id="rId40"/>
  </p:sldIdLst>
  <p:sldSz cx="12192000" cy="6858000"/>
  <p:notesSz cx="6858000" cy="9144000"/>
  <p:embeddedFontLst>
    <p:embeddedFont>
      <p:font typeface="Proxima Nova Black" charset="0"/>
      <p:regular r:id="rId42"/>
      <p:bold r:id="rId43"/>
      <p:italic r:id="rId44"/>
      <p:boldItalic r:id="rId45"/>
    </p:embeddedFont>
    <p:embeddedFont>
      <p:font typeface="Open Sans" charset="0"/>
      <p:regular r:id="rId46"/>
      <p:bold r:id="rId47"/>
      <p:italic r:id="rId48"/>
      <p:boldItalic r:id="rId49"/>
    </p:embeddedFont>
    <p:embeddedFont>
      <p:font typeface="Calibri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79032" autoAdjust="0"/>
  </p:normalViewPr>
  <p:slideViewPr>
    <p:cSldViewPr snapToGrid="0">
      <p:cViewPr>
        <p:scale>
          <a:sx n="66" d="100"/>
          <a:sy n="66" d="100"/>
        </p:scale>
        <p:origin x="-81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B5E2-4A56-4394-99FE-7E854B2120C3}" type="datetimeFigureOut">
              <a:rPr lang="ru-RU" smtClean="0"/>
              <a:pPr/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302D2-0296-4AEA-8A6D-C481878131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=""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=""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SQL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Martynenko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CREATE TABLE Statement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3900" y="1573024"/>
            <a:ext cx="9791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Things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to consider before you create your table are: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type of data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table name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what column(s) will make up the primary key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names of the columns</a:t>
            </a:r>
          </a:p>
          <a:p>
            <a:pPr indent="363538">
              <a:buFont typeface="Wingdings" pitchFamily="2" charset="2"/>
              <a:buChar char="ü"/>
            </a:pP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CREATE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TABLE statement syntax: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CREATE TABLE &lt;table name&gt;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( field1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datatype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( NOT NULL ),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 field2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datatype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( NOT NULL )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);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Attributes Types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50" y="1348500"/>
            <a:ext cx="5638800" cy="5260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ALTER TABLE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</a:t>
            </a:r>
            <a:r>
              <a:rPr lang="en-US" dirty="0" smtClean="0"/>
              <a:t>add or drop columns on existing tables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ALTER </a:t>
            </a:r>
            <a:r>
              <a:rPr lang="en-US" dirty="0" smtClean="0"/>
              <a:t>TABLE statement syntax:</a:t>
            </a:r>
          </a:p>
          <a:p>
            <a:r>
              <a:rPr lang="en-US" dirty="0" smtClean="0"/>
              <a:t>ALTER TABLE &lt;table name&gt;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attr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DROP COLUMN </a:t>
            </a:r>
            <a:r>
              <a:rPr lang="en-US" dirty="0" err="1" smtClean="0"/>
              <a:t>attr</a:t>
            </a:r>
            <a:r>
              <a:rPr lang="en-US" dirty="0" smtClean="0"/>
              <a:t>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DROP TABLE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1" y="2057400"/>
            <a:ext cx="8567382" cy="3429000"/>
          </a:xfrm>
        </p:spPr>
        <p:txBody>
          <a:bodyPr/>
          <a:lstStyle/>
          <a:p>
            <a:r>
              <a:rPr lang="en-US" dirty="0" smtClean="0"/>
              <a:t>Has two options: 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CASCADE</a:t>
            </a:r>
            <a:r>
              <a:rPr lang="en-US" dirty="0" smtClean="0"/>
              <a:t>: Specifies that any foreign key constraint violations that are caused by dropping the table will cause the corresponding rows of the related table to be deleted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RESTRICT</a:t>
            </a:r>
            <a:r>
              <a:rPr lang="en-US" dirty="0" smtClean="0"/>
              <a:t>: blocks the deletion of the table of any foreign key constraint violations would be created.</a:t>
            </a:r>
          </a:p>
          <a:p>
            <a:endParaRPr lang="en-US" dirty="0" smtClean="0"/>
          </a:p>
          <a:p>
            <a:r>
              <a:rPr lang="en-US" dirty="0" smtClean="0"/>
              <a:t>DROP TABLE statement syntax:</a:t>
            </a:r>
          </a:p>
          <a:p>
            <a:r>
              <a:rPr lang="en-US" dirty="0" smtClean="0"/>
              <a:t>DROP TABLE &lt;table name&gt; [ RESTRICT|CASCADE ];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66057" y="433614"/>
            <a:ext cx="5725886" cy="6057900"/>
          </a:xfrm>
        </p:spPr>
        <p:txBody>
          <a:bodyPr/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FoodCart</a:t>
            </a:r>
            <a:r>
              <a:rPr lang="en-US" dirty="0" smtClean="0"/>
              <a:t> (</a:t>
            </a:r>
          </a:p>
          <a:p>
            <a:r>
              <a:rPr lang="en-US" dirty="0" smtClean="0"/>
              <a:t>date </a:t>
            </a:r>
            <a:r>
              <a:rPr lang="en-US" dirty="0" err="1" smtClean="0"/>
              <a:t>varchar</a:t>
            </a:r>
            <a:r>
              <a:rPr lang="en-US" dirty="0" smtClean="0"/>
              <a:t>(10),</a:t>
            </a:r>
          </a:p>
          <a:p>
            <a:r>
              <a:rPr lang="en-US" dirty="0" smtClean="0"/>
              <a:t>food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 smtClean="0"/>
              <a:t>profit float</a:t>
            </a:r>
          </a:p>
          <a:p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FoodCart</a:t>
            </a:r>
            <a:r>
              <a:rPr lang="en-US" dirty="0" smtClean="0"/>
              <a:t> (</a:t>
            </a:r>
          </a:p>
          <a:p>
            <a:r>
              <a:rPr lang="en-US" dirty="0" smtClean="0"/>
              <a:t>ADD sold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FoodCart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DROP COLUMN profit</a:t>
            </a:r>
          </a:p>
          <a:p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DROP TABLE </a:t>
            </a:r>
            <a:r>
              <a:rPr lang="en-US" dirty="0" err="1" smtClean="0"/>
              <a:t>FoodCart</a:t>
            </a:r>
            <a:r>
              <a:rPr lang="en-US" dirty="0" smtClean="0"/>
              <a:t>;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6030" y="1224869"/>
            <a:ext cx="2751942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3311" y="2700792"/>
            <a:ext cx="32956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DML Commands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/>
              <a:t> INSERT: adds new rows to a table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/>
              <a:t> UPDATE: modifies one or more attributes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/>
              <a:t> DELETE: deletes one or more rows from a table.</a:t>
            </a:r>
          </a:p>
          <a:p>
            <a:pPr>
              <a:lnSpc>
                <a:spcPct val="120000"/>
              </a:lnSpc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INSERT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2952750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</a:t>
            </a:r>
            <a:r>
              <a:rPr lang="en-US" dirty="0" smtClean="0"/>
              <a:t>insert a row into a table, it is necessary to have a value for each attribute, and order matters.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INSERT </a:t>
            </a:r>
            <a:r>
              <a:rPr lang="en-US" dirty="0" smtClean="0"/>
              <a:t>statement syntax:</a:t>
            </a:r>
          </a:p>
          <a:p>
            <a:r>
              <a:rPr lang="en-US" dirty="0" smtClean="0"/>
              <a:t>INSERT into &lt;table name&gt;</a:t>
            </a:r>
          </a:p>
          <a:p>
            <a:r>
              <a:rPr lang="en-US" dirty="0" smtClean="0"/>
              <a:t>VALUES ('value1', 'value2', NULL);</a:t>
            </a:r>
          </a:p>
          <a:p>
            <a:r>
              <a:rPr lang="en-US" dirty="0" smtClean="0"/>
              <a:t>Example: INSERT into </a:t>
            </a:r>
            <a:r>
              <a:rPr lang="en-US" dirty="0" err="1" smtClean="0"/>
              <a:t>FoodCart</a:t>
            </a:r>
            <a:r>
              <a:rPr lang="uk-UA" dirty="0" smtClean="0"/>
              <a:t> </a:t>
            </a:r>
            <a:r>
              <a:rPr lang="en-US" dirty="0" smtClean="0"/>
              <a:t>VALUES </a:t>
            </a:r>
            <a:r>
              <a:rPr lang="en-US" dirty="0" smtClean="0"/>
              <a:t>(’02/26/08', ‘pizza', 70 );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0149" y="4709884"/>
            <a:ext cx="3257551" cy="15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1910" y="4937579"/>
            <a:ext cx="286940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UPDATE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</a:t>
            </a:r>
            <a:r>
              <a:rPr lang="en-US" dirty="0" smtClean="0"/>
              <a:t>update the content of the table:</a:t>
            </a:r>
          </a:p>
          <a:p>
            <a:r>
              <a:rPr lang="en-US" dirty="0" smtClean="0"/>
              <a:t>UPDATE statement syntax:</a:t>
            </a:r>
          </a:p>
          <a:p>
            <a:r>
              <a:rPr lang="en-US" dirty="0" smtClean="0"/>
              <a:t>UPDATE &lt;table name&gt; SET &lt;</a:t>
            </a:r>
            <a:r>
              <a:rPr lang="en-US" dirty="0" err="1" smtClean="0"/>
              <a:t>attr</a:t>
            </a:r>
            <a:r>
              <a:rPr lang="en-US" dirty="0" smtClean="0"/>
              <a:t>&gt; = &lt;value&gt;</a:t>
            </a:r>
          </a:p>
          <a:p>
            <a:r>
              <a:rPr lang="en-US" dirty="0" smtClean="0"/>
              <a:t>WHERE &lt;selection condition&gt;;</a:t>
            </a:r>
          </a:p>
          <a:p>
            <a:r>
              <a:rPr lang="en-US" dirty="0" smtClean="0"/>
              <a:t>Example: UPDATE </a:t>
            </a:r>
            <a:r>
              <a:rPr lang="en-US" dirty="0" err="1" smtClean="0"/>
              <a:t>FoodCart</a:t>
            </a:r>
            <a:r>
              <a:rPr lang="en-US" dirty="0" smtClean="0"/>
              <a:t> SET sold = </a:t>
            </a:r>
            <a:r>
              <a:rPr lang="en-US" dirty="0" smtClean="0"/>
              <a:t>349</a:t>
            </a:r>
            <a:r>
              <a:rPr lang="uk-UA" dirty="0" smtClean="0"/>
              <a:t> </a:t>
            </a:r>
            <a:r>
              <a:rPr lang="en-US" dirty="0" smtClean="0"/>
              <a:t>WHERE </a:t>
            </a:r>
            <a:r>
              <a:rPr lang="en-US" dirty="0" smtClean="0"/>
              <a:t>date = ’02/25/08’ AND food = ‘pizza’;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178" y="4326391"/>
            <a:ext cx="2871787" cy="17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4232" y="4574495"/>
            <a:ext cx="288888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DELETE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750" y="1409700"/>
            <a:ext cx="10820400" cy="2276929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</a:t>
            </a:r>
            <a:r>
              <a:rPr lang="en-US" dirty="0" smtClean="0"/>
              <a:t>delete rows from the table: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DELETE statement syntax:</a:t>
            </a:r>
          </a:p>
          <a:p>
            <a:r>
              <a:rPr lang="en-US" dirty="0" smtClean="0"/>
              <a:t>DELETE FROM &lt;table name&gt;</a:t>
            </a:r>
          </a:p>
          <a:p>
            <a:r>
              <a:rPr lang="en-US" dirty="0" smtClean="0"/>
              <a:t>WHERE &lt;condition&gt;;</a:t>
            </a:r>
          </a:p>
          <a:p>
            <a:r>
              <a:rPr lang="en-US" dirty="0" smtClean="0"/>
              <a:t>Example: DELETE FROM </a:t>
            </a:r>
            <a:r>
              <a:rPr lang="en-US" dirty="0" err="1" smtClean="0"/>
              <a:t>FoodCart</a:t>
            </a:r>
            <a:r>
              <a:rPr lang="uk-UA" dirty="0" smtClean="0"/>
              <a:t> </a:t>
            </a:r>
            <a:r>
              <a:rPr lang="en-US" dirty="0" smtClean="0"/>
              <a:t>WHERE </a:t>
            </a:r>
            <a:r>
              <a:rPr lang="en-US" dirty="0" smtClean="0"/>
              <a:t>food = ‘hotdog’;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019" y="3537177"/>
            <a:ext cx="2757487" cy="171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3667" y="3742645"/>
            <a:ext cx="3300411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2557" y="5558527"/>
            <a:ext cx="887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If the WHERE clause is omitted all rows of data are deleted from the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Statements, Operations, Clauses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SQL Statements: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Select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SQL Operations: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Join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Left Join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Right Join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Like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SQL Clauses: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Order By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Group By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Having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835727"/>
            <a:ext cx="10820400" cy="3429000"/>
          </a:xfrm>
        </p:spPr>
        <p:txBody>
          <a:bodyPr/>
          <a:lstStyle/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Introduction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DDL Commands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DML Commands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SQL Statements, Operators, Clauses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Aggregate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SELECT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515601" cy="3429000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A basic SELECT statement includes 3 </a:t>
            </a:r>
            <a:r>
              <a:rPr lang="en-US" dirty="0" smtClean="0"/>
              <a:t>clauses</a:t>
            </a:r>
            <a:endParaRPr lang="en-US" dirty="0" smtClean="0"/>
          </a:p>
          <a:p>
            <a:r>
              <a:rPr lang="en-US" dirty="0" smtClean="0"/>
              <a:t> SELECT &lt;attribute name&gt; FROM &lt;tables&gt; WHERE &lt;condition&gt;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uk-UA" dirty="0" smtClean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838575" y="3411538"/>
            <a:ext cx="3175" cy="2286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970713" y="3411538"/>
            <a:ext cx="1587" cy="2286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23975" y="3416300"/>
            <a:ext cx="2286000" cy="203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u="sng" dirty="0">
                <a:solidFill>
                  <a:srgbClr val="333366"/>
                </a:solidFill>
              </a:rPr>
              <a:t>SELECT</a:t>
            </a: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333366"/>
              </a:solidFill>
            </a:endParaRPr>
          </a:p>
          <a:p>
            <a:pPr>
              <a:lnSpc>
                <a:spcPct val="11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333366"/>
                </a:solidFill>
              </a:rPr>
              <a:t>Specifies the attributes that are part of the resulting relation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24338" y="3424238"/>
            <a:ext cx="2286000" cy="191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u="sng" dirty="0">
                <a:solidFill>
                  <a:srgbClr val="333366"/>
                </a:solidFill>
              </a:rPr>
              <a:t>FROM</a:t>
            </a: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333366"/>
              </a:solidFill>
            </a:endParaRPr>
          </a:p>
          <a:p>
            <a:pPr>
              <a:lnSpc>
                <a:spcPct val="11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333366"/>
                </a:solidFill>
              </a:rPr>
              <a:t>Specifies the tables that serve as the input to the statement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43788" y="3436938"/>
            <a:ext cx="2286000" cy="191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u="sng" dirty="0">
                <a:solidFill>
                  <a:srgbClr val="333366"/>
                </a:solidFill>
              </a:rPr>
              <a:t>WHERE</a:t>
            </a: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333366"/>
              </a:solidFill>
            </a:endParaRPr>
          </a:p>
          <a:p>
            <a:pPr>
              <a:lnSpc>
                <a:spcPct val="11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333366"/>
                </a:solidFill>
              </a:rPr>
              <a:t>Specifies the selection condition, including the join condition.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79945" y="5905945"/>
            <a:ext cx="3998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Note: that you don't need to use WHERE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SELECT Statement (cont.)‏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Using </a:t>
            </a:r>
            <a:r>
              <a:rPr lang="en-US" dirty="0" smtClean="0"/>
              <a:t>a “*” in a select statement indicates that every attribute of the input table is to be </a:t>
            </a:r>
            <a:r>
              <a:rPr lang="en-US" dirty="0" smtClean="0"/>
              <a:t>selected.</a:t>
            </a:r>
            <a:endParaRPr lang="uk-UA" dirty="0" smtClean="0"/>
          </a:p>
          <a:p>
            <a:pPr indent="363538"/>
            <a:r>
              <a:rPr lang="en-US" dirty="0" smtClean="0"/>
              <a:t>Example</a:t>
            </a:r>
            <a:r>
              <a:rPr lang="en-US" dirty="0" smtClean="0"/>
              <a:t>: SELECT * FROM … WHERE …;</a:t>
            </a:r>
          </a:p>
          <a:p>
            <a:pPr indent="363538">
              <a:buFont typeface="Wingdings" pitchFamily="2" charset="2"/>
              <a:buChar char="ü"/>
            </a:pP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</a:t>
            </a:r>
            <a:r>
              <a:rPr lang="en-US" dirty="0" smtClean="0"/>
              <a:t>get unique rows, type the keyword DISTINCT after SELECT.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: SELECT DISTINCT * FROM … 	</a:t>
            </a:r>
            <a:r>
              <a:rPr lang="en-US" dirty="0" smtClean="0"/>
              <a:t>WHERE </a:t>
            </a:r>
            <a:r>
              <a:rPr lang="en-US" dirty="0" smtClean="0"/>
              <a:t>…;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068124" y="433100"/>
            <a:ext cx="7946734" cy="5602122"/>
          </a:xfrm>
        </p:spPr>
        <p:txBody>
          <a:bodyPr/>
          <a:lstStyle/>
          <a:p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endParaRPr lang="uk-UA" b="1" dirty="0" smtClean="0"/>
          </a:p>
          <a:p>
            <a:r>
              <a:rPr lang="en-US" dirty="0" smtClean="0"/>
              <a:t>Person</a:t>
            </a:r>
            <a:endParaRPr lang="uk-UA" dirty="0" smtClean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890" y="1244146"/>
            <a:ext cx="24193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065565" y="3039906"/>
            <a:ext cx="2381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SELECT weight</a:t>
            </a:r>
            <a:br>
              <a:rPr lang="en-US" dirty="0" smtClean="0"/>
            </a:br>
            <a:r>
              <a:rPr lang="en-US" dirty="0" smtClean="0"/>
              <a:t>    FROM person</a:t>
            </a:r>
            <a:br>
              <a:rPr lang="en-US" dirty="0" smtClean="0"/>
            </a:br>
            <a:r>
              <a:rPr lang="en-US" dirty="0" smtClean="0"/>
              <a:t>    WHERE age &gt; 30;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9440" y="4049259"/>
            <a:ext cx="971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7094765" y="696756"/>
            <a:ext cx="2266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 SELECT *</a:t>
            </a:r>
            <a:br>
              <a:rPr lang="en-US" dirty="0" smtClean="0"/>
            </a:br>
            <a:r>
              <a:rPr lang="en-US" dirty="0" smtClean="0"/>
              <a:t>    FROM person</a:t>
            </a:r>
            <a:br>
              <a:rPr lang="en-US" dirty="0" smtClean="0"/>
            </a:br>
            <a:r>
              <a:rPr lang="en-US" dirty="0" smtClean="0"/>
              <a:t>    WHERE age &gt; 30;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2828" y="1682296"/>
            <a:ext cx="2809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7113815" y="3001806"/>
            <a:ext cx="255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3) SELECT distinct weight</a:t>
            </a:r>
            <a:br>
              <a:rPr lang="en-US" dirty="0" smtClean="0"/>
            </a:br>
            <a:r>
              <a:rPr lang="en-US" dirty="0" smtClean="0"/>
              <a:t>    FROM person</a:t>
            </a:r>
            <a:br>
              <a:rPr lang="en-US" dirty="0" smtClean="0"/>
            </a:br>
            <a:r>
              <a:rPr lang="en-US" dirty="0" smtClean="0"/>
              <a:t>    WHERE age &gt; 30;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6265" y="3930196"/>
            <a:ext cx="876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1648858"/>
            <a:ext cx="106108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A join can be specified in the FROM clause which list the two input relations and the WHERE clause which lists the join condition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.</a:t>
            </a:r>
            <a:endParaRPr lang="uk-UA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indent="363538"/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000" b="1" dirty="0" smtClean="0">
                <a:latin typeface="Open Sans" charset="0"/>
                <a:ea typeface="Open Sans" charset="0"/>
                <a:cs typeface="Open Sans" charset="0"/>
              </a:rPr>
              <a:t>Example:</a:t>
            </a:r>
            <a:endParaRPr lang="uk-UA" sz="2000" b="1" dirty="0" smtClean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3445" y="2917826"/>
            <a:ext cx="1952625" cy="200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8492" y="2947761"/>
            <a:ext cx="2173034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 (cont.)‏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inner join = join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join dept (or FROM </a:t>
            </a:r>
            <a:r>
              <a:rPr lang="en-US" dirty="0" err="1" smtClean="0"/>
              <a:t>emp</a:t>
            </a:r>
            <a:r>
              <a:rPr lang="en-US" dirty="0" smtClean="0"/>
              <a:t>, dept)‏</a:t>
            </a:r>
          </a:p>
          <a:p>
            <a:r>
              <a:rPr lang="en-US" dirty="0" smtClean="0"/>
              <a:t>	on emp.id = dept.id;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8114" y="4014788"/>
            <a:ext cx="4713204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 (cont.)‏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left outer join = left join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left join dept</a:t>
            </a:r>
          </a:p>
          <a:p>
            <a:r>
              <a:rPr lang="en-US" dirty="0" smtClean="0"/>
              <a:t>	on emp.id = dept.id;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602" y="3981678"/>
            <a:ext cx="4691062" cy="144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 (cont.)‏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99447" y="1609841"/>
            <a:ext cx="10820400" cy="3429000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right outer join = right join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right join dept</a:t>
            </a:r>
          </a:p>
          <a:p>
            <a:r>
              <a:rPr lang="en-US" dirty="0" smtClean="0"/>
              <a:t>	on emp.id = dept.id;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1807" y="3888242"/>
            <a:ext cx="4852307" cy="155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Like operation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10820400" cy="3429000"/>
          </a:xfrm>
        </p:spPr>
        <p:txBody>
          <a:bodyPr/>
          <a:lstStyle/>
          <a:p>
            <a:r>
              <a:rPr lang="en-US" dirty="0" smtClean="0"/>
              <a:t>Pattern matching selection</a:t>
            </a:r>
          </a:p>
          <a:p>
            <a:r>
              <a:rPr lang="en-US" dirty="0" smtClean="0"/>
              <a:t>% (arbitrary string)‏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WHERE ID like ‘%01’;</a:t>
            </a:r>
          </a:p>
          <a:p>
            <a:r>
              <a:rPr lang="en-US" dirty="0" smtClean="0"/>
              <a:t>	</a:t>
            </a:r>
            <a:r>
              <a:rPr lang="en-US" dirty="0" smtClean="0"/>
              <a:t>-&gt; </a:t>
            </a:r>
            <a:r>
              <a:rPr lang="en-US" dirty="0" smtClean="0"/>
              <a:t>finds ID that ends with 01, e.g. 1001, 2001, etc</a:t>
            </a:r>
          </a:p>
          <a:p>
            <a:r>
              <a:rPr lang="en-US" dirty="0" smtClean="0"/>
              <a:t>_ (a single character)‏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WHERE ID like ‘_01_’;</a:t>
            </a:r>
          </a:p>
          <a:p>
            <a:r>
              <a:rPr lang="en-US" dirty="0" smtClean="0"/>
              <a:t>	</a:t>
            </a:r>
            <a:r>
              <a:rPr lang="uk-UA" dirty="0" smtClean="0"/>
              <a:t>-</a:t>
            </a:r>
            <a:r>
              <a:rPr lang="en-US" dirty="0" smtClean="0"/>
              <a:t>&gt; </a:t>
            </a:r>
            <a:r>
              <a:rPr lang="en-US" dirty="0" smtClean="0"/>
              <a:t>finds ID that has the second and third character as 01, e.g. 1010, 1011, 1012, 1013, etc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The ORDER BY Clause</a:t>
            </a:r>
            <a:endParaRPr lang="en-US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361363"/>
            <a:ext cx="10820400" cy="3429000"/>
          </a:xfrm>
        </p:spPr>
        <p:txBody>
          <a:bodyPr/>
          <a:lstStyle/>
          <a:p>
            <a:r>
              <a:rPr lang="en-US" dirty="0" smtClean="0"/>
              <a:t>Ordered result selection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(descending order)‏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order by state </a:t>
            </a:r>
            <a:r>
              <a:rPr lang="en-US" dirty="0" err="1" smtClean="0"/>
              <a:t>desc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-&gt; </a:t>
            </a:r>
            <a:r>
              <a:rPr lang="en-US" dirty="0" smtClean="0"/>
              <a:t>puts state in descending order, e.g. TN, MA, CA</a:t>
            </a:r>
          </a:p>
          <a:p>
            <a:r>
              <a:rPr lang="en-US" dirty="0" err="1" smtClean="0"/>
              <a:t>asc</a:t>
            </a:r>
            <a:r>
              <a:rPr lang="en-US" dirty="0" smtClean="0"/>
              <a:t> (ascending order)‏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order by id </a:t>
            </a:r>
            <a:r>
              <a:rPr lang="en-US" dirty="0" err="1" smtClean="0"/>
              <a:t>asc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-&gt; </a:t>
            </a:r>
            <a:r>
              <a:rPr lang="en-US" dirty="0" smtClean="0"/>
              <a:t>puts ID in ascending order, e.g. 1001, 1002, 1003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The GROUP BY Clause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04850" y="1547378"/>
            <a:ext cx="10934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function to divide the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tuples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into groups and returns an aggregate for each group.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Usually, it is an aggregate function’s companion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	SELECT food, sum(sold) as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totalSold</a:t>
            </a: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	FROM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FoodCart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	group by food;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735" y="3347811"/>
            <a:ext cx="3105365" cy="15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9021" y="3560763"/>
            <a:ext cx="2195954" cy="115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9600" b="1" dirty="0" smtClean="0"/>
              <a:t>Introduction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The HAVING Clause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The substitute of WHERE for aggregate functions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Usually, it is an aggregate function’s companion</a:t>
            </a:r>
          </a:p>
          <a:p>
            <a:r>
              <a:rPr lang="en-US" dirty="0" smtClean="0"/>
              <a:t>	SELECT food, sum(sold) as </a:t>
            </a:r>
            <a:r>
              <a:rPr lang="en-US" dirty="0" err="1" smtClean="0"/>
              <a:t>totalSold</a:t>
            </a:r>
            <a:endParaRPr lang="en-US" dirty="0" smtClean="0"/>
          </a:p>
          <a:p>
            <a:r>
              <a:rPr lang="en-US" dirty="0" smtClean="0"/>
              <a:t>	FROM </a:t>
            </a:r>
            <a:r>
              <a:rPr lang="en-US" dirty="0" err="1" smtClean="0"/>
              <a:t>FoodCart</a:t>
            </a:r>
            <a:r>
              <a:rPr lang="en-US" dirty="0" smtClean="0"/>
              <a:t> </a:t>
            </a:r>
          </a:p>
          <a:p>
            <a:r>
              <a:rPr lang="en-US" dirty="0" smtClean="0"/>
              <a:t>	group by food </a:t>
            </a:r>
          </a:p>
          <a:p>
            <a:r>
              <a:rPr lang="en-US" dirty="0" smtClean="0"/>
              <a:t>	having sum(sold) &gt; 450</a:t>
            </a:r>
            <a:r>
              <a:rPr lang="en-US" dirty="0" smtClean="0"/>
              <a:t>;</a:t>
            </a:r>
          </a:p>
          <a:p>
            <a:r>
              <a:rPr lang="uk-UA" dirty="0" smtClean="0"/>
              <a:t>		      </a:t>
            </a:r>
            <a:r>
              <a:rPr lang="en-US" dirty="0" err="1" smtClean="0"/>
              <a:t>FoodCart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88" y="4961164"/>
            <a:ext cx="2752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8918" y="4999719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Aggregate Functions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Are used to provide summarization information for SQL statements, which return a single value. 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COUNT(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SUM(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MAX(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MIN(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AVG(</a:t>
            </a:r>
            <a:r>
              <a:rPr lang="en-US" dirty="0" err="1" smtClean="0"/>
              <a:t>attr</a:t>
            </a:r>
            <a:r>
              <a:rPr lang="en-US" dirty="0" smtClean="0"/>
              <a:t>)</a:t>
            </a:r>
            <a:r>
              <a:rPr lang="en-US" dirty="0" smtClean="0"/>
              <a:t>‏</a:t>
            </a:r>
            <a:endParaRPr lang="en-US" dirty="0" smtClean="0"/>
          </a:p>
          <a:p>
            <a:r>
              <a:rPr lang="en-US" dirty="0" smtClean="0"/>
              <a:t>Note: when using aggregate functions, NULL values are not considered, except in COUNT(*) 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Aggregate Functions (cont.)‏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COUNT(</a:t>
            </a:r>
            <a:r>
              <a:rPr lang="en-US" dirty="0" err="1" smtClean="0"/>
              <a:t>attr</a:t>
            </a:r>
            <a:r>
              <a:rPr lang="en-US" dirty="0" smtClean="0"/>
              <a:t>) -&gt; return # of rows that are not null</a:t>
            </a:r>
          </a:p>
          <a:p>
            <a:pPr indent="363538"/>
            <a:r>
              <a:rPr lang="en-US" dirty="0" smtClean="0"/>
              <a:t>Ex: COUNT(distinct food) from </a:t>
            </a:r>
            <a:r>
              <a:rPr lang="en-US" dirty="0" err="1" smtClean="0"/>
              <a:t>FoodCart</a:t>
            </a:r>
            <a:r>
              <a:rPr lang="en-US" dirty="0" smtClean="0"/>
              <a:t>; -&gt; </a:t>
            </a:r>
            <a:r>
              <a:rPr lang="en-US" dirty="0" smtClean="0"/>
              <a:t>2</a:t>
            </a:r>
            <a:endParaRPr lang="uk-UA" dirty="0" smtClean="0"/>
          </a:p>
          <a:p>
            <a:pPr indent="363538"/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SUM(</a:t>
            </a:r>
            <a:r>
              <a:rPr lang="en-US" dirty="0" err="1" smtClean="0"/>
              <a:t>attr</a:t>
            </a:r>
            <a:r>
              <a:rPr lang="en-US" dirty="0" smtClean="0"/>
              <a:t>) -&gt; return the sum of values in the </a:t>
            </a:r>
            <a:r>
              <a:rPr lang="en-US" dirty="0" err="1" smtClean="0"/>
              <a:t>attr</a:t>
            </a:r>
            <a:endParaRPr lang="en-US" dirty="0" smtClean="0"/>
          </a:p>
          <a:p>
            <a:pPr indent="363538"/>
            <a:r>
              <a:rPr lang="en-US" dirty="0" smtClean="0"/>
              <a:t>Ex: SUM(sold)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919</a:t>
            </a:r>
          </a:p>
          <a:p>
            <a:pPr indent="363538">
              <a:buFont typeface="Wingdings" pitchFamily="2" charset="2"/>
              <a:buChar char="ü"/>
            </a:pP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MAX(</a:t>
            </a:r>
            <a:r>
              <a:rPr lang="en-US" dirty="0" err="1" smtClean="0"/>
              <a:t>attr</a:t>
            </a:r>
            <a:r>
              <a:rPr lang="en-US" dirty="0" smtClean="0"/>
              <a:t>) -&gt; return the highest value from the </a:t>
            </a:r>
            <a:r>
              <a:rPr lang="en-US" dirty="0" err="1" smtClean="0"/>
              <a:t>attr</a:t>
            </a:r>
            <a:endParaRPr lang="en-US" dirty="0" smtClean="0"/>
          </a:p>
          <a:p>
            <a:pPr indent="363538"/>
            <a:r>
              <a:rPr lang="en-US" dirty="0" smtClean="0"/>
              <a:t>Ex: MAX(sold)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500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719388"/>
            <a:ext cx="3543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Aggregate Functions (cont.)‏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MIN(</a:t>
            </a:r>
            <a:r>
              <a:rPr lang="en-US" dirty="0" err="1" smtClean="0"/>
              <a:t>attr</a:t>
            </a:r>
            <a:r>
              <a:rPr lang="en-US" dirty="0" smtClean="0"/>
              <a:t>) -&gt; return the lowest value from the </a:t>
            </a:r>
            <a:r>
              <a:rPr lang="en-US" dirty="0" err="1" smtClean="0"/>
              <a:t>attr</a:t>
            </a:r>
            <a:endParaRPr lang="en-US" dirty="0" smtClean="0"/>
          </a:p>
          <a:p>
            <a:r>
              <a:rPr lang="en-US" dirty="0" smtClean="0"/>
              <a:t>Ex: MIN(sold)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70</a:t>
            </a:r>
          </a:p>
          <a:p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AVG(</a:t>
            </a:r>
            <a:r>
              <a:rPr lang="en-US" dirty="0" err="1" smtClean="0"/>
              <a:t>attr</a:t>
            </a:r>
            <a:r>
              <a:rPr lang="en-US" dirty="0" smtClean="0"/>
              <a:t>) -&gt; return the average value from the </a:t>
            </a:r>
            <a:r>
              <a:rPr lang="en-US" dirty="0" err="1" smtClean="0"/>
              <a:t>attr</a:t>
            </a:r>
            <a:endParaRPr lang="en-US" dirty="0" smtClean="0"/>
          </a:p>
          <a:p>
            <a:r>
              <a:rPr lang="en-US" dirty="0" smtClean="0"/>
              <a:t>Ex: AVG(sold)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306.33</a:t>
            </a:r>
          </a:p>
          <a:p>
            <a:r>
              <a:rPr lang="en-US" dirty="0" smtClean="0"/>
              <a:t>Note: value is rounded to the precision of the </a:t>
            </a:r>
            <a:r>
              <a:rPr lang="en-US" dirty="0" err="1" smtClean="0"/>
              <a:t>datatype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2850" y="2605088"/>
            <a:ext cx="3543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en.wikipedia.org/wiki/SQL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www.w3schools.com/sql/sql_tryit.asp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en.wikipedia.org/wiki/SQL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 smtClean="0"/>
              <a:t>://en.wikipedia.org/wiki/Join_(SQL)‏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658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database is an organized collection of data.</a:t>
            </a:r>
          </a:p>
          <a:p>
            <a:r>
              <a:rPr lang="en-US" dirty="0" smtClean="0"/>
              <a:t>A database is a collection of information that is organized so that it can easily be accessed, managed, and updated</a:t>
            </a:r>
            <a:r>
              <a:rPr lang="en-US" dirty="0" smtClean="0"/>
              <a:t>.</a:t>
            </a:r>
            <a:endParaRPr lang="uk-UA" dirty="0" smtClean="0"/>
          </a:p>
          <a:p>
            <a:r>
              <a:rPr lang="en-US" b="1" dirty="0" smtClean="0"/>
              <a:t>What is DBMS</a:t>
            </a:r>
            <a:r>
              <a:rPr lang="uk-UA" b="1" dirty="0" smtClean="0"/>
              <a:t>?</a:t>
            </a:r>
            <a:endParaRPr lang="en-US" b="1" dirty="0" smtClean="0"/>
          </a:p>
          <a:p>
            <a:r>
              <a:rPr lang="en-US" dirty="0" smtClean="0"/>
              <a:t>Database management system (DBMS) is a special software application that interacts with the user, other applications, and the database itself to capture and analyze data.</a:t>
            </a:r>
          </a:p>
          <a:p>
            <a:endParaRPr lang="en-US" dirty="0" smtClean="0"/>
          </a:p>
          <a:p>
            <a:r>
              <a:rPr lang="en-US" dirty="0" smtClean="0"/>
              <a:t>E.g.: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Microsoft SQL Server, Oracle  etc.</a:t>
            </a:r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purpose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store data properly</a:t>
            </a:r>
          </a:p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provide simultaneous access to the data for many users</a:t>
            </a:r>
          </a:p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delimit the access to the data for different users</a:t>
            </a:r>
          </a:p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prevent data from loss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0315" y="1549401"/>
            <a:ext cx="10820400" cy="3429000"/>
          </a:xfrm>
        </p:spPr>
        <p:txBody>
          <a:bodyPr/>
          <a:lstStyle/>
          <a:p>
            <a:r>
              <a:rPr lang="en-US" dirty="0" smtClean="0"/>
              <a:t>Hierarchical</a:t>
            </a:r>
          </a:p>
          <a:p>
            <a:r>
              <a:rPr lang="en-US" dirty="0" smtClean="0"/>
              <a:t>Network</a:t>
            </a:r>
          </a:p>
          <a:p>
            <a:r>
              <a:rPr lang="en-US" b="1" dirty="0" smtClean="0"/>
              <a:t>Relational</a:t>
            </a:r>
          </a:p>
          <a:p>
            <a:r>
              <a:rPr lang="en-US" dirty="0" smtClean="0"/>
              <a:t>Object</a:t>
            </a:r>
            <a:endParaRPr lang="uk-UA" dirty="0" smtClean="0"/>
          </a:p>
          <a:p>
            <a:r>
              <a:rPr lang="en-US" sz="4400" b="1" dirty="0" smtClean="0">
                <a:latin typeface="Proxima Nova Black" charset="0"/>
              </a:rPr>
              <a:t>RDBMS</a:t>
            </a:r>
            <a:endParaRPr lang="uk-UA" sz="4400" b="1" dirty="0" smtClean="0">
              <a:latin typeface="Proxima Nova Black" charset="0"/>
            </a:endParaRPr>
          </a:p>
          <a:p>
            <a:r>
              <a:rPr lang="en-US" sz="1800" dirty="0" err="1" smtClean="0"/>
              <a:t>Inplement</a:t>
            </a:r>
            <a:r>
              <a:rPr lang="en-US" sz="1800" dirty="0" smtClean="0"/>
              <a:t> a relational data model</a:t>
            </a:r>
          </a:p>
          <a:p>
            <a:r>
              <a:rPr lang="en-US" sz="1800" dirty="0" smtClean="0"/>
              <a:t>Are used in most commercial projects</a:t>
            </a:r>
          </a:p>
          <a:p>
            <a:r>
              <a:rPr lang="en-US" sz="1800" dirty="0" smtClean="0"/>
              <a:t>Have been used for almost 40 years</a:t>
            </a:r>
          </a:p>
          <a:p>
            <a:endParaRPr lang="uk-UA" sz="3200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The ANSI standard language for the definition and manipulation of relational database. 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Includes </a:t>
            </a:r>
            <a:r>
              <a:rPr lang="en-US" dirty="0" smtClean="0"/>
              <a:t>data definition language (DDL), statements that specify and modify database schemas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Includes </a:t>
            </a:r>
            <a:r>
              <a:rPr lang="en-US" dirty="0" smtClean="0"/>
              <a:t>a data manipulation language (DML), statements that manipulate database content.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Facts on SQL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SQL </a:t>
            </a:r>
            <a:r>
              <a:rPr lang="en-US" dirty="0" smtClean="0"/>
              <a:t>data is case-sensitive, SQL commands are not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First </a:t>
            </a:r>
            <a:r>
              <a:rPr lang="en-US" dirty="0" smtClean="0"/>
              <a:t>Version was developed at IBM by Donald D. Chamberlin and Raymond F. Boyce. [SQL</a:t>
            </a:r>
            <a:r>
              <a:rPr lang="en-US" dirty="0" smtClean="0"/>
              <a:t>]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Developed </a:t>
            </a:r>
            <a:r>
              <a:rPr lang="en-US" dirty="0" smtClean="0"/>
              <a:t>using Dr. E.F. </a:t>
            </a:r>
            <a:r>
              <a:rPr lang="en-US" dirty="0" err="1" smtClean="0"/>
              <a:t>Codd's</a:t>
            </a:r>
            <a:r>
              <a:rPr lang="en-US" dirty="0" smtClean="0"/>
              <a:t> paper, “A Relational Model of Data for Large Shared Data Banks</a:t>
            </a:r>
            <a:r>
              <a:rPr lang="en-US" dirty="0" smtClean="0"/>
              <a:t>.”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SQL </a:t>
            </a:r>
            <a:r>
              <a:rPr lang="en-US" dirty="0" smtClean="0"/>
              <a:t>query includes references to </a:t>
            </a:r>
            <a:r>
              <a:rPr lang="en-US" dirty="0" err="1" smtClean="0"/>
              <a:t>tuples</a:t>
            </a:r>
            <a:r>
              <a:rPr lang="en-US" dirty="0" smtClean="0"/>
              <a:t> variables and the attributes of those variables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DDL Commands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CREATE TABLE: used to create a table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ALTER TABLE: modifies a table after it was created</a:t>
            </a:r>
            <a:r>
              <a:rPr lang="en-US" dirty="0" smtClean="0"/>
              <a:t>.</a:t>
            </a: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DROP TABLE: removes a table from a database.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1949</TotalTime>
  <Words>1245</Words>
  <Application>Microsoft Office PowerPoint</Application>
  <PresentationFormat>Произвольный</PresentationFormat>
  <Paragraphs>235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Proxima Nova Black</vt:lpstr>
      <vt:lpstr>Open Sans</vt:lpstr>
      <vt:lpstr>Wingdings</vt:lpstr>
      <vt:lpstr>Calibri</vt:lpstr>
      <vt:lpstr>DARK THEME</vt:lpstr>
      <vt:lpstr>LIGHT-THEME</vt:lpstr>
      <vt:lpstr>SQL</vt:lpstr>
      <vt:lpstr>Agenda</vt:lpstr>
      <vt:lpstr>Introduction</vt:lpstr>
      <vt:lpstr>What is database?</vt:lpstr>
      <vt:lpstr>DBMS purpose</vt:lpstr>
      <vt:lpstr>Data models</vt:lpstr>
      <vt:lpstr>Structured Query Language (SQL)‏</vt:lpstr>
      <vt:lpstr>Some Facts on SQL</vt:lpstr>
      <vt:lpstr>SQL: DDL Commands</vt:lpstr>
      <vt:lpstr>SQL: CREATE TABLE Statement</vt:lpstr>
      <vt:lpstr>SQL: Attributes Types</vt:lpstr>
      <vt:lpstr>SQL: ALTER TABLE Statement</vt:lpstr>
      <vt:lpstr>SQL: DROP TABLE Statement</vt:lpstr>
      <vt:lpstr>Слайд 14</vt:lpstr>
      <vt:lpstr>SQL: DML Commands</vt:lpstr>
      <vt:lpstr>SQL: INSERT Statement</vt:lpstr>
      <vt:lpstr>SQL: UPDATE Statement</vt:lpstr>
      <vt:lpstr>SQL: DELETE Statement</vt:lpstr>
      <vt:lpstr>SQL Statements, Operations, Clauses</vt:lpstr>
      <vt:lpstr>SQL: SELECT Statement</vt:lpstr>
      <vt:lpstr>SQL: SELECT Statement (cont.)‏</vt:lpstr>
      <vt:lpstr>Слайд 22</vt:lpstr>
      <vt:lpstr>SQL: Join operation</vt:lpstr>
      <vt:lpstr>SQL: Join operation (cont.)‏</vt:lpstr>
      <vt:lpstr>SQL: Join operation (cont.)‏</vt:lpstr>
      <vt:lpstr>SQL: Join operation (cont.)‏</vt:lpstr>
      <vt:lpstr>SQL: Like operation</vt:lpstr>
      <vt:lpstr>SQL: The ORDER BY Clause</vt:lpstr>
      <vt:lpstr>SQL: The GROUP BY Clause</vt:lpstr>
      <vt:lpstr>SQL: The HAVING Clause</vt:lpstr>
      <vt:lpstr>SQL: Aggregate Functions </vt:lpstr>
      <vt:lpstr>SQL: Aggregate Functions (cont.)‏ </vt:lpstr>
      <vt:lpstr>SQL: Aggregate Functions (cont.)‏ 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Yurii Martynenko</dc:creator>
  <cp:lastModifiedBy>ПК</cp:lastModifiedBy>
  <cp:revision>131</cp:revision>
  <dcterms:created xsi:type="dcterms:W3CDTF">2018-12-11T16:43:22Z</dcterms:created>
  <dcterms:modified xsi:type="dcterms:W3CDTF">2019-10-08T17:39:36Z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