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60" r:id="rId7"/>
    <p:sldId id="285" r:id="rId8"/>
    <p:sldId id="278" r:id="rId9"/>
    <p:sldId id="279" r:id="rId10"/>
    <p:sldId id="280" r:id="rId11"/>
    <p:sldId id="281" r:id="rId12"/>
    <p:sldId id="282" r:id="rId13"/>
    <p:sldId id="283" r:id="rId14"/>
    <p:sldId id="284" r:id="rId15"/>
    <p:sldId id="261" r:id="rId16"/>
    <p:sldId id="262" r:id="rId17"/>
    <p:sldId id="263" r:id="rId18"/>
    <p:sldId id="264" r:id="rId19"/>
    <p:sldId id="265" r:id="rId20"/>
    <p:sldId id="266" r:id="rId21"/>
    <p:sldId id="267" r:id="rId22"/>
    <p:sldId id="268" r:id="rId23"/>
    <p:sldId id="269" r:id="rId24"/>
    <p:sldId id="270" r:id="rId25"/>
    <p:sldId id="286" r:id="rId26"/>
    <p:sldId id="287" r:id="rId27"/>
    <p:sldId id="288" r:id="rId28"/>
    <p:sldId id="272" r:id="rId29"/>
    <p:sldId id="271" r:id="rId30"/>
    <p:sldId id="273" r:id="rId31"/>
    <p:sldId id="274" r:id="rId32"/>
    <p:sldId id="275" r:id="rId33"/>
    <p:sldId id="276" r:id="rId34"/>
    <p:sldId id="277" r:id="rId35"/>
    <p:sldId id="289" r:id="rId36"/>
    <p:sldId id="259" r:id="rId37"/>
  </p:sldIdLst>
  <p:sldSz cx="12192000" cy="6858000"/>
  <p:notesSz cx="6858000" cy="9144000"/>
  <p:embeddedFontLst>
    <p:embeddedFont>
      <p:font typeface="Proxima Nova Black" charset="0"/>
      <p:bold r:id="rId38"/>
    </p:embeddedFont>
    <p:embeddedFont>
      <p:font typeface="Open Sans" charset="0"/>
      <p:regular r:id="rId39"/>
      <p:bold r:id="rId40"/>
      <p:italic r:id="rId41"/>
      <p:boldItalic r:id="rId42"/>
    </p:embeddedFont>
    <p:embeddedFont>
      <p:font typeface="Calibri"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86957" autoAdjust="0"/>
  </p:normalViewPr>
  <p:slideViewPr>
    <p:cSldViewPr snapToGrid="0">
      <p:cViewPr varScale="1">
        <p:scale>
          <a:sx n="69" d="100"/>
          <a:sy n="69" d="100"/>
        </p:scale>
        <p:origin x="-696" y="-108"/>
      </p:cViewPr>
      <p:guideLst>
        <p:guide orient="horz" pos="2160"/>
        <p:guide pos="3840"/>
      </p:guideLst>
    </p:cSldViewPr>
  </p:slideViewPr>
  <p:outlineViewPr>
    <p:cViewPr>
      <p:scale>
        <a:sx n="33" d="100"/>
        <a:sy n="33" d="100"/>
      </p:scale>
      <p:origin x="48" y="807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xmlns=""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xmlns=""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xmlns=""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xmlns=""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hyperlink" Target="https://codedaily.io/tutorials/6/Using-Functions-as-Children-and-Render-Props-in-React-Components" TargetMode="External"/><Relationship Id="rId2" Type="http://schemas.openxmlformats.org/officeDocument/2006/relationships/hyperlink" Target="https://reactjs.org/docs/jsx-in-depth.html" TargetMode="External"/><Relationship Id="rId1" Type="http://schemas.openxmlformats.org/officeDocument/2006/relationships/slideLayout" Target="../slideLayouts/slideLayout17.xml"/><Relationship Id="rId6" Type="http://schemas.openxmlformats.org/officeDocument/2006/relationships/hyperlink" Target="https://reactpatterns.com/" TargetMode="External"/><Relationship Id="rId5" Type="http://schemas.openxmlformats.org/officeDocument/2006/relationships/hyperlink" Target="https://mxstbr.blog/2017/02/react-children-deepdive/" TargetMode="External"/><Relationship Id="rId4" Type="http://schemas.openxmlformats.org/officeDocument/2006/relationships/hyperlink" Target="https://medium.com/merrickchristensen/function-as-child-components-5f3920a9ace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600" dirty="0" smtClean="0"/>
              <a:t>Children types. Array as children, Function as children</a:t>
            </a:r>
            <a:endParaRPr lang="en-US" sz="11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Martynenko</a:t>
            </a:r>
            <a:endParaRPr lang="en-US" dirty="0"/>
          </a:p>
        </p:txBody>
      </p:sp>
    </p:spTree>
    <p:extLst>
      <p:ext uri="{BB962C8B-B14F-4D97-AF65-F5344CB8AC3E}">
        <p14:creationId xmlns:p14="http://schemas.microsoft.com/office/powerpoint/2010/main" xmlns=""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45177" y="1047997"/>
            <a:ext cx="10820400" cy="3429000"/>
          </a:xfrm>
        </p:spPr>
        <p:txBody>
          <a:bodyPr/>
          <a:lstStyle/>
          <a:p>
            <a:r>
              <a:rPr lang="en-US" dirty="0" smtClean="0"/>
              <a:t>To fix this, we will assign the type to a capitalized variable first:</a:t>
            </a:r>
            <a:endParaRPr lang="ru-RU" dirty="0"/>
          </a:p>
        </p:txBody>
      </p:sp>
      <p:pic>
        <p:nvPicPr>
          <p:cNvPr id="57346" name="Picture 2"/>
          <p:cNvPicPr>
            <a:picLocks noChangeAspect="1" noChangeArrowheads="1"/>
          </p:cNvPicPr>
          <p:nvPr/>
        </p:nvPicPr>
        <p:blipFill>
          <a:blip r:embed="rId2"/>
          <a:srcRect/>
          <a:stretch>
            <a:fillRect/>
          </a:stretch>
        </p:blipFill>
        <p:spPr bwMode="auto">
          <a:xfrm>
            <a:off x="682398" y="1620734"/>
            <a:ext cx="5455764" cy="31452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9656" y="1489364"/>
            <a:ext cx="10820400" cy="4177146"/>
          </a:xfrm>
        </p:spPr>
        <p:txBody>
          <a:bodyPr anchor="ctr"/>
          <a:lstStyle/>
          <a:p>
            <a:pPr algn="ctr"/>
            <a:r>
              <a:rPr lang="en-US" sz="11500" b="1" dirty="0" smtClean="0"/>
              <a:t>Children in JSX</a:t>
            </a:r>
            <a:r>
              <a:rPr lang="en-US" b="1" dirty="0" smtClean="0"/>
              <a:t/>
            </a:r>
            <a:br>
              <a:rPr lang="en-US" b="1" dirty="0" smtClean="0"/>
            </a:b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Children in JSX</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In JSX expressions that contain both an opening tag and a closing tag, the content between those tags is passed as a special prop: </a:t>
            </a:r>
            <a:r>
              <a:rPr lang="en-US" dirty="0" err="1" smtClean="0"/>
              <a:t>props.children</a:t>
            </a:r>
            <a:r>
              <a:rPr lang="en-US" dirty="0" smtClean="0"/>
              <a:t>. There are several different ways to pass children</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String Literals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 put a string between the opening and closing tags and </a:t>
            </a:r>
            <a:r>
              <a:rPr lang="en-US" dirty="0" err="1" smtClean="0"/>
              <a:t>props.children</a:t>
            </a:r>
            <a:r>
              <a:rPr lang="en-US" dirty="0" smtClean="0"/>
              <a:t> will just be that string. This is useful for many of the built-in HTML elements. For example</a:t>
            </a:r>
            <a:r>
              <a:rPr lang="en-US" dirty="0" smtClean="0"/>
              <a:t>:</a:t>
            </a:r>
          </a:p>
          <a:p>
            <a:endParaRPr lang="en-US" dirty="0" smtClean="0"/>
          </a:p>
          <a:p>
            <a:r>
              <a:rPr lang="en-US" dirty="0" smtClean="0"/>
              <a:t>This is valid JSX, and </a:t>
            </a:r>
            <a:r>
              <a:rPr lang="en-US" dirty="0" err="1" smtClean="0"/>
              <a:t>props.children</a:t>
            </a:r>
            <a:r>
              <a:rPr lang="en-US" dirty="0" smtClean="0"/>
              <a:t> in </a:t>
            </a:r>
            <a:r>
              <a:rPr lang="en-US" dirty="0" err="1" smtClean="0"/>
              <a:t>MyComponent</a:t>
            </a:r>
            <a:r>
              <a:rPr lang="en-US" dirty="0" smtClean="0"/>
              <a:t> will simply be the string "Hello world!". HTML is </a:t>
            </a:r>
            <a:r>
              <a:rPr lang="en-US" dirty="0" err="1" smtClean="0"/>
              <a:t>unescaped</a:t>
            </a:r>
            <a:r>
              <a:rPr lang="en-US" dirty="0" smtClean="0"/>
              <a:t>, so you can generally write JSX just like you would write HTML in this way</a:t>
            </a:r>
            <a:r>
              <a:rPr lang="en-US" dirty="0" smtClean="0"/>
              <a:t>:</a:t>
            </a:r>
          </a:p>
          <a:p>
            <a:endParaRPr lang="en-US" dirty="0" smtClean="0"/>
          </a:p>
          <a:p>
            <a:endParaRPr lang="ru-RU" dirty="0"/>
          </a:p>
        </p:txBody>
      </p:sp>
      <p:pic>
        <p:nvPicPr>
          <p:cNvPr id="1026" name="Picture 2"/>
          <p:cNvPicPr>
            <a:picLocks noChangeAspect="1" noChangeArrowheads="1"/>
          </p:cNvPicPr>
          <p:nvPr/>
        </p:nvPicPr>
        <p:blipFill>
          <a:blip r:embed="rId2"/>
          <a:srcRect/>
          <a:stretch>
            <a:fillRect/>
          </a:stretch>
        </p:blipFill>
        <p:spPr bwMode="auto">
          <a:xfrm>
            <a:off x="680171" y="2783466"/>
            <a:ext cx="3980203" cy="3199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23023" y="4289281"/>
            <a:ext cx="5543750" cy="28271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String Literals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JSX removes whitespace at the beginning and ending of a line. It also removes blank lines. New lines adjacent to tags are removed; new lines that occur in the middle of string literals are condensed into a single space. So these all render to the same thing</a:t>
            </a:r>
            <a:r>
              <a:rPr lang="en-US" dirty="0" smtClean="0"/>
              <a:t>:</a:t>
            </a:r>
          </a:p>
          <a:p>
            <a:endParaRPr lang="ru-RU" dirty="0"/>
          </a:p>
        </p:txBody>
      </p:sp>
      <p:pic>
        <p:nvPicPr>
          <p:cNvPr id="2052" name="Picture 4"/>
          <p:cNvPicPr>
            <a:picLocks noChangeAspect="1" noChangeArrowheads="1"/>
          </p:cNvPicPr>
          <p:nvPr/>
        </p:nvPicPr>
        <p:blipFill>
          <a:blip r:embed="rId2"/>
          <a:srcRect/>
          <a:stretch>
            <a:fillRect/>
          </a:stretch>
        </p:blipFill>
        <p:spPr bwMode="auto">
          <a:xfrm>
            <a:off x="685985" y="3154817"/>
            <a:ext cx="2694524" cy="223320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1" y="578921"/>
            <a:ext cx="10820400" cy="4800601"/>
          </a:xfrm>
        </p:spPr>
        <p:txBody>
          <a:bodyPr anchor="b"/>
          <a:lstStyle/>
          <a:p>
            <a:pPr algn="ctr"/>
            <a:r>
              <a:rPr lang="en-US" b="1" dirty="0" smtClean="0"/>
              <a:t>JSX Children</a:t>
            </a:r>
            <a:br>
              <a:rPr lang="en-US" b="1" dirty="0" smtClean="0"/>
            </a:b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JSX Children</a:t>
            </a:r>
            <a:br>
              <a:rPr lang="en-US" b="1" dirty="0" smtClean="0"/>
            </a:br>
            <a:endParaRPr lang="ru-RU" dirty="0"/>
          </a:p>
        </p:txBody>
      </p:sp>
      <p:sp>
        <p:nvSpPr>
          <p:cNvPr id="3" name="Текст 2"/>
          <p:cNvSpPr>
            <a:spLocks noGrp="1"/>
          </p:cNvSpPr>
          <p:nvPr>
            <p:ph type="body" sz="quarter" idx="10"/>
          </p:nvPr>
        </p:nvSpPr>
        <p:spPr>
          <a:xfrm>
            <a:off x="658091" y="1711036"/>
            <a:ext cx="10820400" cy="3429000"/>
          </a:xfrm>
        </p:spPr>
        <p:txBody>
          <a:bodyPr/>
          <a:lstStyle/>
          <a:p>
            <a:r>
              <a:rPr lang="en-US" dirty="0" smtClean="0"/>
              <a:t>You can provide more JSX elements as the children. This is useful for displaying nested components</a:t>
            </a:r>
            <a:r>
              <a:rPr lang="en-US" dirty="0" smtClean="0"/>
              <a:t>:</a:t>
            </a:r>
          </a:p>
          <a:p>
            <a:endParaRPr lang="en-US" dirty="0" smtClean="0"/>
          </a:p>
          <a:p>
            <a:endParaRPr lang="en-US" dirty="0" smtClean="0"/>
          </a:p>
          <a:p>
            <a:r>
              <a:rPr lang="en-US" dirty="0" smtClean="0"/>
              <a:t>You can mix together different types of children, so you can use string literals together with JSX children. This is another way in which JSX is like HTML, so that this is both valid JSX and valid HTML:</a:t>
            </a:r>
            <a:endParaRPr lang="ru-RU" dirty="0"/>
          </a:p>
        </p:txBody>
      </p:sp>
      <p:pic>
        <p:nvPicPr>
          <p:cNvPr id="3074" name="Picture 2"/>
          <p:cNvPicPr>
            <a:picLocks noChangeAspect="1" noChangeArrowheads="1"/>
          </p:cNvPicPr>
          <p:nvPr/>
        </p:nvPicPr>
        <p:blipFill>
          <a:blip r:embed="rId2"/>
          <a:srcRect/>
          <a:stretch>
            <a:fillRect/>
          </a:stretch>
        </p:blipFill>
        <p:spPr bwMode="auto">
          <a:xfrm>
            <a:off x="612196" y="2461347"/>
            <a:ext cx="2478562" cy="97458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21721" y="4411374"/>
            <a:ext cx="2639455" cy="15322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JSX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A React component can also </a:t>
            </a:r>
            <a:r>
              <a:rPr lang="en-US" dirty="0" smtClean="0"/>
              <a:t>return </a:t>
            </a:r>
            <a:r>
              <a:rPr lang="en-US" dirty="0" smtClean="0"/>
              <a:t>an array of elements:</a:t>
            </a:r>
            <a:endParaRPr lang="ru-RU" dirty="0"/>
          </a:p>
        </p:txBody>
      </p:sp>
      <p:pic>
        <p:nvPicPr>
          <p:cNvPr id="4099" name="Picture 3"/>
          <p:cNvPicPr>
            <a:picLocks noChangeAspect="1" noChangeArrowheads="1"/>
          </p:cNvPicPr>
          <p:nvPr/>
        </p:nvPicPr>
        <p:blipFill>
          <a:blip r:embed="rId2"/>
          <a:srcRect/>
          <a:stretch>
            <a:fillRect/>
          </a:stretch>
        </p:blipFill>
        <p:spPr bwMode="auto">
          <a:xfrm>
            <a:off x="652462" y="2624136"/>
            <a:ext cx="5737561" cy="2058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t"/>
          <a:lstStyle/>
          <a:p>
            <a:pPr algn="ctr"/>
            <a:r>
              <a:rPr lang="en-US" b="1" dirty="0" smtClean="0"/>
              <a:t>JavaScript Expressions as Children</a:t>
            </a:r>
            <a:br>
              <a:rPr lang="en-US" b="1" dirty="0" smtClean="0"/>
            </a:b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JavaScript Expressions as Children</a:t>
            </a:r>
            <a:br>
              <a:rPr lang="en-US" b="1" dirty="0" smtClean="0"/>
            </a:br>
            <a:endParaRPr lang="ru-RU" dirty="0"/>
          </a:p>
        </p:txBody>
      </p:sp>
      <p:sp>
        <p:nvSpPr>
          <p:cNvPr id="3" name="Текст 2"/>
          <p:cNvSpPr>
            <a:spLocks noGrp="1"/>
          </p:cNvSpPr>
          <p:nvPr>
            <p:ph type="body" sz="quarter" idx="10"/>
          </p:nvPr>
        </p:nvSpPr>
        <p:spPr>
          <a:xfrm>
            <a:off x="713509" y="1808018"/>
            <a:ext cx="10820400" cy="3429000"/>
          </a:xfrm>
        </p:spPr>
        <p:txBody>
          <a:bodyPr/>
          <a:lstStyle/>
          <a:p>
            <a:r>
              <a:rPr lang="en-US" dirty="0" smtClean="0"/>
              <a:t>You can pass any JavaScript expression as children, by enclosing it within {}. For example, these expressions are equivalent</a:t>
            </a:r>
            <a:r>
              <a:rPr lang="en-US" dirty="0" smtClean="0"/>
              <a:t>:</a:t>
            </a:r>
            <a:endParaRPr lang="uk-UA" dirty="0" smtClean="0"/>
          </a:p>
          <a:p>
            <a:endParaRPr lang="uk-UA" dirty="0" smtClean="0"/>
          </a:p>
          <a:p>
            <a:r>
              <a:rPr lang="en-US" dirty="0" smtClean="0"/>
              <a:t>This is often useful for rendering a list of JSX expressions of arbitrary length. For example, this renders an HTML list:</a:t>
            </a:r>
            <a:endParaRPr lang="ru-RU" dirty="0"/>
          </a:p>
        </p:txBody>
      </p:sp>
      <p:pic>
        <p:nvPicPr>
          <p:cNvPr id="5122" name="Picture 2"/>
          <p:cNvPicPr>
            <a:picLocks noChangeAspect="1" noChangeArrowheads="1"/>
          </p:cNvPicPr>
          <p:nvPr/>
        </p:nvPicPr>
        <p:blipFill>
          <a:blip r:embed="rId2"/>
          <a:srcRect/>
          <a:stretch>
            <a:fillRect/>
          </a:stretch>
        </p:blipFill>
        <p:spPr bwMode="auto">
          <a:xfrm>
            <a:off x="703119" y="2466110"/>
            <a:ext cx="3359340" cy="53989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5030" y="3779694"/>
            <a:ext cx="6744134" cy="253858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ru-RU" dirty="0"/>
          </a:p>
        </p:txBody>
      </p:sp>
      <p:sp>
        <p:nvSpPr>
          <p:cNvPr id="3" name="Текст 2"/>
          <p:cNvSpPr>
            <a:spLocks noGrp="1"/>
          </p:cNvSpPr>
          <p:nvPr>
            <p:ph type="body" sz="quarter" idx="10"/>
          </p:nvPr>
        </p:nvSpPr>
        <p:spPr/>
        <p:txBody>
          <a:bodyPr/>
          <a:lstStyle/>
          <a:p>
            <a:pPr indent="360363">
              <a:buClr>
                <a:schemeClr val="tx1">
                  <a:lumMod val="50000"/>
                  <a:lumOff val="50000"/>
                </a:schemeClr>
              </a:buClr>
              <a:buFont typeface="Wingdings" pitchFamily="2" charset="2"/>
              <a:buChar char="§"/>
            </a:pPr>
            <a:r>
              <a:rPr lang="en-US" dirty="0" smtClean="0"/>
              <a:t>Specifying The React Element </a:t>
            </a:r>
            <a:r>
              <a:rPr lang="en-US" dirty="0" smtClean="0"/>
              <a:t>Type</a:t>
            </a:r>
          </a:p>
          <a:p>
            <a:pPr indent="360363">
              <a:buClr>
                <a:schemeClr val="tx1">
                  <a:lumMod val="50000"/>
                  <a:lumOff val="50000"/>
                </a:schemeClr>
              </a:buClr>
              <a:buFont typeface="Wingdings" pitchFamily="2" charset="2"/>
              <a:buChar char="§"/>
            </a:pPr>
            <a:r>
              <a:rPr lang="en-US" dirty="0" smtClean="0"/>
              <a:t>Children in </a:t>
            </a:r>
            <a:r>
              <a:rPr lang="en-US" dirty="0" smtClean="0"/>
              <a:t>JSX</a:t>
            </a:r>
          </a:p>
          <a:p>
            <a:pPr indent="360363">
              <a:buClr>
                <a:schemeClr val="tx1">
                  <a:lumMod val="50000"/>
                  <a:lumOff val="50000"/>
                </a:schemeClr>
              </a:buClr>
              <a:buFont typeface="Wingdings" pitchFamily="2" charset="2"/>
              <a:buChar char="§"/>
            </a:pPr>
            <a:r>
              <a:rPr lang="en-US" dirty="0" smtClean="0"/>
              <a:t>JSX </a:t>
            </a:r>
            <a:r>
              <a:rPr lang="en-US" dirty="0" smtClean="0"/>
              <a:t>Children</a:t>
            </a:r>
          </a:p>
          <a:p>
            <a:pPr indent="360363">
              <a:buClr>
                <a:schemeClr val="tx1">
                  <a:lumMod val="50000"/>
                  <a:lumOff val="50000"/>
                </a:schemeClr>
              </a:buClr>
              <a:buFont typeface="Wingdings" pitchFamily="2" charset="2"/>
              <a:buChar char="§"/>
            </a:pPr>
            <a:r>
              <a:rPr lang="en-US" dirty="0" smtClean="0"/>
              <a:t>JavaScript Expressions as </a:t>
            </a:r>
            <a:r>
              <a:rPr lang="en-US" dirty="0" smtClean="0"/>
              <a:t>Children</a:t>
            </a:r>
          </a:p>
          <a:p>
            <a:pPr indent="360363">
              <a:buClr>
                <a:schemeClr val="tx1">
                  <a:lumMod val="50000"/>
                  <a:lumOff val="50000"/>
                </a:schemeClr>
              </a:buClr>
              <a:buFont typeface="Wingdings" pitchFamily="2" charset="2"/>
              <a:buChar char="§"/>
            </a:pPr>
            <a:r>
              <a:rPr lang="en-US" dirty="0" smtClean="0"/>
              <a:t>Array as </a:t>
            </a:r>
            <a:r>
              <a:rPr lang="en-US" dirty="0" smtClean="0"/>
              <a:t>children</a:t>
            </a:r>
          </a:p>
          <a:p>
            <a:pPr indent="360363">
              <a:buClr>
                <a:schemeClr val="tx1">
                  <a:lumMod val="50000"/>
                  <a:lumOff val="50000"/>
                </a:schemeClr>
              </a:buClr>
              <a:buFont typeface="Wingdings" pitchFamily="2" charset="2"/>
              <a:buChar char="§"/>
            </a:pPr>
            <a:r>
              <a:rPr lang="en-US" dirty="0" smtClean="0"/>
              <a:t>Functions as </a:t>
            </a:r>
            <a:r>
              <a:rPr lang="en-US" dirty="0" smtClean="0"/>
              <a:t>Children</a:t>
            </a:r>
          </a:p>
          <a:p>
            <a:pPr indent="360363">
              <a:buClr>
                <a:schemeClr val="tx1">
                  <a:lumMod val="50000"/>
                  <a:lumOff val="50000"/>
                </a:schemeClr>
              </a:buClr>
              <a:buFont typeface="Wingdings" pitchFamily="2" charset="2"/>
              <a:buChar char="§"/>
            </a:pPr>
            <a:r>
              <a:rPr lang="en-US" dirty="0" smtClean="0"/>
              <a:t>Booleans, Null, and Undefined</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JavaScript Expressions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JavaScript expressions can be mixed with other types of children. This is often useful in lieu of string templates</a:t>
            </a:r>
            <a:r>
              <a:rPr lang="en-US" dirty="0" smtClean="0"/>
              <a:t>:</a:t>
            </a:r>
            <a:endParaRPr lang="uk-UA" dirty="0" smtClean="0"/>
          </a:p>
          <a:p>
            <a:endParaRPr lang="ru-RU" dirty="0"/>
          </a:p>
        </p:txBody>
      </p:sp>
      <p:pic>
        <p:nvPicPr>
          <p:cNvPr id="6146" name="Picture 2"/>
          <p:cNvPicPr>
            <a:picLocks noChangeAspect="1" noChangeArrowheads="1"/>
          </p:cNvPicPr>
          <p:nvPr/>
        </p:nvPicPr>
        <p:blipFill>
          <a:blip r:embed="rId2"/>
          <a:srcRect/>
          <a:stretch>
            <a:fillRect/>
          </a:stretch>
        </p:blipFill>
        <p:spPr bwMode="auto">
          <a:xfrm>
            <a:off x="733859" y="2874817"/>
            <a:ext cx="4900944" cy="81049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9551" y="1567385"/>
            <a:ext cx="10820400" cy="4159333"/>
          </a:xfrm>
        </p:spPr>
        <p:txBody>
          <a:bodyPr anchor="ctr"/>
          <a:lstStyle/>
          <a:p>
            <a:pPr algn="ctr"/>
            <a:r>
              <a:rPr lang="en-US" b="1" dirty="0" smtClean="0"/>
              <a:t>Array as children</a:t>
            </a:r>
            <a:br>
              <a:rPr lang="en-US" b="1" dirty="0" smtClean="0"/>
            </a:b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Array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Providing an array as children is a very common.</a:t>
            </a:r>
            <a:br>
              <a:rPr lang="en-US" dirty="0" smtClean="0"/>
            </a:br>
            <a:r>
              <a:rPr lang="en-US" dirty="0" smtClean="0"/>
              <a:t>It's how lists are drawn in React.</a:t>
            </a:r>
          </a:p>
          <a:p>
            <a:r>
              <a:rPr lang="en-US" dirty="0" smtClean="0"/>
              <a:t>We use map() to create an array of React Elements for every value in the array</a:t>
            </a:r>
            <a:r>
              <a:rPr lang="en-US" dirty="0" smtClean="0"/>
              <a:t>.</a:t>
            </a:r>
            <a:endParaRPr lang="uk-UA" dirty="0" smtClean="0"/>
          </a:p>
          <a:p>
            <a:endParaRPr lang="uk-UA" dirty="0" smtClean="0"/>
          </a:p>
          <a:p>
            <a:endParaRPr lang="uk-UA" dirty="0" smtClean="0"/>
          </a:p>
          <a:p>
            <a:endParaRPr lang="uk-UA" dirty="0" smtClean="0"/>
          </a:p>
          <a:p>
            <a:r>
              <a:rPr lang="en-US" dirty="0" smtClean="0"/>
              <a:t>That's equivalent to providing a literal array.</a:t>
            </a:r>
          </a:p>
          <a:p>
            <a:endParaRPr lang="ru-RU" dirty="0"/>
          </a:p>
        </p:txBody>
      </p:sp>
      <p:pic>
        <p:nvPicPr>
          <p:cNvPr id="58370" name="Picture 2"/>
          <p:cNvPicPr>
            <a:picLocks noChangeAspect="1" noChangeArrowheads="1"/>
          </p:cNvPicPr>
          <p:nvPr/>
        </p:nvPicPr>
        <p:blipFill>
          <a:blip r:embed="rId2"/>
          <a:srcRect/>
          <a:stretch>
            <a:fillRect/>
          </a:stretch>
        </p:blipFill>
        <p:spPr bwMode="auto">
          <a:xfrm>
            <a:off x="722234" y="3191400"/>
            <a:ext cx="3850851" cy="1283617"/>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710910" y="4889787"/>
            <a:ext cx="4472581" cy="27795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Array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This pattern can be combined with </a:t>
            </a:r>
            <a:r>
              <a:rPr lang="en-US" dirty="0" err="1" smtClean="0"/>
              <a:t>destructuring</a:t>
            </a:r>
            <a:r>
              <a:rPr lang="en-US" dirty="0" smtClean="0"/>
              <a:t>, JSX Spread Attributes, and other components, for some serious terseness</a:t>
            </a:r>
            <a:r>
              <a:rPr lang="en-US" dirty="0" smtClean="0"/>
              <a:t>.</a:t>
            </a:r>
            <a:endParaRPr lang="uk-UA" dirty="0" smtClean="0"/>
          </a:p>
          <a:p>
            <a:endParaRPr lang="ru-RU" dirty="0"/>
          </a:p>
        </p:txBody>
      </p:sp>
      <p:pic>
        <p:nvPicPr>
          <p:cNvPr id="59394" name="Picture 2"/>
          <p:cNvPicPr>
            <a:picLocks noChangeAspect="1" noChangeArrowheads="1"/>
          </p:cNvPicPr>
          <p:nvPr/>
        </p:nvPicPr>
        <p:blipFill>
          <a:blip r:embed="rId2"/>
          <a:srcRect/>
          <a:stretch>
            <a:fillRect/>
          </a:stretch>
        </p:blipFill>
        <p:spPr bwMode="auto">
          <a:xfrm>
            <a:off x="679305" y="2740601"/>
            <a:ext cx="5736699" cy="12633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p>
            <a:pPr algn="ctr"/>
            <a:r>
              <a:rPr lang="en-US" b="1" dirty="0" smtClean="0"/>
              <a:t>Functions as Children</a:t>
            </a:r>
            <a:br>
              <a:rPr lang="en-US" b="1" dirty="0" smtClean="0"/>
            </a:b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Normally, JavaScript expressions inserted in JSX will evaluate to a string, a React element, or a list of those things. However, </a:t>
            </a:r>
            <a:r>
              <a:rPr lang="en-US" dirty="0" err="1" smtClean="0"/>
              <a:t>props.children</a:t>
            </a:r>
            <a:r>
              <a:rPr lang="en-US" dirty="0" smtClean="0"/>
              <a:t> works just like any other prop in that it can pass any sort of data, not just the sorts that React knows how to render</a:t>
            </a:r>
            <a:r>
              <a:rPr lang="en-US" dirty="0" smtClean="0"/>
              <a:t>.</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03551" y="2068224"/>
            <a:ext cx="6528522" cy="3207175"/>
          </a:xfrm>
          <a:prstGeom prst="rect">
            <a:avLst/>
          </a:prstGeom>
          <a:noFill/>
          <a:ln w="9525">
            <a:noFill/>
            <a:miter lim="800000"/>
            <a:headEnd/>
            <a:tailEnd/>
          </a:ln>
          <a:effectLst/>
        </p:spPr>
      </p:pic>
      <p:sp>
        <p:nvSpPr>
          <p:cNvPr id="2" name="Заголовок 1"/>
          <p:cNvSpPr>
            <a:spLocks noGrp="1"/>
          </p:cNvSpPr>
          <p:nvPr>
            <p:ph type="title"/>
          </p:nvPr>
        </p:nvSpPr>
        <p:spPr/>
        <p:txBody>
          <a:bodyPr/>
          <a:lstStyle/>
          <a:p>
            <a:r>
              <a:rPr lang="en-US" b="1" dirty="0" smtClean="0"/>
              <a:t>Functions as Children</a:t>
            </a:r>
            <a:br>
              <a:rPr lang="en-US" b="1" dirty="0" smtClean="0"/>
            </a:br>
            <a:endParaRPr lang="ru-RU" dirty="0"/>
          </a:p>
        </p:txBody>
      </p:sp>
      <p:sp>
        <p:nvSpPr>
          <p:cNvPr id="3" name="Текст 2"/>
          <p:cNvSpPr>
            <a:spLocks noGrp="1"/>
          </p:cNvSpPr>
          <p:nvPr>
            <p:ph type="body" sz="quarter" idx="10"/>
          </p:nvPr>
        </p:nvSpPr>
        <p:spPr>
          <a:xfrm>
            <a:off x="713509" y="1364673"/>
            <a:ext cx="10820400" cy="4814454"/>
          </a:xfrm>
        </p:spPr>
        <p:txBody>
          <a:bodyPr/>
          <a:lstStyle/>
          <a:p>
            <a:r>
              <a:rPr lang="en-US" dirty="0" smtClean="0"/>
              <a:t>For example, if you have a custom component, you could have it take a callback as </a:t>
            </a:r>
            <a:r>
              <a:rPr lang="en-US" dirty="0" err="1" smtClean="0"/>
              <a:t>props.children</a:t>
            </a:r>
            <a:r>
              <a:rPr lang="en-US" dirty="0" smtClean="0"/>
              <a:t>:</a:t>
            </a:r>
            <a:r>
              <a:rPr lang="uk-UA" dirty="0" smtClean="0"/>
              <a:t> </a:t>
            </a:r>
          </a:p>
          <a:p>
            <a:endParaRPr lang="uk-UA" dirty="0" smtClean="0"/>
          </a:p>
          <a:p>
            <a:endParaRPr lang="uk-UA" dirty="0" smtClean="0"/>
          </a:p>
          <a:p>
            <a:endParaRPr lang="uk-UA" dirty="0" smtClean="0"/>
          </a:p>
          <a:p>
            <a:endParaRPr lang="uk-UA" dirty="0" smtClean="0"/>
          </a:p>
          <a:p>
            <a:endParaRPr lang="uk-UA" dirty="0" smtClean="0"/>
          </a:p>
          <a:p>
            <a:endParaRPr lang="uk-UA" dirty="0" smtClean="0"/>
          </a:p>
          <a:p>
            <a:endParaRPr lang="uk-UA" dirty="0" smtClean="0"/>
          </a:p>
          <a:p>
            <a:r>
              <a:rPr lang="en-US" dirty="0" smtClean="0"/>
              <a:t>Children passed to a custom component can be anything, as long as that component transforms them into something React can understand before rendering. This usage is not common, but it works if you want to stretch what JSX is capable of.</a:t>
            </a:r>
          </a:p>
          <a:p>
            <a:r>
              <a:rPr lang="en-US" dirty="0" smtClean="0"/>
              <a:t/>
            </a:r>
            <a:br>
              <a:rPr lang="en-US" dirty="0" smtClean="0"/>
            </a:b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Booleans, Null, and </a:t>
            </a:r>
            <a:r>
              <a:rPr lang="en-US" b="1" dirty="0" smtClean="0"/>
              <a:t>Undefined</a:t>
            </a:r>
            <a:r>
              <a:rPr lang="en-US" b="1" dirty="0" smtClean="0"/>
              <a:t/>
            </a:r>
            <a:br>
              <a:rPr lang="en-US" b="1" dirty="0" smtClean="0"/>
            </a:b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effectLst>
                  <a:outerShdw blurRad="38100" dist="38100" dir="2700000" algn="tl">
                    <a:srgbClr val="000000">
                      <a:alpha val="43137"/>
                    </a:srgbClr>
                  </a:outerShdw>
                </a:effectLst>
              </a:rPr>
              <a:t>false</a:t>
            </a:r>
            <a:r>
              <a:rPr lang="en-US" dirty="0" smtClean="0"/>
              <a:t>, </a:t>
            </a:r>
            <a:r>
              <a:rPr lang="en-US" dirty="0" smtClean="0">
                <a:effectLst>
                  <a:outerShdw blurRad="38100" dist="38100" dir="2700000" algn="tl">
                    <a:srgbClr val="000000">
                      <a:alpha val="43137"/>
                    </a:srgbClr>
                  </a:outerShdw>
                </a:effectLst>
              </a:rPr>
              <a:t>null</a:t>
            </a:r>
            <a:r>
              <a:rPr lang="en-US" dirty="0" smtClean="0"/>
              <a:t>, </a:t>
            </a:r>
            <a:r>
              <a:rPr lang="en-US" dirty="0" smtClean="0">
                <a:effectLst>
                  <a:outerShdw blurRad="38100" dist="38100" dir="2700000" algn="tl">
                    <a:srgbClr val="000000">
                      <a:alpha val="43137"/>
                    </a:srgbClr>
                  </a:outerShdw>
                </a:effectLst>
              </a:rPr>
              <a:t>undefined</a:t>
            </a:r>
            <a:r>
              <a:rPr lang="en-US" dirty="0" smtClean="0"/>
              <a:t>, and </a:t>
            </a:r>
            <a:r>
              <a:rPr lang="en-US" dirty="0" smtClean="0">
                <a:effectLst>
                  <a:outerShdw blurRad="38100" dist="38100" dir="2700000" algn="tl">
                    <a:srgbClr val="000000">
                      <a:alpha val="43137"/>
                    </a:srgbClr>
                  </a:outerShdw>
                </a:effectLst>
              </a:rPr>
              <a:t>true</a:t>
            </a:r>
            <a:r>
              <a:rPr lang="en-US" dirty="0" smtClean="0"/>
              <a:t> are valid children. They simply don’t render. These JSX expressions will all render to the same thing</a:t>
            </a:r>
            <a:r>
              <a:rPr lang="en-US" dirty="0" smtClean="0"/>
              <a:t>:</a:t>
            </a:r>
            <a:endParaRPr lang="uk-UA" dirty="0" smtClean="0"/>
          </a:p>
          <a:p>
            <a:endParaRPr lang="uk-UA" dirty="0" smtClean="0"/>
          </a:p>
          <a:p>
            <a:endParaRPr lang="uk-UA" dirty="0" smtClean="0"/>
          </a:p>
          <a:p>
            <a:endParaRPr lang="uk-UA" dirty="0" smtClean="0"/>
          </a:p>
          <a:p>
            <a:endParaRPr lang="uk-UA" dirty="0" smtClean="0"/>
          </a:p>
          <a:p>
            <a:endParaRPr lang="ru-RU" dirty="0"/>
          </a:p>
        </p:txBody>
      </p:sp>
      <p:pic>
        <p:nvPicPr>
          <p:cNvPr id="8194" name="Picture 2"/>
          <p:cNvPicPr>
            <a:picLocks noChangeAspect="1" noChangeArrowheads="1"/>
          </p:cNvPicPr>
          <p:nvPr/>
        </p:nvPicPr>
        <p:blipFill>
          <a:blip r:embed="rId2"/>
          <a:srcRect/>
          <a:stretch>
            <a:fillRect/>
          </a:stretch>
        </p:blipFill>
        <p:spPr bwMode="auto">
          <a:xfrm>
            <a:off x="683636" y="2747097"/>
            <a:ext cx="2461346" cy="235097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This can be useful to conditionally render React elements. </a:t>
            </a:r>
            <a:endParaRPr lang="uk-UA" dirty="0" smtClean="0"/>
          </a:p>
          <a:p>
            <a:r>
              <a:rPr lang="en-US" dirty="0" smtClean="0"/>
              <a:t>This </a:t>
            </a:r>
            <a:r>
              <a:rPr lang="en-US" dirty="0" smtClean="0"/>
              <a:t>JSX only renders </a:t>
            </a:r>
            <a:r>
              <a:rPr lang="en-US" dirty="0" smtClean="0"/>
              <a:t>a</a:t>
            </a:r>
            <a:r>
              <a:rPr lang="en-US" dirty="0" smtClean="0"/>
              <a:t> &lt;Header /&gt;if </a:t>
            </a:r>
            <a:r>
              <a:rPr lang="en-US" dirty="0" err="1" smtClean="0"/>
              <a:t>showHeader</a:t>
            </a:r>
            <a:r>
              <a:rPr lang="en-US" dirty="0" smtClean="0"/>
              <a:t> is true</a:t>
            </a:r>
            <a:r>
              <a:rPr lang="en-US" dirty="0" smtClean="0"/>
              <a:t>:</a:t>
            </a:r>
            <a:endParaRPr lang="uk-UA" dirty="0" smtClean="0"/>
          </a:p>
          <a:p>
            <a:endParaRPr lang="uk-UA" dirty="0" smtClean="0"/>
          </a:p>
          <a:p>
            <a:endParaRPr lang="uk-UA" dirty="0" smtClean="0"/>
          </a:p>
          <a:p>
            <a:r>
              <a:rPr lang="en-US" dirty="0" smtClean="0"/>
              <a:t>One caveat is that some “</a:t>
            </a:r>
            <a:r>
              <a:rPr lang="en-US" dirty="0" err="1" smtClean="0"/>
              <a:t>falsy</a:t>
            </a:r>
            <a:r>
              <a:rPr lang="en-US" dirty="0" smtClean="0"/>
              <a:t>” values, such as the 0 number, are still rendered by React. For example, this code will not behave as you might expect because 0 will be printed when </a:t>
            </a:r>
            <a:r>
              <a:rPr lang="en-US" dirty="0" err="1" smtClean="0"/>
              <a:t>props.messages</a:t>
            </a:r>
            <a:r>
              <a:rPr lang="en-US" dirty="0" smtClean="0"/>
              <a:t> is an empty array:</a:t>
            </a:r>
            <a:endParaRPr lang="uk-UA" dirty="0" smtClean="0"/>
          </a:p>
          <a:p>
            <a:endParaRPr lang="uk-UA" dirty="0" smtClean="0"/>
          </a:p>
          <a:p>
            <a:endParaRPr lang="ru-RU" dirty="0"/>
          </a:p>
        </p:txBody>
      </p:sp>
      <p:pic>
        <p:nvPicPr>
          <p:cNvPr id="9218" name="Picture 2"/>
          <p:cNvPicPr>
            <a:picLocks noChangeAspect="1" noChangeArrowheads="1"/>
          </p:cNvPicPr>
          <p:nvPr/>
        </p:nvPicPr>
        <p:blipFill>
          <a:blip r:embed="rId2"/>
          <a:srcRect/>
          <a:stretch>
            <a:fillRect/>
          </a:stretch>
        </p:blipFill>
        <p:spPr bwMode="auto">
          <a:xfrm>
            <a:off x="766763" y="2840182"/>
            <a:ext cx="3068053" cy="9144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61999" y="4837402"/>
            <a:ext cx="3964799" cy="105078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3510" y="1018308"/>
            <a:ext cx="10820400" cy="4800601"/>
          </a:xfrm>
        </p:spPr>
        <p:txBody>
          <a:bodyPr/>
          <a:lstStyle/>
          <a:p>
            <a:pPr algn="ctr"/>
            <a:r>
              <a:rPr lang="en-US" b="1" dirty="0" smtClean="0"/>
              <a:t>Specifying The React Element Type</a:t>
            </a:r>
            <a:br>
              <a:rPr lang="en-US" b="1" dirty="0" smtClean="0"/>
            </a:b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To fix this, make sure that the expression before &amp;&amp; is always </a:t>
            </a:r>
            <a:r>
              <a:rPr lang="en-US" dirty="0" err="1" smtClean="0"/>
              <a:t>boolean</a:t>
            </a:r>
            <a:r>
              <a:rPr lang="en-US" dirty="0" smtClean="0"/>
              <a:t>:</a:t>
            </a:r>
            <a:endParaRPr lang="uk-UA" dirty="0" smtClean="0"/>
          </a:p>
          <a:p>
            <a:endParaRPr lang="uk-UA" dirty="0" smtClean="0"/>
          </a:p>
          <a:p>
            <a:endParaRPr lang="uk-UA" dirty="0" smtClean="0"/>
          </a:p>
          <a:p>
            <a:endParaRPr lang="uk-UA" dirty="0" smtClean="0"/>
          </a:p>
          <a:p>
            <a:r>
              <a:rPr lang="en-US" dirty="0" smtClean="0"/>
              <a:t>Conversely, if you want a value like false, true, null, or undefined to appear in the output, you have to  convert it to a string  first</a:t>
            </a:r>
            <a:r>
              <a:rPr lang="en-US" dirty="0" smtClean="0"/>
              <a:t>:</a:t>
            </a:r>
            <a:endParaRPr lang="uk-UA" dirty="0" smtClean="0"/>
          </a:p>
          <a:p>
            <a:endParaRPr lang="uk-UA" dirty="0" smtClean="0"/>
          </a:p>
          <a:p>
            <a:endParaRPr lang="ru-RU" dirty="0"/>
          </a:p>
        </p:txBody>
      </p:sp>
      <p:pic>
        <p:nvPicPr>
          <p:cNvPr id="10242" name="Picture 2"/>
          <p:cNvPicPr>
            <a:picLocks noChangeAspect="1" noChangeArrowheads="1"/>
          </p:cNvPicPr>
          <p:nvPr/>
        </p:nvPicPr>
        <p:blipFill>
          <a:blip r:embed="rId2"/>
          <a:srcRect/>
          <a:stretch>
            <a:fillRect/>
          </a:stretch>
        </p:blipFill>
        <p:spPr bwMode="auto">
          <a:xfrm>
            <a:off x="682336" y="2523258"/>
            <a:ext cx="4183384" cy="1162051"/>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685799" y="4619625"/>
            <a:ext cx="5156855" cy="74208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chemeClr val="tx2"/>
                </a:solidFill>
              </a:rPr>
              <a:t>USEFUL</a:t>
            </a:r>
            <a:r>
              <a:rPr lang="en-US" b="1" dirty="0" smtClean="0"/>
              <a:t> LINKS</a:t>
            </a:r>
            <a:endParaRPr lang="ru-RU" dirty="0"/>
          </a:p>
        </p:txBody>
      </p:sp>
      <p:sp>
        <p:nvSpPr>
          <p:cNvPr id="3" name="Текст 2"/>
          <p:cNvSpPr>
            <a:spLocks noGrp="1"/>
          </p:cNvSpPr>
          <p:nvPr>
            <p:ph type="body" sz="quarter" idx="10"/>
          </p:nvPr>
        </p:nvSpPr>
        <p:spPr/>
        <p:txBody>
          <a:bodyPr/>
          <a:lstStyle/>
          <a:p>
            <a:pPr marL="457200" indent="-457200">
              <a:buClr>
                <a:schemeClr val="tx1">
                  <a:lumMod val="50000"/>
                  <a:lumOff val="50000"/>
                </a:schemeClr>
              </a:buClr>
              <a:buFont typeface="+mj-lt"/>
              <a:buAutoNum type="arabicParenR"/>
            </a:pPr>
            <a:r>
              <a:rPr lang="en-US" dirty="0" smtClean="0">
                <a:hlinkClick r:id="rId2"/>
              </a:rPr>
              <a:t>https://</a:t>
            </a:r>
            <a:r>
              <a:rPr lang="en-US" dirty="0" smtClean="0">
                <a:hlinkClick r:id="rId2"/>
              </a:rPr>
              <a:t>reactjs.org/docs/jsx-in-depth.html#children-in-jsx</a:t>
            </a:r>
            <a:endParaRPr lang="en-US" dirty="0" smtClean="0"/>
          </a:p>
          <a:p>
            <a:pPr marL="457200" indent="-457200">
              <a:buClr>
                <a:schemeClr val="tx1">
                  <a:lumMod val="50000"/>
                  <a:lumOff val="50000"/>
                </a:schemeClr>
              </a:buClr>
              <a:buFont typeface="+mj-lt"/>
              <a:buAutoNum type="arabicParenR"/>
            </a:pPr>
            <a:r>
              <a:rPr lang="en-US" dirty="0" smtClean="0">
                <a:hlinkClick r:id="rId3"/>
              </a:rPr>
              <a:t>https://</a:t>
            </a:r>
            <a:r>
              <a:rPr lang="en-US" dirty="0" smtClean="0">
                <a:hlinkClick r:id="rId3"/>
              </a:rPr>
              <a:t>codedaily.io/tutorials/6/Using-Functions-as-Children-and-Render-Props-in-React-Components</a:t>
            </a:r>
            <a:endParaRPr lang="en-US" dirty="0" smtClean="0"/>
          </a:p>
          <a:p>
            <a:pPr marL="457200" indent="-457200">
              <a:buClr>
                <a:schemeClr val="tx1">
                  <a:lumMod val="50000"/>
                  <a:lumOff val="50000"/>
                </a:schemeClr>
              </a:buClr>
              <a:buFont typeface="+mj-lt"/>
              <a:buAutoNum type="arabicParenR"/>
            </a:pPr>
            <a:r>
              <a:rPr lang="en-US" dirty="0" smtClean="0">
                <a:hlinkClick r:id="rId4"/>
              </a:rPr>
              <a:t>https://</a:t>
            </a:r>
            <a:r>
              <a:rPr lang="en-US" dirty="0" smtClean="0">
                <a:hlinkClick r:id="rId4"/>
              </a:rPr>
              <a:t>medium.com/merrickchristensen/function-as-child-components-5f3920a9ace9</a:t>
            </a:r>
            <a:endParaRPr lang="en-US" dirty="0" smtClean="0"/>
          </a:p>
          <a:p>
            <a:pPr marL="457200" indent="-457200">
              <a:buClr>
                <a:schemeClr val="tx1">
                  <a:lumMod val="50000"/>
                  <a:lumOff val="50000"/>
                </a:schemeClr>
              </a:buClr>
              <a:buFont typeface="+mj-lt"/>
              <a:buAutoNum type="arabicParenR"/>
            </a:pPr>
            <a:r>
              <a:rPr lang="en-US" dirty="0" smtClean="0">
                <a:hlinkClick r:id="rId5"/>
              </a:rPr>
              <a:t>https://mxstbr.blog/2017/02/react-children-deepdive</a:t>
            </a:r>
            <a:r>
              <a:rPr lang="en-US" dirty="0" smtClean="0">
                <a:hlinkClick r:id="rId5"/>
              </a:rPr>
              <a:t>/</a:t>
            </a:r>
            <a:endParaRPr lang="en-US" dirty="0" smtClean="0"/>
          </a:p>
          <a:p>
            <a:pPr marL="457200" indent="-457200">
              <a:buClr>
                <a:schemeClr val="tx1">
                  <a:lumMod val="50000"/>
                  <a:lumOff val="50000"/>
                </a:schemeClr>
              </a:buClr>
              <a:buFont typeface="+mj-lt"/>
              <a:buAutoNum type="arabicParenR"/>
            </a:pPr>
            <a:r>
              <a:rPr lang="en-US" dirty="0" smtClean="0">
                <a:hlinkClick r:id="rId6"/>
              </a:rPr>
              <a:t>https://reactpatterns.com/</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THANK YOU!</a:t>
            </a:r>
            <a:endParaRPr lang="uk-UA" dirty="0"/>
          </a:p>
        </p:txBody>
      </p:sp>
    </p:spTree>
    <p:extLst>
      <p:ext uri="{BB962C8B-B14F-4D97-AF65-F5344CB8AC3E}">
        <p14:creationId xmlns:p14="http://schemas.microsoft.com/office/powerpoint/2010/main" xmlns="" val="6583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Specifying The React Element Type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The first part of a JSX tag determines the type of the React element.</a:t>
            </a:r>
          </a:p>
          <a:p>
            <a:r>
              <a:rPr lang="en-US" dirty="0" smtClean="0"/>
              <a:t>Capitalized types indicate that the JSX tag is referring to a React component. </a:t>
            </a:r>
            <a:endParaRPr lang="uk-UA" dirty="0" smtClean="0"/>
          </a:p>
          <a:p>
            <a:r>
              <a:rPr lang="en-US" dirty="0" smtClean="0"/>
              <a:t>These </a:t>
            </a:r>
            <a:r>
              <a:rPr lang="en-US" dirty="0" smtClean="0"/>
              <a:t>tags get compiled into a direct reference to the named variable, so if you use the JSX &lt;</a:t>
            </a:r>
            <a:r>
              <a:rPr lang="en-US" dirty="0" err="1" smtClean="0"/>
              <a:t>Foo</a:t>
            </a:r>
            <a:r>
              <a:rPr lang="en-US" dirty="0" smtClean="0"/>
              <a:t> /&gt;expression, </a:t>
            </a:r>
            <a:r>
              <a:rPr lang="en-US" dirty="0" err="1" smtClean="0"/>
              <a:t>Foo</a:t>
            </a:r>
            <a:r>
              <a:rPr lang="en-US" dirty="0" smtClean="0"/>
              <a:t> must be in scope.</a:t>
            </a:r>
          </a:p>
          <a:p>
            <a:r>
              <a:rPr lang="en-US" dirty="0" smtClean="0"/>
              <a:t/>
            </a:r>
            <a:br>
              <a:rPr lang="en-US" dirty="0" smtClean="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React Must Be in Scope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Since JSX compiles into calls to </a:t>
            </a:r>
            <a:r>
              <a:rPr lang="en-US" dirty="0" err="1" smtClean="0"/>
              <a:t>React.createElement</a:t>
            </a:r>
            <a:r>
              <a:rPr lang="en-US" dirty="0" smtClean="0"/>
              <a:t>, the React library must also always be in scope from your JSX code.</a:t>
            </a:r>
          </a:p>
          <a:p>
            <a:r>
              <a:rPr lang="en-US" dirty="0" smtClean="0"/>
              <a:t>For example, both of the imports are necessary in this code, even though React and </a:t>
            </a:r>
            <a:r>
              <a:rPr lang="en-US" dirty="0" err="1" smtClean="0"/>
              <a:t>CustomButton</a:t>
            </a:r>
            <a:r>
              <a:rPr lang="en-US" dirty="0" smtClean="0"/>
              <a:t> are not directly referenced from </a:t>
            </a:r>
            <a:r>
              <a:rPr lang="en-US" dirty="0" smtClean="0"/>
              <a:t>JavaScript</a:t>
            </a:r>
            <a:r>
              <a:rPr lang="uk-UA" dirty="0" smtClean="0"/>
              <a:t>:</a:t>
            </a:r>
          </a:p>
          <a:p>
            <a:endParaRPr lang="uk-UA" dirty="0" smtClean="0"/>
          </a:p>
          <a:p>
            <a:endParaRPr lang="uk-UA" dirty="0" smtClean="0"/>
          </a:p>
          <a:p>
            <a:endParaRPr lang="uk-UA" dirty="0" smtClean="0"/>
          </a:p>
          <a:p>
            <a:r>
              <a:rPr lang="en-US" dirty="0" smtClean="0"/>
              <a:t>If you don’t use a JavaScript bundler and loaded React from a &lt;script&gt; tag, it is already in scope as the React global</a:t>
            </a:r>
            <a:r>
              <a:rPr lang="en-US" dirty="0" smtClean="0"/>
              <a:t>.</a:t>
            </a:r>
            <a:endParaRPr lang="uk-UA" dirty="0" smtClean="0"/>
          </a:p>
          <a:p>
            <a:endParaRPr lang="en-US" dirty="0" smtClean="0"/>
          </a:p>
          <a:p>
            <a:endParaRPr lang="ru-RU" dirty="0"/>
          </a:p>
        </p:txBody>
      </p:sp>
      <p:pic>
        <p:nvPicPr>
          <p:cNvPr id="52226" name="Picture 2"/>
          <p:cNvPicPr>
            <a:picLocks noChangeAspect="1" noChangeArrowheads="1"/>
          </p:cNvPicPr>
          <p:nvPr/>
        </p:nvPicPr>
        <p:blipFill>
          <a:blip r:embed="rId2"/>
          <a:srcRect/>
          <a:stretch>
            <a:fillRect/>
          </a:stretch>
        </p:blipFill>
        <p:spPr bwMode="auto">
          <a:xfrm>
            <a:off x="711902" y="3522272"/>
            <a:ext cx="5353050" cy="13335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Using Dot Notation for JSX Type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 also refer to a React component using dot-notation from within JSX. This is convenient if you have a single module that exports many React components. For example, if </a:t>
            </a:r>
            <a:r>
              <a:rPr lang="en-US" dirty="0" err="1" smtClean="0"/>
              <a:t>MyComponents.DatePicker</a:t>
            </a:r>
            <a:r>
              <a:rPr lang="en-US" dirty="0" smtClean="0"/>
              <a:t> is a component, you can use it directly from JSX with:</a:t>
            </a:r>
            <a:endParaRPr lang="ru-RU" dirty="0"/>
          </a:p>
        </p:txBody>
      </p:sp>
      <p:pic>
        <p:nvPicPr>
          <p:cNvPr id="53250" name="Picture 2"/>
          <p:cNvPicPr>
            <a:picLocks noChangeAspect="1" noChangeArrowheads="1"/>
          </p:cNvPicPr>
          <p:nvPr/>
        </p:nvPicPr>
        <p:blipFill>
          <a:blip r:embed="rId2"/>
          <a:srcRect/>
          <a:stretch>
            <a:fillRect/>
          </a:stretch>
        </p:blipFill>
        <p:spPr bwMode="auto">
          <a:xfrm>
            <a:off x="702871" y="3333688"/>
            <a:ext cx="5265164" cy="21804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600" b="1" dirty="0" smtClean="0"/>
              <a:t>User-Defined Components Must Be Capitalized</a:t>
            </a:r>
            <a:r>
              <a:rPr lang="en-US" b="1" dirty="0" smtClean="0"/>
              <a:t/>
            </a:r>
            <a:br>
              <a:rPr lang="en-US" b="1" dirty="0" smtClean="0"/>
            </a:br>
            <a:endParaRPr lang="ru-RU" dirty="0"/>
          </a:p>
        </p:txBody>
      </p:sp>
      <p:sp>
        <p:nvSpPr>
          <p:cNvPr id="3" name="Текст 2"/>
          <p:cNvSpPr>
            <a:spLocks noGrp="1"/>
          </p:cNvSpPr>
          <p:nvPr>
            <p:ph type="body" sz="quarter" idx="10"/>
          </p:nvPr>
        </p:nvSpPr>
        <p:spPr>
          <a:xfrm>
            <a:off x="685800" y="1309254"/>
            <a:ext cx="10820400" cy="3429000"/>
          </a:xfrm>
        </p:spPr>
        <p:txBody>
          <a:bodyPr/>
          <a:lstStyle/>
          <a:p>
            <a:r>
              <a:rPr lang="en-US" dirty="0" smtClean="0"/>
              <a:t>When an element type starts with a lowercase letter, it refers to a built-in component like &lt;div&gt; or &lt;span&gt; and results in a string 'div' or 'span' passed to </a:t>
            </a:r>
            <a:r>
              <a:rPr lang="en-US" dirty="0" err="1" smtClean="0"/>
              <a:t>React.createElement</a:t>
            </a:r>
            <a:r>
              <a:rPr lang="en-US" dirty="0" smtClean="0"/>
              <a:t>. Types that start with a capital letter like &lt;</a:t>
            </a:r>
            <a:r>
              <a:rPr lang="en-US" dirty="0" err="1" smtClean="0"/>
              <a:t>Foo</a:t>
            </a:r>
            <a:r>
              <a:rPr lang="en-US" dirty="0" smtClean="0"/>
              <a:t> /&gt; compile to </a:t>
            </a:r>
            <a:r>
              <a:rPr lang="en-US" dirty="0" err="1" smtClean="0"/>
              <a:t>React.createElement</a:t>
            </a:r>
            <a:r>
              <a:rPr lang="en-US" dirty="0" smtClean="0"/>
              <a:t>(</a:t>
            </a:r>
            <a:r>
              <a:rPr lang="en-US" dirty="0" err="1" smtClean="0"/>
              <a:t>Foo</a:t>
            </a:r>
            <a:r>
              <a:rPr lang="en-US" dirty="0" smtClean="0"/>
              <a:t>) and correspond to a component defined or imported in your JavaScript file.</a:t>
            </a:r>
          </a:p>
          <a:p>
            <a:r>
              <a:rPr lang="en-US" dirty="0" smtClean="0"/>
              <a:t>We recommend naming components with a capital letter. If you do have a component that starts with a lowercase letter, assign it to a capitalized variable before using it in JSX.</a:t>
            </a:r>
          </a:p>
          <a:p>
            <a:r>
              <a:rPr lang="en-US" dirty="0" smtClean="0"/>
              <a:t>For example, this code will not run as expected:</a:t>
            </a:r>
          </a:p>
          <a:p>
            <a:endParaRPr lang="ru-RU" dirty="0"/>
          </a:p>
        </p:txBody>
      </p:sp>
      <p:pic>
        <p:nvPicPr>
          <p:cNvPr id="54274" name="Picture 2"/>
          <p:cNvPicPr>
            <a:picLocks noChangeAspect="1" noChangeArrowheads="1"/>
          </p:cNvPicPr>
          <p:nvPr/>
        </p:nvPicPr>
        <p:blipFill>
          <a:blip r:embed="rId2"/>
          <a:srcRect/>
          <a:stretch>
            <a:fillRect/>
          </a:stretch>
        </p:blipFill>
        <p:spPr bwMode="auto">
          <a:xfrm>
            <a:off x="696747" y="3825155"/>
            <a:ext cx="6889810" cy="250637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73924" y="774865"/>
            <a:ext cx="10820400" cy="3429000"/>
          </a:xfrm>
        </p:spPr>
        <p:txBody>
          <a:bodyPr/>
          <a:lstStyle/>
          <a:p>
            <a:r>
              <a:rPr lang="en-US" dirty="0" smtClean="0"/>
              <a:t>To fix this, we will rename hello to Hello and use &lt;Hello /&gt; when referring to it:</a:t>
            </a:r>
            <a:endParaRPr lang="ru-RU" dirty="0"/>
          </a:p>
        </p:txBody>
      </p:sp>
      <p:pic>
        <p:nvPicPr>
          <p:cNvPr id="55298" name="Picture 2"/>
          <p:cNvPicPr>
            <a:picLocks noChangeAspect="1" noChangeArrowheads="1"/>
          </p:cNvPicPr>
          <p:nvPr/>
        </p:nvPicPr>
        <p:blipFill>
          <a:blip r:embed="rId2"/>
          <a:srcRect/>
          <a:stretch>
            <a:fillRect/>
          </a:stretch>
        </p:blipFill>
        <p:spPr bwMode="auto">
          <a:xfrm>
            <a:off x="789462" y="1416749"/>
            <a:ext cx="7228900" cy="273961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Choosing the Type at Runtime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cannot use a general expression as the React element type. If you do want to use a general expression to indicate the type of the element, just assign it to a capitalized variable first. This often comes up when you want to render a different component based on a prop</a:t>
            </a:r>
            <a:r>
              <a:rPr lang="en-US" dirty="0" smtClean="0"/>
              <a:t>:</a:t>
            </a:r>
            <a:endParaRPr lang="uk-UA" dirty="0" smtClean="0"/>
          </a:p>
          <a:p>
            <a:endParaRPr lang="ru-RU" dirty="0"/>
          </a:p>
        </p:txBody>
      </p:sp>
      <p:pic>
        <p:nvPicPr>
          <p:cNvPr id="56322" name="Picture 2"/>
          <p:cNvPicPr>
            <a:picLocks noChangeAspect="1" noChangeArrowheads="1"/>
          </p:cNvPicPr>
          <p:nvPr/>
        </p:nvPicPr>
        <p:blipFill>
          <a:blip r:embed="rId2"/>
          <a:srcRect/>
          <a:stretch>
            <a:fillRect/>
          </a:stretch>
        </p:blipFill>
        <p:spPr bwMode="auto">
          <a:xfrm>
            <a:off x="681470" y="3392879"/>
            <a:ext cx="5626042" cy="248144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165</TotalTime>
  <Words>641</Words>
  <Application>Microsoft Office PowerPoint</Application>
  <PresentationFormat>Произвольный</PresentationFormat>
  <Paragraphs>106</Paragraphs>
  <Slides>32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32</vt:i4>
      </vt:variant>
    </vt:vector>
  </HeadingPairs>
  <TitlesOfParts>
    <vt:vector size="39" baseType="lpstr">
      <vt:lpstr>Arial</vt:lpstr>
      <vt:lpstr>Proxima Nova Black</vt:lpstr>
      <vt:lpstr>Open Sans</vt:lpstr>
      <vt:lpstr>Wingdings</vt:lpstr>
      <vt:lpstr>Calibri</vt:lpstr>
      <vt:lpstr>DARK THEME</vt:lpstr>
      <vt:lpstr>LIGHT-THEME</vt:lpstr>
      <vt:lpstr>Children types. Array as children, Function as children</vt:lpstr>
      <vt:lpstr>Agenda</vt:lpstr>
      <vt:lpstr>Specifying The React Element Type </vt:lpstr>
      <vt:lpstr>Specifying The React Element Type </vt:lpstr>
      <vt:lpstr>React Must Be in Scope </vt:lpstr>
      <vt:lpstr>Using Dot Notation for JSX Type </vt:lpstr>
      <vt:lpstr>User-Defined Components Must Be Capitalized </vt:lpstr>
      <vt:lpstr>Слайд 8</vt:lpstr>
      <vt:lpstr>Choosing the Type at Runtime </vt:lpstr>
      <vt:lpstr>Слайд 10</vt:lpstr>
      <vt:lpstr>Children in JSX </vt:lpstr>
      <vt:lpstr>Children in JSX </vt:lpstr>
      <vt:lpstr>String Literals </vt:lpstr>
      <vt:lpstr>String Literals </vt:lpstr>
      <vt:lpstr>JSX Children </vt:lpstr>
      <vt:lpstr>JSX Children </vt:lpstr>
      <vt:lpstr>JSX Children </vt:lpstr>
      <vt:lpstr>JavaScript Expressions as Children </vt:lpstr>
      <vt:lpstr>JavaScript Expressions as Children </vt:lpstr>
      <vt:lpstr>JavaScript Expressions as Children </vt:lpstr>
      <vt:lpstr>Array as children </vt:lpstr>
      <vt:lpstr>Array as children </vt:lpstr>
      <vt:lpstr>Array as children </vt:lpstr>
      <vt:lpstr>Functions as Children </vt:lpstr>
      <vt:lpstr>Functions as Children </vt:lpstr>
      <vt:lpstr>Functions as Children </vt:lpstr>
      <vt:lpstr>Booleans, Null, and Undefined </vt:lpstr>
      <vt:lpstr>Booleans, Null, and Undefined Are Ignored </vt:lpstr>
      <vt:lpstr>Booleans, Null, and Undefined Are Ignored </vt:lpstr>
      <vt:lpstr>Booleans, Null, and Undefined Are Ignored </vt:lpstr>
      <vt:lpstr>USEFUL LINKS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ПК</cp:lastModifiedBy>
  <cp:revision>16</cp:revision>
  <dcterms:created xsi:type="dcterms:W3CDTF">2018-12-11T16:43:22Z</dcterms:created>
  <dcterms:modified xsi:type="dcterms:W3CDTF">2019-07-30T17:58:45Z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