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338" r:id="rId4"/>
    <p:sldId id="333" r:id="rId5"/>
    <p:sldId id="334" r:id="rId6"/>
    <p:sldId id="335" r:id="rId7"/>
    <p:sldId id="336" r:id="rId8"/>
    <p:sldId id="337" r:id="rId9"/>
    <p:sldId id="344" r:id="rId10"/>
    <p:sldId id="343" r:id="rId11"/>
    <p:sldId id="339" r:id="rId12"/>
    <p:sldId id="340" r:id="rId13"/>
    <p:sldId id="341" r:id="rId14"/>
    <p:sldId id="34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3537" autoAdjust="0"/>
  </p:normalViewPr>
  <p:slideViewPr>
    <p:cSldViewPr snapToGrid="0">
      <p:cViewPr varScale="1">
        <p:scale>
          <a:sx n="70" d="100"/>
          <a:sy n="70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ECFD2-7240-4C54-940A-8D12EA86F34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F2803-399A-4BB1-AA98-8291700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8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8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881E-901A-419E-978E-EBC0E1809D6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8659-E23D-4C61-88FE-182F41CC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3753135"/>
            <a:ext cx="12192000" cy="12828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3850" y="6335058"/>
            <a:ext cx="27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rbel" panose="020B0503020204020204" pitchFamily="34" charset="0"/>
                <a:cs typeface="Arial" panose="020B0604020202020204" pitchFamily="34" charset="0"/>
              </a:rPr>
              <a:t>Jakarta, </a:t>
            </a:r>
            <a:r>
              <a:rPr lang="id-ID" b="1" dirty="0">
                <a:latin typeface="Corbel" panose="020B0503020204020204" pitchFamily="34" charset="0"/>
                <a:cs typeface="Arial" panose="020B0604020202020204" pitchFamily="34" charset="0"/>
              </a:rPr>
              <a:t>8</a:t>
            </a:r>
            <a:r>
              <a:rPr lang="en-US" b="1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id-ID" b="1" dirty="0" smtClean="0">
                <a:latin typeface="Corbel" panose="020B0503020204020204" pitchFamily="34" charset="0"/>
                <a:cs typeface="Arial" panose="020B0604020202020204" pitchFamily="34" charset="0"/>
              </a:rPr>
              <a:t>December</a:t>
            </a:r>
            <a:r>
              <a:rPr lang="en-US" b="1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Corbel" panose="020B0503020204020204" pitchFamily="34" charset="0"/>
                <a:cs typeface="Arial" panose="020B0604020202020204" pitchFamily="34" charset="0"/>
              </a:rPr>
              <a:t>2017</a:t>
            </a:r>
            <a:endParaRPr lang="en-US" b="1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600" y="3909891"/>
            <a:ext cx="10323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Collaborate.Clean.City</a:t>
            </a:r>
            <a:endParaRPr lang="en-US" sz="54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07" y="5655662"/>
            <a:ext cx="1310920" cy="9480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60908" y="5333793"/>
            <a:ext cx="1385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b="1" dirty="0" smtClean="0">
                <a:latin typeface="Corbel" panose="020B0503020204020204" pitchFamily="34" charset="0"/>
                <a:cs typeface="Arial" panose="020B0604020202020204" pitchFamily="34" charset="0"/>
              </a:rPr>
              <a:t>Supported by</a:t>
            </a:r>
            <a:endParaRPr lang="en-US" sz="1600" b="1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8" b="11345"/>
          <a:stretch/>
        </p:blipFill>
        <p:spPr>
          <a:xfrm>
            <a:off x="5029199" y="5385800"/>
            <a:ext cx="2133600" cy="941913"/>
          </a:xfrm>
          <a:prstGeom prst="rect">
            <a:avLst/>
          </a:prstGeom>
        </p:spPr>
      </p:pic>
      <p:pic>
        <p:nvPicPr>
          <p:cNvPr id="1026" name="Picture 2" descr="http://assets.kompas.com/data/photo/2014/01/04/0722263dki-jakarta780x39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6692" r="29901" b="5056"/>
          <a:stretch/>
        </p:blipFill>
        <p:spPr bwMode="auto">
          <a:xfrm>
            <a:off x="614320" y="5377215"/>
            <a:ext cx="1337309" cy="13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4482181" y="600072"/>
            <a:ext cx="2919843" cy="2838215"/>
            <a:chOff x="4482181" y="600072"/>
            <a:chExt cx="2919843" cy="2838215"/>
          </a:xfrm>
        </p:grpSpPr>
        <p:sp>
          <p:nvSpPr>
            <p:cNvPr id="17" name="Oval 16"/>
            <p:cNvSpPr/>
            <p:nvPr/>
          </p:nvSpPr>
          <p:spPr>
            <a:xfrm>
              <a:off x="4482181" y="600072"/>
              <a:ext cx="2919843" cy="28382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/>
          </p:nvSpPr>
          <p:spPr>
            <a:xfrm>
              <a:off x="4597799" y="750627"/>
              <a:ext cx="2688608" cy="25371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790" y="908347"/>
              <a:ext cx="1943347" cy="213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96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File:Smartphone icon - Noun Project 283536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130" y="1392946"/>
            <a:ext cx="3329739" cy="332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1280158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TrashJak: Business Process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54639" y="2526272"/>
            <a:ext cx="1119116" cy="1063089"/>
            <a:chOff x="4482181" y="600072"/>
            <a:chExt cx="2919843" cy="2838215"/>
          </a:xfrm>
        </p:grpSpPr>
        <p:sp>
          <p:nvSpPr>
            <p:cNvPr id="19" name="Oval 18"/>
            <p:cNvSpPr/>
            <p:nvPr/>
          </p:nvSpPr>
          <p:spPr>
            <a:xfrm>
              <a:off x="4482181" y="600072"/>
              <a:ext cx="2919843" cy="28382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4597799" y="750627"/>
              <a:ext cx="2688608" cy="25371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790" y="908347"/>
              <a:ext cx="1943347" cy="2137681"/>
            </a:xfrm>
            <a:prstGeom prst="rect">
              <a:avLst/>
            </a:prstGeom>
          </p:spPr>
        </p:pic>
      </p:grpSp>
      <p:pic>
        <p:nvPicPr>
          <p:cNvPr id="4098" name="Picture 2" descr="https://cdn2.iconfinder.com/data/icons/trucks-4/100/garbage-truck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62" y="4507756"/>
            <a:ext cx="2458543" cy="24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tatic.vecteezy.com/system/resources/previews/000/132/644/non_2x/free-people-icon-vect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3" y="1873613"/>
            <a:ext cx="2546682" cy="178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imageog.flaticon.com/icons/png/512/31/31575.png?size=1200x630f&amp;pad=10,10,10,10&amp;ext=png&amp;bg=FFFFFFF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63" y="2473716"/>
            <a:ext cx="2905655" cy="152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assets.kompas.com/data/photo/2014/01/04/0722263dki-jakarta780x39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6692" r="29901" b="5056"/>
          <a:stretch/>
        </p:blipFill>
        <p:spPr bwMode="auto">
          <a:xfrm>
            <a:off x="10195049" y="1676024"/>
            <a:ext cx="1337309" cy="13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3487022" y="2997975"/>
            <a:ext cx="1282890" cy="531545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Left-Right Arrow 25"/>
          <p:cNvSpPr/>
          <p:nvPr/>
        </p:nvSpPr>
        <p:spPr>
          <a:xfrm>
            <a:off x="7422087" y="2970677"/>
            <a:ext cx="1282890" cy="531545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Left-Right Arrow 27"/>
          <p:cNvSpPr/>
          <p:nvPr/>
        </p:nvSpPr>
        <p:spPr>
          <a:xfrm rot="2223827">
            <a:off x="7107384" y="4722030"/>
            <a:ext cx="709967" cy="531545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513667" y="3772438"/>
            <a:ext cx="3111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i="1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Public Submisson</a:t>
            </a:r>
          </a:p>
          <a:p>
            <a:pPr algn="ctr"/>
            <a:r>
              <a:rPr lang="id-ID" sz="2000" b="1" i="1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&amp; </a:t>
            </a:r>
          </a:p>
          <a:p>
            <a:pPr algn="ctr"/>
            <a:r>
              <a:rPr lang="id-ID" sz="2000" b="1" i="1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Market Place</a:t>
            </a:r>
            <a:endParaRPr lang="id-ID" i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108" name="Picture 12" descr="https://maxcdn.icons8.com/app/uploads/2017/01/Trash-Icon-5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84"/>
          <a:stretch/>
        </p:blipFill>
        <p:spPr bwMode="auto">
          <a:xfrm>
            <a:off x="597826" y="4853104"/>
            <a:ext cx="3331447" cy="17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eft-Right Arrow 32"/>
          <p:cNvSpPr/>
          <p:nvPr/>
        </p:nvSpPr>
        <p:spPr>
          <a:xfrm rot="8520233">
            <a:off x="4216842" y="4722029"/>
            <a:ext cx="709967" cy="531545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707705" y="6459371"/>
            <a:ext cx="311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Trebuchet MS" panose="020B0603020202020204" pitchFamily="34" charset="0"/>
              </a:rPr>
              <a:t>Trash Bank</a:t>
            </a:r>
            <a:endParaRPr lang="id-ID" sz="1600" i="1" dirty="0">
              <a:latin typeface="Trebuchet MS" panose="020B0603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3666" y="1647935"/>
            <a:ext cx="311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Trebuchet MS" panose="020B0603020202020204" pitchFamily="34" charset="0"/>
              </a:rPr>
              <a:t>Community</a:t>
            </a:r>
            <a:endParaRPr lang="id-ID" sz="1600" i="1" dirty="0">
              <a:latin typeface="Trebuchet MS" panose="020B0603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53972" y="3968754"/>
            <a:ext cx="3483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i="1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Performance Management &amp;</a:t>
            </a:r>
          </a:p>
          <a:p>
            <a:pPr algn="ctr"/>
            <a:r>
              <a:rPr lang="id-ID" sz="2000" b="1" i="1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Trash Truck Tracking</a:t>
            </a:r>
            <a:endParaRPr lang="id-ID" i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27593" y="2075855"/>
            <a:ext cx="311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Trebuchet MS" panose="020B0603020202020204" pitchFamily="34" charset="0"/>
              </a:rPr>
              <a:t>Office</a:t>
            </a:r>
            <a:endParaRPr lang="id-ID" sz="1600" i="1" dirty="0">
              <a:latin typeface="Trebuchet MS" panose="020B0603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88627" y="6436283"/>
            <a:ext cx="311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Trebuchet MS" panose="020B0603020202020204" pitchFamily="34" charset="0"/>
              </a:rPr>
              <a:t>Trash Truck</a:t>
            </a:r>
            <a:endParaRPr lang="id-ID" sz="16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1280158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TrashJak Services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598" t="18691" r="4963" b="15008"/>
          <a:stretch/>
        </p:blipFill>
        <p:spPr>
          <a:xfrm>
            <a:off x="643719" y="1514902"/>
            <a:ext cx="10904561" cy="45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1280158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TrashJak Services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11" y="1487605"/>
            <a:ext cx="2851955" cy="5070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84" y="1487605"/>
            <a:ext cx="2851955" cy="50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1280158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TrashJak Services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5" y="1325563"/>
            <a:ext cx="3020847" cy="5370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4" y="1325563"/>
            <a:ext cx="3020847" cy="537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1280158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TrashJak Services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47" y="1352859"/>
            <a:ext cx="2844279" cy="5056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60" y="1352859"/>
            <a:ext cx="2844279" cy="50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3847387"/>
            <a:ext cx="12192000" cy="15378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9535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</a:t>
            </a:r>
            <a:r>
              <a:rPr lang="id-ID" sz="48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hank</a:t>
            </a:r>
            <a:r>
              <a:rPr lang="en-US" sz="48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You</a:t>
            </a:r>
            <a:endParaRPr lang="en-US" sz="4800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9543" y="5646706"/>
            <a:ext cx="19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info</a:t>
            </a:r>
            <a:r>
              <a:rPr lang="id-ID" dirty="0" smtClean="0"/>
              <a:t>@trashjak.com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82181" y="600072"/>
            <a:ext cx="2919843" cy="2838215"/>
            <a:chOff x="4482181" y="600072"/>
            <a:chExt cx="2919843" cy="2838215"/>
          </a:xfrm>
        </p:grpSpPr>
        <p:sp>
          <p:nvSpPr>
            <p:cNvPr id="12" name="Oval 11"/>
            <p:cNvSpPr/>
            <p:nvPr/>
          </p:nvSpPr>
          <p:spPr>
            <a:xfrm>
              <a:off x="4482181" y="600072"/>
              <a:ext cx="2919843" cy="28382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Oval 2"/>
            <p:cNvSpPr/>
            <p:nvPr/>
          </p:nvSpPr>
          <p:spPr>
            <a:xfrm>
              <a:off x="4597799" y="750627"/>
              <a:ext cx="2688608" cy="25371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790" y="908347"/>
              <a:ext cx="1943347" cy="213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3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0515600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TrashJak Team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lh3.googleusercontent.com/-M4_uETnY5PE/Wija8a6vuZI/AAAAAAAAM1g/wgqCqntzaHgfE9UMxhsZY5shqVNYq29xACL0BGAYYCw/h1536/6767087092616202392%253Faccount_id%253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01" y="1530659"/>
            <a:ext cx="6436295" cy="482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20166" y="2266886"/>
            <a:ext cx="41898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Trebuchet MS" panose="020B0603020202020204" pitchFamily="34" charset="0"/>
              </a:rPr>
              <a:t>Randi Swandaru</a:t>
            </a:r>
          </a:p>
          <a:p>
            <a:r>
              <a:rPr lang="id-ID" sz="1600" i="1" dirty="0" smtClean="0">
                <a:latin typeface="Trebuchet MS" panose="020B0603020202020204" pitchFamily="34" charset="0"/>
              </a:rPr>
              <a:t>M.Sc Islamic Finance &amp; Management</a:t>
            </a:r>
          </a:p>
          <a:p>
            <a:r>
              <a:rPr lang="id-ID" sz="1600" i="1" dirty="0" smtClean="0">
                <a:latin typeface="Trebuchet MS" panose="020B0603020202020204" pitchFamily="34" charset="0"/>
              </a:rPr>
              <a:t>Durham University Business School </a:t>
            </a:r>
          </a:p>
          <a:p>
            <a:endParaRPr lang="id-ID" sz="1600" i="1" dirty="0">
              <a:latin typeface="Trebuchet MS" panose="020B0603020202020204" pitchFamily="34" charset="0"/>
            </a:endParaRPr>
          </a:p>
          <a:p>
            <a:r>
              <a:rPr lang="id-ID" sz="1600" b="1" dirty="0" smtClean="0">
                <a:latin typeface="Trebuchet MS" panose="020B0603020202020204" pitchFamily="34" charset="0"/>
              </a:rPr>
              <a:t>Abdul Hadi</a:t>
            </a:r>
            <a:endParaRPr lang="id-ID" sz="1600" b="1" dirty="0">
              <a:latin typeface="Trebuchet MS" panose="020B0603020202020204" pitchFamily="34" charset="0"/>
            </a:endParaRPr>
          </a:p>
          <a:p>
            <a:r>
              <a:rPr lang="id-ID" sz="1600" i="1" dirty="0" smtClean="0">
                <a:latin typeface="Trebuchet MS" panose="020B0603020202020204" pitchFamily="34" charset="0"/>
              </a:rPr>
              <a:t>Sarjana Sains &amp; Teknologi Informasi</a:t>
            </a:r>
            <a:endParaRPr lang="id-ID" sz="1600" i="1" dirty="0">
              <a:latin typeface="Trebuchet MS" panose="020B0603020202020204" pitchFamily="34" charset="0"/>
            </a:endParaRPr>
          </a:p>
          <a:p>
            <a:r>
              <a:rPr lang="id-ID" sz="1600" i="1" dirty="0" smtClean="0">
                <a:latin typeface="Trebuchet MS" panose="020B0603020202020204" pitchFamily="34" charset="0"/>
              </a:rPr>
              <a:t>Universitas Al Kamal</a:t>
            </a:r>
          </a:p>
          <a:p>
            <a:endParaRPr lang="id-ID" sz="1600" i="1" dirty="0">
              <a:latin typeface="Trebuchet MS" panose="020B0603020202020204" pitchFamily="34" charset="0"/>
            </a:endParaRPr>
          </a:p>
          <a:p>
            <a:r>
              <a:rPr lang="id-ID" sz="1600" b="1" dirty="0" smtClean="0">
                <a:latin typeface="Trebuchet MS" panose="020B0603020202020204" pitchFamily="34" charset="0"/>
              </a:rPr>
              <a:t>Yurike Nur Amelia</a:t>
            </a:r>
            <a:endParaRPr lang="id-ID" sz="1600" b="1" dirty="0">
              <a:latin typeface="Trebuchet MS" panose="020B0603020202020204" pitchFamily="34" charset="0"/>
            </a:endParaRPr>
          </a:p>
          <a:p>
            <a:r>
              <a:rPr lang="id-ID" sz="1600" i="1" dirty="0" smtClean="0">
                <a:latin typeface="Trebuchet MS" panose="020B0603020202020204" pitchFamily="34" charset="0"/>
              </a:rPr>
              <a:t>Sarjana Teknik Informatika</a:t>
            </a:r>
            <a:endParaRPr lang="id-ID" sz="1600" i="1" dirty="0">
              <a:latin typeface="Trebuchet MS" panose="020B0603020202020204" pitchFamily="34" charset="0"/>
            </a:endParaRPr>
          </a:p>
          <a:p>
            <a:r>
              <a:rPr lang="id-ID" sz="1600" i="1" dirty="0" smtClean="0">
                <a:latin typeface="Trebuchet MS" panose="020B0603020202020204" pitchFamily="34" charset="0"/>
              </a:rPr>
              <a:t>Universitas Mercubuana</a:t>
            </a:r>
            <a:endParaRPr lang="id-ID" sz="1600" i="1" dirty="0">
              <a:latin typeface="Trebuchet MS" panose="020B0603020202020204" pitchFamily="34" charset="0"/>
            </a:endParaRPr>
          </a:p>
          <a:p>
            <a:endParaRPr lang="id-ID" sz="1600" i="1" dirty="0">
              <a:latin typeface="Trebuchet MS" panose="020B0603020202020204" pitchFamily="34" charset="0"/>
            </a:endParaRPr>
          </a:p>
          <a:p>
            <a:endParaRPr lang="id-ID" sz="16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Presentation Outline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1971712"/>
            <a:ext cx="11494406" cy="4505509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latin typeface="Corbel" panose="020B0503020204020204" pitchFamily="34" charset="0"/>
              </a:rPr>
              <a:t>Background</a:t>
            </a:r>
          </a:p>
          <a:p>
            <a:pPr marL="1028700" lvl="1" indent="-485775"/>
            <a:r>
              <a:rPr lang="en-US" sz="2800" dirty="0" smtClean="0">
                <a:latin typeface="Corbel" panose="020B0503020204020204" pitchFamily="34" charset="0"/>
              </a:rPr>
              <a:t>Problem </a:t>
            </a:r>
            <a:r>
              <a:rPr lang="en-US" sz="2800" dirty="0" smtClean="0">
                <a:latin typeface="Corbel" panose="020B0503020204020204" pitchFamily="34" charset="0"/>
              </a:rPr>
              <a:t>S</a:t>
            </a:r>
            <a:r>
              <a:rPr lang="id-ID" sz="2800" dirty="0" smtClean="0">
                <a:latin typeface="Corbel" panose="020B0503020204020204" pitchFamily="34" charset="0"/>
              </a:rPr>
              <a:t>tatement</a:t>
            </a:r>
          </a:p>
          <a:p>
            <a:pPr marL="1028700" lvl="1" indent="-485775"/>
            <a:r>
              <a:rPr lang="id-ID" sz="2800" dirty="0" smtClean="0">
                <a:latin typeface="Corbel" panose="020B0503020204020204" pitchFamily="34" charset="0"/>
              </a:rPr>
              <a:t>Objectives</a:t>
            </a:r>
            <a:endParaRPr lang="en-US" sz="2800" dirty="0" smtClean="0">
              <a:latin typeface="Corbel" panose="020B0503020204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id-ID" sz="3200" dirty="0" smtClean="0">
                <a:latin typeface="Corbel" panose="020B0503020204020204" pitchFamily="34" charset="0"/>
              </a:rPr>
              <a:t>TrashJak Services &amp; Business Process</a:t>
            </a:r>
            <a:endParaRPr lang="en-US" sz="3200" dirty="0" smtClean="0">
              <a:latin typeface="Corbel" panose="020B0503020204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id-ID" sz="3200" dirty="0" smtClean="0">
                <a:latin typeface="Corbel" panose="020B0503020204020204" pitchFamily="34" charset="0"/>
              </a:rPr>
              <a:t>Closing Remarks</a:t>
            </a:r>
            <a:endParaRPr lang="en-US" sz="3200" dirty="0" smtClean="0">
              <a:latin typeface="Corbel" panose="020B05030202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929349" y="1895785"/>
            <a:ext cx="3580651" cy="3617911"/>
            <a:chOff x="4482181" y="600072"/>
            <a:chExt cx="2919843" cy="2838215"/>
          </a:xfrm>
        </p:grpSpPr>
        <p:sp>
          <p:nvSpPr>
            <p:cNvPr id="7" name="Oval 6"/>
            <p:cNvSpPr/>
            <p:nvPr/>
          </p:nvSpPr>
          <p:spPr>
            <a:xfrm>
              <a:off x="4482181" y="600072"/>
              <a:ext cx="2919843" cy="28382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597799" y="750627"/>
              <a:ext cx="2688608" cy="25371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790" y="908347"/>
              <a:ext cx="1943347" cy="213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5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0515600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Background: Daily Excess of Trash 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0513" y="1173707"/>
            <a:ext cx="691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>
                <a:latin typeface="Trebuchet MS" panose="020B0603020202020204" pitchFamily="34" charset="0"/>
              </a:rPr>
              <a:t> Jumlah Produksi Sampah </a:t>
            </a:r>
            <a:r>
              <a:rPr lang="id-ID" sz="2400" dirty="0" smtClean="0">
                <a:latin typeface="Trebuchet MS" panose="020B0603020202020204" pitchFamily="34" charset="0"/>
              </a:rPr>
              <a:t>d</a:t>
            </a:r>
            <a:r>
              <a:rPr lang="fi-FI" sz="2400" dirty="0" smtClean="0">
                <a:latin typeface="Trebuchet MS" panose="020B0603020202020204" pitchFamily="34" charset="0"/>
              </a:rPr>
              <a:t>an </a:t>
            </a:r>
            <a:r>
              <a:rPr lang="id-ID" sz="2400" dirty="0" smtClean="0">
                <a:latin typeface="Trebuchet MS" panose="020B0603020202020204" pitchFamily="34" charset="0"/>
              </a:rPr>
              <a:t>Tera</a:t>
            </a:r>
            <a:r>
              <a:rPr lang="fi-FI" sz="2400" dirty="0" smtClean="0">
                <a:latin typeface="Trebuchet MS" panose="020B0603020202020204" pitchFamily="34" charset="0"/>
              </a:rPr>
              <a:t>ngkut </a:t>
            </a:r>
            <a:r>
              <a:rPr lang="id-ID" sz="2400" dirty="0">
                <a:latin typeface="Trebuchet MS" panose="020B0603020202020204" pitchFamily="34" charset="0"/>
              </a:rPr>
              <a:t>P</a:t>
            </a:r>
            <a:r>
              <a:rPr lang="fi-FI" sz="2400" dirty="0" smtClean="0">
                <a:latin typeface="Trebuchet MS" panose="020B0603020202020204" pitchFamily="34" charset="0"/>
              </a:rPr>
              <a:t>er</a:t>
            </a:r>
            <a:r>
              <a:rPr lang="id-ID" sz="2400" dirty="0" smtClean="0">
                <a:latin typeface="Trebuchet MS" panose="020B0603020202020204" pitchFamily="34" charset="0"/>
              </a:rPr>
              <a:t> H</a:t>
            </a:r>
            <a:r>
              <a:rPr lang="fi-FI" sz="2400" dirty="0" smtClean="0">
                <a:latin typeface="Trebuchet MS" panose="020B0603020202020204" pitchFamily="34" charset="0"/>
              </a:rPr>
              <a:t>ari</a:t>
            </a:r>
            <a:endParaRPr lang="id-ID" sz="2400" dirty="0">
              <a:latin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84" y="1555427"/>
            <a:ext cx="9163348" cy="5180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12265" y="6551569"/>
            <a:ext cx="69413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1" dirty="0">
                <a:latin typeface="Trebuchet MS" panose="020B0603020202020204" pitchFamily="34" charset="0"/>
              </a:rPr>
              <a:t>Sumber: </a:t>
            </a:r>
            <a:r>
              <a:rPr lang="id-ID" sz="1801" dirty="0" smtClean="0">
                <a:latin typeface="Trebuchet MS" panose="020B0603020202020204" pitchFamily="34" charset="0"/>
              </a:rPr>
              <a:t>Jakarta Dalam Angka, http://data.jakarta.go.id/ </a:t>
            </a:r>
            <a:r>
              <a:rPr lang="id-ID" sz="1801" dirty="0">
                <a:latin typeface="Trebuchet MS" panose="020B0603020202020204" pitchFamily="34" charset="0"/>
              </a:rPr>
              <a:t>(</a:t>
            </a:r>
            <a:r>
              <a:rPr lang="id-ID" sz="1801" dirty="0" smtClean="0">
                <a:latin typeface="Trebuchet MS" panose="020B0603020202020204" pitchFamily="34" charset="0"/>
              </a:rPr>
              <a:t>2017)</a:t>
            </a:r>
            <a:endParaRPr lang="id-ID" sz="1801" dirty="0">
              <a:latin typeface="Trebuchet MS" panose="020B0603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2536" y="1325563"/>
            <a:ext cx="791570" cy="75062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0515600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Background: Low Growth of Trash Truck 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2263" y="6252916"/>
            <a:ext cx="69413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1" dirty="0">
                <a:latin typeface="Trebuchet MS" panose="020B0603020202020204" pitchFamily="34" charset="0"/>
              </a:rPr>
              <a:t>Sumber: </a:t>
            </a:r>
            <a:r>
              <a:rPr lang="id-ID" sz="1801" dirty="0" smtClean="0">
                <a:latin typeface="Trebuchet MS" panose="020B0603020202020204" pitchFamily="34" charset="0"/>
              </a:rPr>
              <a:t>Jakarta Dalam Angka, http://data.jakarta.go.id/ </a:t>
            </a:r>
            <a:r>
              <a:rPr lang="id-ID" sz="1801" dirty="0">
                <a:latin typeface="Trebuchet MS" panose="020B0603020202020204" pitchFamily="34" charset="0"/>
              </a:rPr>
              <a:t>(</a:t>
            </a:r>
            <a:r>
              <a:rPr lang="id-ID" sz="1801" dirty="0" smtClean="0">
                <a:latin typeface="Trebuchet MS" panose="020B0603020202020204" pitchFamily="34" charset="0"/>
              </a:rPr>
              <a:t>2017)</a:t>
            </a:r>
            <a:endParaRPr lang="id-ID" sz="180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57" y="1474281"/>
            <a:ext cx="9116601" cy="4553988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82536" y="1325563"/>
            <a:ext cx="791570" cy="75062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0515600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Background: Jakarta Trash Composition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536" y="1325563"/>
            <a:ext cx="791570" cy="75062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6" y="1249634"/>
            <a:ext cx="9553195" cy="54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1280158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Background: The Potential of Trash Bank in Jakarta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536" y="1325563"/>
            <a:ext cx="791570" cy="75062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81" y="1484587"/>
            <a:ext cx="8473838" cy="52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91681" y="2224800"/>
            <a:ext cx="10677155" cy="64081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1280158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Background: Problem Statement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9242" y="2355208"/>
            <a:ext cx="10181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 Warga Jakarta belum bisa mengakses data pelaporan Qlue yang berkaitan dengan ruang publik</a:t>
            </a:r>
            <a:endParaRPr lang="id-ID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840" y="1760266"/>
            <a:ext cx="311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Trebuchet MS" panose="020B0603020202020204" pitchFamily="34" charset="0"/>
              </a:rPr>
              <a:t>Initial Problem Statement</a:t>
            </a:r>
            <a:endParaRPr lang="id-ID" sz="1600" i="1" dirty="0">
              <a:latin typeface="Trebuchet MS" panose="020B0603020202020204" pitchFamily="34" charset="0"/>
            </a:endParaRPr>
          </a:p>
        </p:txBody>
      </p:sp>
      <p:sp>
        <p:nvSpPr>
          <p:cNvPr id="7" name="Striped Right Arrow 6"/>
          <p:cNvSpPr/>
          <p:nvPr/>
        </p:nvSpPr>
        <p:spPr>
          <a:xfrm rot="5400000">
            <a:off x="5709811" y="2748588"/>
            <a:ext cx="965437" cy="14603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>
            <a:off x="991680" y="4233296"/>
            <a:ext cx="10677155" cy="6408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1059919" y="4369038"/>
            <a:ext cx="10677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 Warga Jakarta belum bisa mengakses bank sampah terdekat dengan lokasi tinggalnya (ruang publik)</a:t>
            </a:r>
            <a:endParaRPr lang="id-ID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1680" y="5008733"/>
            <a:ext cx="10677155" cy="83521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59919" y="5144474"/>
            <a:ext cx="10677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 Perlunya optimalisasi performance </a:t>
            </a:r>
            <a:r>
              <a:rPr lang="id-ID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truk sampah</a:t>
            </a:r>
            <a:r>
              <a:rPr lang="id-ID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dengan mengurangi </a:t>
            </a:r>
            <a:r>
              <a:rPr lang="id-ID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idle time </a:t>
            </a:r>
            <a:r>
              <a:rPr lang="id-ID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dan peningkatan partisipasi masyarakat (inklusi) untuk melaporkan situasi kebersihan di lingkungannya</a:t>
            </a:r>
            <a:endParaRPr lang="id-ID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4839" y="3656117"/>
            <a:ext cx="36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latin typeface="Trebuchet MS" panose="020B0603020202020204" pitchFamily="34" charset="0"/>
              </a:rPr>
              <a:t>TrashJak Problem Statement</a:t>
            </a:r>
            <a:endParaRPr lang="id-ID" sz="16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75929"/>
            <a:ext cx="11280158" cy="1325563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Background: Objectives</a:t>
            </a:r>
            <a:endParaRPr lang="en-US" sz="40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61" y="13528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endParaRPr lang="id-ID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714" y="1674748"/>
            <a:ext cx="36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TrashJak Objectives</a:t>
            </a:r>
            <a:endParaRPr lang="id-ID" sz="2000" i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6147" y="3171865"/>
            <a:ext cx="10677155" cy="6408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964386" y="3307607"/>
            <a:ext cx="10677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∙ </a:t>
            </a:r>
            <a:r>
              <a:rPr lang="id-ID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Meningkatkan layanana truk sampah dengan menurunkan </a:t>
            </a:r>
            <a:r>
              <a:rPr lang="id-ID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idle time</a:t>
            </a:r>
            <a:endParaRPr lang="id-ID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96147" y="2393825"/>
            <a:ext cx="10677155" cy="6408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964386" y="2529567"/>
            <a:ext cx="10677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∙ </a:t>
            </a:r>
            <a:r>
              <a:rPr lang="id-ID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Membuka partisipasi publik untuk turut serta dalam meningkatkan kebersihan kota</a:t>
            </a:r>
            <a:endParaRPr lang="id-ID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96147" y="4726464"/>
            <a:ext cx="10677155" cy="6408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964386" y="4862206"/>
            <a:ext cx="10677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∙ </a:t>
            </a:r>
            <a:r>
              <a:rPr lang="id-ID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Meningkatkan interaksi masyarakat dengan bank sampah di sekitarnya</a:t>
            </a:r>
            <a:endParaRPr lang="id-ID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6147" y="3948424"/>
            <a:ext cx="10677155" cy="6408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64386" y="4084166"/>
            <a:ext cx="10677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∙ </a:t>
            </a:r>
            <a:r>
              <a:rPr lang="id-ID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Membantu pemerintah DKI untuk memonitor performance setiap truk sampah</a:t>
            </a:r>
            <a:endParaRPr lang="id-ID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216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Trebuchet MS</vt:lpstr>
      <vt:lpstr>Office Theme</vt:lpstr>
      <vt:lpstr>PowerPoint Presentation</vt:lpstr>
      <vt:lpstr>TrashJak Team</vt:lpstr>
      <vt:lpstr>Presentation Outline</vt:lpstr>
      <vt:lpstr>Background: Daily Excess of Trash </vt:lpstr>
      <vt:lpstr>Background: Low Growth of Trash Truck </vt:lpstr>
      <vt:lpstr>Background: Jakarta Trash Composition</vt:lpstr>
      <vt:lpstr>Background: The Potential of Trash Bank in Jakarta</vt:lpstr>
      <vt:lpstr>Background: Problem Statement</vt:lpstr>
      <vt:lpstr>Background: Objectives</vt:lpstr>
      <vt:lpstr>TrashJak: Business Process</vt:lpstr>
      <vt:lpstr>TrashJak Services</vt:lpstr>
      <vt:lpstr>TrashJak Services</vt:lpstr>
      <vt:lpstr>TrashJak Services</vt:lpstr>
      <vt:lpstr>TrashJak Services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YUSUF</cp:lastModifiedBy>
  <cp:revision>147</cp:revision>
  <dcterms:created xsi:type="dcterms:W3CDTF">2017-06-08T12:16:30Z</dcterms:created>
  <dcterms:modified xsi:type="dcterms:W3CDTF">2017-12-08T04:04:29Z</dcterms:modified>
</cp:coreProperties>
</file>