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8" r:id="rId7"/>
    <p:sldId id="264" r:id="rId8"/>
    <p:sldId id="263" r:id="rId9"/>
    <p:sldId id="265" r:id="rId10"/>
    <p:sldId id="267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2DAFCA3-B457-4A61-8803-3F7A3ED769AB}">
          <p14:sldIdLst>
            <p14:sldId id="256"/>
          </p14:sldIdLst>
        </p14:section>
        <p14:section name="작성이력" id="{2979CF5B-0931-4451-A0A9-F002520D451B}">
          <p14:sldIdLst>
            <p14:sldId id="259"/>
          </p14:sldIdLst>
        </p14:section>
        <p14:section name="기획의도" id="{47B9F89A-0AC7-4EE7-B0E6-EB73E07B764B}">
          <p14:sldIdLst>
            <p14:sldId id="260"/>
          </p14:sldIdLst>
        </p14:section>
        <p14:section name="pc버전" id="{45FEA3B1-8F67-4B73-8A3B-FA05091D0F23}">
          <p14:sldIdLst>
            <p14:sldId id="261"/>
            <p14:sldId id="262"/>
            <p14:sldId id="268"/>
            <p14:sldId id="264"/>
            <p14:sldId id="263"/>
          </p14:sldIdLst>
        </p14:section>
        <p14:section name="반응형" id="{88438435-6D1E-4282-BA0A-D45177420C8F}">
          <p14:sldIdLst>
            <p14:sldId id="265"/>
            <p14:sldId id="267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39348-4AFD-4D3F-87D0-C434821FFCB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ECBC-EDFE-4A12-90E2-156B8A2B7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47416" y="6299202"/>
            <a:ext cx="2743200" cy="365125"/>
          </a:xfrm>
        </p:spPr>
        <p:txBody>
          <a:bodyPr/>
          <a:lstStyle/>
          <a:p>
            <a:fld id="{4794D036-14CD-44A1-BA83-B40494975BC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9247416" y="5917749"/>
            <a:ext cx="2743200" cy="365125"/>
          </a:xfrm>
        </p:spPr>
        <p:txBody>
          <a:bodyPr/>
          <a:lstStyle>
            <a:lvl1pPr algn="r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최종 편집일 </a:t>
            </a:r>
            <a:r>
              <a:rPr lang="en-US" altLang="ko-KR" dirty="0" smtClean="0"/>
              <a:t>: </a:t>
            </a:r>
            <a:fld id="{3D02A94A-8E03-40DD-9762-65414A03832B}" type="datetimeFigureOut">
              <a:rPr lang="ko-KR" altLang="en-US" smtClean="0"/>
              <a:pPr/>
              <a:t>2024-12-17</a:t>
            </a:fld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7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1152883"/>
              </p:ext>
            </p:extLst>
          </p:nvPr>
        </p:nvGraphicFramePr>
        <p:xfrm>
          <a:off x="180000" y="188550"/>
          <a:ext cx="118106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8436"/>
                <a:gridCol w="5905308"/>
                <a:gridCol w="1694413"/>
                <a:gridCol w="22424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Beneath the Cultivated Grounds, Secrets Await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전시 소개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최유림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네비게이션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작성일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2024.12.17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9772650" y="1098000"/>
            <a:ext cx="2217339" cy="55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01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180000" y="188550"/>
          <a:ext cx="118106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8436"/>
                <a:gridCol w="5905308"/>
                <a:gridCol w="1694413"/>
                <a:gridCol w="22424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Beneath the Cultivated Grounds, Secrets Await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전시 소개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최유림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네비게이션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작성일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2024.12.17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9772650" y="1098000"/>
            <a:ext cx="2217339" cy="55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3124159" y="1098000"/>
            <a:ext cx="2982727" cy="5580000"/>
          </a:xfrm>
          <a:prstGeom prst="roundRect">
            <a:avLst>
              <a:gd name="adj" fmla="val 116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4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180000" y="188550"/>
          <a:ext cx="118106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8436"/>
                <a:gridCol w="5905308"/>
                <a:gridCol w="1694413"/>
                <a:gridCol w="22424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Beneath the Cultivated Grounds, Secrets Await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전시 소개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최유림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네비게이션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작성일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2024.12.17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9772650" y="1098000"/>
            <a:ext cx="2217339" cy="55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319852" y="1098000"/>
            <a:ext cx="2982727" cy="5580000"/>
          </a:xfrm>
          <a:prstGeom prst="roundRect">
            <a:avLst>
              <a:gd name="adj" fmla="val 116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4574681" y="1098000"/>
            <a:ext cx="2982727" cy="5580000"/>
          </a:xfrm>
          <a:prstGeom prst="roundRect">
            <a:avLst>
              <a:gd name="adj" fmla="val 116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4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180000" y="188550"/>
          <a:ext cx="118106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8436"/>
                <a:gridCol w="5905308"/>
                <a:gridCol w="1694413"/>
                <a:gridCol w="22424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Beneath the Cultivated Grounds, Secrets Await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전시 소개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최유림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네비게이션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작성일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2024.12.17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9772650" y="1098000"/>
            <a:ext cx="2217339" cy="55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225838" y="1098000"/>
            <a:ext cx="2982727" cy="5580000"/>
          </a:xfrm>
          <a:prstGeom prst="roundRect">
            <a:avLst>
              <a:gd name="adj" fmla="val 116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6607589" y="1098000"/>
            <a:ext cx="2982727" cy="5580000"/>
          </a:xfrm>
          <a:prstGeom prst="roundRect">
            <a:avLst>
              <a:gd name="adj" fmla="val 116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3416713" y="1098000"/>
            <a:ext cx="2982727" cy="5580000"/>
          </a:xfrm>
          <a:prstGeom prst="roundRect">
            <a:avLst>
              <a:gd name="adj" fmla="val 116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0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48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A94A-8E03-40DD-9762-65414A03832B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D036-14CD-44A1-BA83-B4049497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9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Beneath the Cultivated Grounds, Secrets </a:t>
            </a:r>
            <a:r>
              <a:rPr lang="en-US" altLang="ko-KR" dirty="0" smtClean="0"/>
              <a:t>Await </a:t>
            </a:r>
            <a:r>
              <a:rPr lang="ko-KR" altLang="en-US" dirty="0" smtClean="0"/>
              <a:t>전시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최유림</a:t>
            </a:r>
            <a:endParaRPr lang="en-US" altLang="ko-KR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50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175" y="589011"/>
            <a:ext cx="1409360" cy="310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10851" y="1198305"/>
            <a:ext cx="2575342" cy="508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Beneath </a:t>
            </a:r>
            <a:r>
              <a:rPr lang="en-US" altLang="ko-KR" sz="1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the Cultivated Grounds, Secrets Await </a:t>
            </a:r>
            <a:endParaRPr lang="ko-KR" altLang="en-US" sz="14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62167" y="1793112"/>
            <a:ext cx="856675" cy="2601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전시소개</a:t>
            </a:r>
            <a:endParaRPr lang="ko-KR" altLang="en-US" sz="14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6054" y="1793112"/>
            <a:ext cx="856675" cy="260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작가소개</a:t>
            </a:r>
            <a:endParaRPr lang="ko-KR" altLang="en-US" sz="14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89941" y="1793112"/>
            <a:ext cx="1112863" cy="260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전시관 소개</a:t>
            </a:r>
            <a:endParaRPr lang="ko-KR" altLang="en-US" sz="14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43002" y="2413561"/>
            <a:ext cx="2959802" cy="1629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143002" y="2378365"/>
            <a:ext cx="2959802" cy="1670822"/>
            <a:chOff x="2990850" y="2035293"/>
            <a:chExt cx="3743325" cy="2113124"/>
          </a:xfrm>
        </p:grpSpPr>
        <p:sp>
          <p:nvSpPr>
            <p:cNvPr id="24" name="직사각형 23"/>
            <p:cNvSpPr/>
            <p:nvPr/>
          </p:nvSpPr>
          <p:spPr>
            <a:xfrm>
              <a:off x="2990850" y="2035294"/>
              <a:ext cx="3743325" cy="21131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990850" y="2035295"/>
              <a:ext cx="3743325" cy="2113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2990850" y="2035293"/>
              <a:ext cx="3743325" cy="21131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3962400" y="4131546"/>
            <a:ext cx="1206665" cy="127528"/>
            <a:chOff x="3869110" y="4242947"/>
            <a:chExt cx="1206665" cy="127528"/>
          </a:xfrm>
        </p:grpSpPr>
        <p:grpSp>
          <p:nvGrpSpPr>
            <p:cNvPr id="42" name="그룹 41"/>
            <p:cNvGrpSpPr/>
            <p:nvPr/>
          </p:nvGrpSpPr>
          <p:grpSpPr>
            <a:xfrm>
              <a:off x="4772142" y="4242948"/>
              <a:ext cx="103723" cy="121096"/>
              <a:chOff x="4427525" y="4242948"/>
              <a:chExt cx="103723" cy="18000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427525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495248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이등변 삼각형 42"/>
            <p:cNvSpPr/>
            <p:nvPr/>
          </p:nvSpPr>
          <p:spPr>
            <a:xfrm rot="5400000">
              <a:off x="4959354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16200000">
              <a:off x="3862394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037682" y="4242947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212695" y="4242947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387708" y="4242947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556256" y="4247338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072106" y="4997121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 </a:t>
            </a:r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97919" y="4403442"/>
            <a:ext cx="1314448" cy="307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전시가이드</a:t>
            </a:r>
            <a:r>
              <a:rPr lang="en-US" altLang="ko-KR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영어</a:t>
            </a:r>
            <a:r>
              <a:rPr lang="en-US" altLang="ko-KR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33615" y="4407677"/>
            <a:ext cx="1314448" cy="307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전시가이드</a:t>
            </a:r>
            <a:r>
              <a:rPr lang="en-US" altLang="ko-KR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한글</a:t>
            </a:r>
            <a:r>
              <a:rPr lang="en-US" altLang="ko-KR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2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81254" y="5366453"/>
            <a:ext cx="2666188" cy="1222606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전시일자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5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17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 7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13, 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2024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전시의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전반적인 구성은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송은의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공간적 특성에서 영감을 받아 전개된다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  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동서양의 많은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이야기에서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…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175" y="589011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작가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25680" y="116250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작가 소개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97229" y="3324174"/>
            <a:ext cx="2844000" cy="936000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나탈리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뒤버그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(Nathalie </a:t>
            </a:r>
            <a:r>
              <a:rPr lang="en-US" altLang="ko-KR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Djurberg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1978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스웨덴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뤼세실에서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태어났으며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1990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년대 후반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슈퍼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8(Super 8)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필름 작업을 시작한 작가는 영상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…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467533" y="6009447"/>
            <a:ext cx="2773696" cy="488336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한스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(Hans Berg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1978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스웨덴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레트비크에서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태어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…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688192" y="4602552"/>
            <a:ext cx="2759280" cy="1663087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두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작가는 협업을 기반으로 시각예술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음악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3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차원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스토리텔링이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매력적으로 융합된 작품을 선보여왔으며 영상과 음악을 관련된 세트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조형물과 함께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몰입형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환경으로 형성함으로써 영화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조각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공연의 경계를 흐린다</a:t>
            </a:r>
            <a:r>
              <a:rPr lang="en-US" altLang="ko-KR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65959" y="1163542"/>
            <a:ext cx="2772000" cy="1663087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2004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년부터 본격적인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듀오로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활동하며 협업해 오고 있는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나탈리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뒤버그와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한스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버그는 전통적인 예술의 경계를 초월해 애니메이션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음악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조각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설치를 넘나들며 몰입도 높은 스토리를 엮어낸다</a:t>
            </a:r>
            <a:r>
              <a:rPr lang="en-US" altLang="ko-KR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61430" y="1632796"/>
            <a:ext cx="1872000" cy="1620000"/>
            <a:chOff x="238369" y="1436586"/>
            <a:chExt cx="2770141" cy="2377050"/>
          </a:xfrm>
        </p:grpSpPr>
        <p:sp>
          <p:nvSpPr>
            <p:cNvPr id="21" name="타원 20"/>
            <p:cNvSpPr/>
            <p:nvPr/>
          </p:nvSpPr>
          <p:spPr>
            <a:xfrm>
              <a:off x="631461" y="1436586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38369" y="1436587"/>
              <a:ext cx="2377049" cy="2377049"/>
              <a:chOff x="973650" y="1464573"/>
              <a:chExt cx="2377049" cy="2377049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>
                <a:stCxn id="23" idx="1"/>
                <a:endCxn id="23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23" idx="3"/>
                <a:endCxn id="23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1728608" y="4331552"/>
            <a:ext cx="1872000" cy="1620000"/>
            <a:chOff x="-118186" y="1436586"/>
            <a:chExt cx="2733604" cy="2377050"/>
          </a:xfrm>
        </p:grpSpPr>
        <p:sp>
          <p:nvSpPr>
            <p:cNvPr id="27" name="타원 26"/>
            <p:cNvSpPr/>
            <p:nvPr/>
          </p:nvSpPr>
          <p:spPr>
            <a:xfrm>
              <a:off x="-118186" y="1436586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38369" y="1436587"/>
              <a:ext cx="2377049" cy="2377049"/>
              <a:chOff x="973650" y="1464573"/>
              <a:chExt cx="2377049" cy="237704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1"/>
                <a:endCxn id="29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29" idx="3"/>
                <a:endCxn id="29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/>
          <p:cNvGrpSpPr/>
          <p:nvPr/>
        </p:nvGrpSpPr>
        <p:grpSpPr>
          <a:xfrm>
            <a:off x="4917173" y="2930630"/>
            <a:ext cx="2306588" cy="1537440"/>
            <a:chOff x="2899325" y="3688586"/>
            <a:chExt cx="3566239" cy="2377051"/>
          </a:xfrm>
        </p:grpSpPr>
        <p:sp>
          <p:nvSpPr>
            <p:cNvPr id="39" name="타원 38"/>
            <p:cNvSpPr/>
            <p:nvPr/>
          </p:nvSpPr>
          <p:spPr>
            <a:xfrm>
              <a:off x="2899325" y="3688588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088515" y="3688587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446955" y="3688586"/>
              <a:ext cx="2377049" cy="2377049"/>
              <a:chOff x="973650" y="1464573"/>
              <a:chExt cx="2377049" cy="23770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/>
              <p:cNvCxnSpPr>
                <a:stCxn id="42" idx="1"/>
                <a:endCxn id="42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stCxn id="42" idx="3"/>
                <a:endCxn id="42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34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175" y="589011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전시관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81225" y="141129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전시관 소개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45297" y="1858197"/>
            <a:ext cx="2989649" cy="1659182"/>
            <a:chOff x="2926575" y="2035293"/>
            <a:chExt cx="3807600" cy="2113124"/>
          </a:xfrm>
        </p:grpSpPr>
        <p:sp>
          <p:nvSpPr>
            <p:cNvPr id="33" name="직사각형 32"/>
            <p:cNvSpPr/>
            <p:nvPr/>
          </p:nvSpPr>
          <p:spPr>
            <a:xfrm>
              <a:off x="2926575" y="2035294"/>
              <a:ext cx="3743325" cy="21131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990850" y="2035295"/>
              <a:ext cx="3743325" cy="2113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990850" y="2035293"/>
              <a:ext cx="3743325" cy="21131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7" name="모서리가 둥근 직사각형 36"/>
          <p:cNvSpPr/>
          <p:nvPr/>
        </p:nvSpPr>
        <p:spPr>
          <a:xfrm>
            <a:off x="1392888" y="3924352"/>
            <a:ext cx="2844000" cy="2439438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송은갤러리는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신진 작가들의 자발적인 전시개최를 지원함으로써 창작의욕을 고무시키기 위해 제정된 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재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송은문화재단의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지원 프로그램입니다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대치동 ㈜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삼탄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사옥 내에 위치했던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송은갤러리는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2001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년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개관전을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가진 이래 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2002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년 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1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월부터 매년 공모를 통해 작가들을 선정하고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전시공간과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도록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제작 등을 무상으로 </a:t>
            </a:r>
            <a:r>
              <a:rPr lang="ko-KR" altLang="en-US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후원하여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…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87273" y="1780629"/>
            <a:ext cx="2761278" cy="4058196"/>
          </a:xfrm>
          <a:prstGeom prst="roundRect">
            <a:avLst>
              <a:gd name="adj" fmla="val 83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지도맵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23329" y="3686590"/>
            <a:ext cx="484052" cy="123137"/>
            <a:chOff x="4591723" y="4242947"/>
            <a:chExt cx="484052" cy="123137"/>
          </a:xfrm>
        </p:grpSpPr>
        <p:grpSp>
          <p:nvGrpSpPr>
            <p:cNvPr id="11" name="그룹 10"/>
            <p:cNvGrpSpPr/>
            <p:nvPr/>
          </p:nvGrpSpPr>
          <p:grpSpPr>
            <a:xfrm>
              <a:off x="4772142" y="4242948"/>
              <a:ext cx="103723" cy="121096"/>
              <a:chOff x="4427525" y="4242948"/>
              <a:chExt cx="103723" cy="18000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427525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495248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이등변 삼각형 11"/>
            <p:cNvSpPr/>
            <p:nvPr/>
          </p:nvSpPr>
          <p:spPr>
            <a:xfrm rot="5400000">
              <a:off x="4959354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4585007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04284" y="317882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3/7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175" y="589011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기타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4199" y="1863842"/>
            <a:ext cx="2990851" cy="14572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57846" y="142166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기타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4001" y="1874812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크레딧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9631" y="2612466"/>
            <a:ext cx="212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 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로렌스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제프리스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2602" y="2327963"/>
            <a:ext cx="19351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주최   재단 법인 송은 문화재단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81385" y="2912233"/>
            <a:ext cx="1957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협력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큐레이터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마리오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메이네티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4199" y="3616795"/>
            <a:ext cx="1745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한스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버그 </a:t>
            </a:r>
            <a:r>
              <a:rPr lang="ko-KR" altLang="en-US" sz="14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인스타그램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2122" y="3620903"/>
            <a:ext cx="1280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송은 갤러리 홈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17044"/>
              </p:ext>
            </p:extLst>
          </p:nvPr>
        </p:nvGraphicFramePr>
        <p:xfrm>
          <a:off x="180000" y="180000"/>
          <a:ext cx="11832000" cy="47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9"/>
                <a:gridCol w="1276865"/>
                <a:gridCol w="2006876"/>
                <a:gridCol w="6573333"/>
                <a:gridCol w="1314667"/>
              </a:tblGrid>
              <a:tr h="43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변경 일자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변경 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V1.0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2024.12.14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최초작성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최유림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V1.1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2024.12.17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디자인 및 내용 수정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최유림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7319959" y="0"/>
            <a:ext cx="3937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9144000" cy="58164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200" dirty="0" smtClean="0"/>
              <a:t>기획의도</a:t>
            </a:r>
            <a:endParaRPr lang="ko-KR" altLang="en-US" sz="32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80000" y="999696"/>
            <a:ext cx="7236800" cy="34199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관람 했던 전시를 사이트로 만들어 기억하는 사이트를 제작한다</a:t>
            </a:r>
            <a:r>
              <a:rPr lang="en-US" altLang="ko-KR" sz="2000" dirty="0"/>
              <a:t>.</a:t>
            </a:r>
          </a:p>
          <a:p>
            <a:pPr marL="457200" indent="-457200" algn="l">
              <a:buAutoNum type="arabicPeriod"/>
            </a:pPr>
            <a:endParaRPr lang="en-US" altLang="ko-KR" sz="2000" dirty="0" smtClean="0"/>
          </a:p>
          <a:p>
            <a:pPr marL="457200" indent="-457200" algn="l">
              <a:buAutoNum type="arabicPeriod"/>
            </a:pPr>
            <a:r>
              <a:rPr lang="ko-KR" altLang="en-US" sz="2000" dirty="0" smtClean="0"/>
              <a:t>전시에 대한 소개와 기획의도 안내</a:t>
            </a:r>
            <a:endParaRPr lang="en-US" altLang="ko-KR" sz="2000" dirty="0" smtClean="0"/>
          </a:p>
          <a:p>
            <a:pPr marL="457200" indent="-457200" algn="l">
              <a:buAutoNum type="arabicPeriod"/>
            </a:pPr>
            <a:r>
              <a:rPr lang="ko-KR" altLang="en-US" sz="2000" dirty="0" smtClean="0"/>
              <a:t>작가들의 이력과 관계성 대해 안내</a:t>
            </a:r>
            <a:endParaRPr lang="en-US" altLang="ko-KR" sz="2000" dirty="0" smtClean="0"/>
          </a:p>
          <a:p>
            <a:pPr marL="457200" indent="-457200" algn="l">
              <a:buAutoNum type="arabicPeriod"/>
            </a:pPr>
            <a:r>
              <a:rPr lang="ko-KR" altLang="en-US" sz="2000" dirty="0" smtClean="0"/>
              <a:t>전시관 위치와 해당 미술관에 대한 소개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 smtClean="0"/>
              <a:t>관련 정보 안내</a:t>
            </a:r>
            <a:endParaRPr lang="en-US" altLang="ko-KR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416800" y="85725"/>
            <a:ext cx="3727450" cy="6686550"/>
            <a:chOff x="-4611940" y="-4951606"/>
            <a:chExt cx="9419551" cy="17458881"/>
          </a:xfrm>
        </p:grpSpPr>
        <p:sp>
          <p:nvSpPr>
            <p:cNvPr id="11" name="직사각형 10"/>
            <p:cNvSpPr/>
            <p:nvPr/>
          </p:nvSpPr>
          <p:spPr>
            <a:xfrm>
              <a:off x="-4557125" y="12103621"/>
              <a:ext cx="9350021" cy="4036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Copyright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및 사이트 설명</a:t>
              </a:r>
              <a:endPara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-4607845" y="-4951606"/>
              <a:ext cx="9351596" cy="884689"/>
              <a:chOff x="217715" y="1099944"/>
              <a:chExt cx="9351596" cy="88468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17715" y="1099944"/>
                <a:ext cx="9351596" cy="4036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Beneath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the Cultivated Grounds, Secrets Await </a:t>
                </a:r>
                <a:endParaRPr lang="ko-KR" altLang="en-US" sz="1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17715" y="1580979"/>
                <a:ext cx="2235969" cy="4036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전시소개</a:t>
                </a:r>
                <a:endParaRPr lang="ko-KR" altLang="en-US" sz="1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589591" y="1580979"/>
                <a:ext cx="2235969" cy="4036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작가소개</a:t>
                </a:r>
                <a:endParaRPr lang="ko-KR" altLang="en-US" sz="1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1467" y="1580979"/>
                <a:ext cx="2235969" cy="4036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전시관 소개</a:t>
                </a:r>
                <a:endParaRPr lang="ko-KR" altLang="en-US" sz="1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333342" y="1580979"/>
                <a:ext cx="2235969" cy="4036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기타</a:t>
                </a:r>
                <a:endParaRPr lang="ko-KR" altLang="en-US" sz="1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-4607844" y="-2092843"/>
              <a:ext cx="9351595" cy="1498047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 안내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-923458" y="-60433"/>
              <a:ext cx="5663114" cy="1733159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한스</a:t>
              </a:r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버그 작가 소개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732331" y="-3939904"/>
              <a:ext cx="3517900" cy="1701800"/>
              <a:chOff x="-3301354" y="-434629"/>
              <a:chExt cx="3517900" cy="17018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-4483505" y="-3735128"/>
              <a:ext cx="2476500" cy="1277078"/>
              <a:chOff x="-3301354" y="-434629"/>
              <a:chExt cx="3517900" cy="170180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2060243" y="-3727543"/>
              <a:ext cx="2476500" cy="1277078"/>
              <a:chOff x="-3301354" y="-434629"/>
              <a:chExt cx="3517900" cy="17018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-4611940" y="-43358"/>
              <a:ext cx="3517900" cy="1701800"/>
              <a:chOff x="-3301354" y="-434629"/>
              <a:chExt cx="3517900" cy="17018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9" name="모서리가 둥근 직사각형 18"/>
            <p:cNvSpPr/>
            <p:nvPr/>
          </p:nvSpPr>
          <p:spPr>
            <a:xfrm>
              <a:off x="-4611940" y="1819818"/>
              <a:ext cx="5595160" cy="1699009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나탈리</a:t>
              </a:r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sz="1000" dirty="0" err="1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뒤버그</a:t>
              </a:r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작가 소개</a:t>
              </a:r>
              <a:endParaRPr lang="en-US" altLang="ko-KR" sz="1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053436" y="1802740"/>
              <a:ext cx="3686219" cy="1701803"/>
              <a:chOff x="-3301354" y="-434632"/>
              <a:chExt cx="3517900" cy="1701803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-3301354" y="-434632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1" name="모서리가 둥근 직사각형 20"/>
            <p:cNvSpPr/>
            <p:nvPr/>
          </p:nvSpPr>
          <p:spPr>
            <a:xfrm>
              <a:off x="-4543985" y="6176914"/>
              <a:ext cx="4607845" cy="2050266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전시관 소개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4611940" y="8337109"/>
              <a:ext cx="9351595" cy="1699009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전시관 지도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5972" y="6147283"/>
              <a:ext cx="4591639" cy="2079897"/>
              <a:chOff x="-3301354" y="-434629"/>
              <a:chExt cx="3517900" cy="17018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-1695092" y="3665919"/>
              <a:ext cx="3517900" cy="1701800"/>
              <a:chOff x="-3301354" y="-434629"/>
              <a:chExt cx="3517900" cy="17018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-3301354" y="-434629"/>
                <a:ext cx="3517900" cy="1701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-3301354" y="-434629"/>
                <a:ext cx="3517900" cy="17018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5" name="모서리가 둥근 직사각형 24"/>
            <p:cNvSpPr/>
            <p:nvPr/>
          </p:nvSpPr>
          <p:spPr>
            <a:xfrm>
              <a:off x="-4611940" y="3665919"/>
              <a:ext cx="2679647" cy="1777650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작가에 대한</a:t>
              </a:r>
              <a:endParaRPr lang="en-US" altLang="ko-KR" sz="1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부연 설명</a:t>
              </a:r>
              <a:r>
                <a:rPr lang="en-US" altLang="ko-KR" sz="1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992056" y="3665919"/>
              <a:ext cx="2747600" cy="1777650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작가에 대한</a:t>
              </a:r>
              <a:endPara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부연 </a:t>
              </a:r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4611939" y="10700707"/>
              <a:ext cx="9351595" cy="600027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 </a:t>
              </a:r>
              <a:r>
                <a:rPr lang="ko-KR" altLang="en-US" sz="1000" dirty="0" err="1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크레딧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4611938" y="11360922"/>
              <a:ext cx="9351595" cy="600027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관련사이트</a:t>
              </a:r>
              <a:endPara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1076460" y="10178790"/>
              <a:ext cx="2235969" cy="4036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기타</a:t>
              </a:r>
              <a:endPara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1091366" y="5564432"/>
              <a:ext cx="2235969" cy="4036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전시관 소개</a:t>
              </a:r>
              <a:endPara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111896" y="-544775"/>
              <a:ext cx="2459564" cy="4036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작가소개</a:t>
              </a:r>
              <a:endPara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8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50917" y="1854317"/>
            <a:ext cx="9293131" cy="2308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62175" y="589011"/>
            <a:ext cx="1409360" cy="310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50917" y="1147778"/>
            <a:ext cx="9293133" cy="572461"/>
            <a:chOff x="6494495" y="1087288"/>
            <a:chExt cx="3700559" cy="391000"/>
          </a:xfrm>
        </p:grpSpPr>
        <p:sp>
          <p:nvSpPr>
            <p:cNvPr id="40" name="직사각형 39"/>
            <p:cNvSpPr/>
            <p:nvPr/>
          </p:nvSpPr>
          <p:spPr>
            <a:xfrm>
              <a:off x="6494495" y="1087288"/>
              <a:ext cx="3700559" cy="1707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Beneath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the Cultivated Grounds, Secrets Await </a:t>
              </a:r>
              <a:endParaRPr lang="ko-KR" altLang="en-US" sz="1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94495" y="1300582"/>
              <a:ext cx="884805" cy="1777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전시소개</a:t>
              </a:r>
              <a:endParaRPr lang="ko-KR" altLang="en-US" sz="1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3080" y="1300580"/>
              <a:ext cx="884805" cy="1776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작가소개</a:t>
              </a:r>
              <a:endParaRPr lang="ko-KR" altLang="en-US" sz="1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371665" y="1300580"/>
              <a:ext cx="884805" cy="1776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전시관 소개</a:t>
              </a:r>
              <a:endParaRPr lang="ko-KR" altLang="en-US" sz="1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10249" y="1300580"/>
              <a:ext cx="884805" cy="1776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기타</a:t>
              </a:r>
              <a:endParaRPr lang="ko-KR" altLang="en-US" sz="1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025820" y="1940043"/>
            <a:ext cx="3743325" cy="2113124"/>
            <a:chOff x="2990850" y="2035293"/>
            <a:chExt cx="3743325" cy="2113124"/>
          </a:xfrm>
        </p:grpSpPr>
        <p:sp>
          <p:nvSpPr>
            <p:cNvPr id="49" name="직사각형 48"/>
            <p:cNvSpPr/>
            <p:nvPr/>
          </p:nvSpPr>
          <p:spPr>
            <a:xfrm>
              <a:off x="2990850" y="2035294"/>
              <a:ext cx="3743325" cy="21131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990850" y="2035295"/>
              <a:ext cx="3743325" cy="2113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2990850" y="2035293"/>
              <a:ext cx="3743325" cy="21131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330315" y="2328711"/>
            <a:ext cx="2616108" cy="1476805"/>
            <a:chOff x="2990850" y="2035293"/>
            <a:chExt cx="3743325" cy="2113124"/>
          </a:xfrm>
        </p:grpSpPr>
        <p:sp>
          <p:nvSpPr>
            <p:cNvPr id="65" name="직사각형 64"/>
            <p:cNvSpPr/>
            <p:nvPr/>
          </p:nvSpPr>
          <p:spPr>
            <a:xfrm>
              <a:off x="2990850" y="2035294"/>
              <a:ext cx="3743325" cy="21131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990850" y="2035295"/>
              <a:ext cx="3743325" cy="2113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2990850" y="2035293"/>
              <a:ext cx="3743325" cy="21131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848542" y="2328711"/>
            <a:ext cx="2616108" cy="1476805"/>
            <a:chOff x="2990850" y="2035293"/>
            <a:chExt cx="3743325" cy="2113124"/>
          </a:xfrm>
        </p:grpSpPr>
        <p:sp>
          <p:nvSpPr>
            <p:cNvPr id="69" name="직사각형 68"/>
            <p:cNvSpPr/>
            <p:nvPr/>
          </p:nvSpPr>
          <p:spPr>
            <a:xfrm>
              <a:off x="2990850" y="2035294"/>
              <a:ext cx="3743325" cy="21131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990850" y="2035295"/>
              <a:ext cx="3743325" cy="2113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990850" y="2035293"/>
              <a:ext cx="3743325" cy="21131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4" name="타원 73"/>
          <p:cNvSpPr/>
          <p:nvPr/>
        </p:nvSpPr>
        <p:spPr>
          <a:xfrm>
            <a:off x="185910" y="1026847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39861" y="1854316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0917" y="4875202"/>
            <a:ext cx="9293131" cy="1814965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전시일자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5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17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 7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13, 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2024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전시의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전반적인 구성은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송은의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공간적 특성에서 영감을 받아 전개된다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  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동서양의 많은 이야기에서 동굴과 같이 그늘지고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미스터리한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지하의 공간은 알려지지 않은 것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알지 못하는 것의 존재를 강력하게 암시하며 예측할 수 없는 놀라운 무언가가 숨겨져 있다는 매혹을 불러일으킨다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숨겨진 보물이 말 그대로의 물질적인 부이건 심오한 계시이건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내러티브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속 신비로운 지하로의 입장은 언제나 성장과 발견으로 향하는 길이며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달의 어둑한 빛이 그 여정을 나란히 비춘다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전시의 동선도 이와 결을 같이하는데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 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전시장에 들어선 뒤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층부터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층까지는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나탈리와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한스의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2003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년작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부터 지속적으로 등장하는 숲의 모습과 의인화된 동물 및 오브제가 활용된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클레이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애니메이션들을 만나볼 수 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이후 가장 마지막에 도착하게 되는 지하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층에서 관람객이 땅 아래 서려 있는 비밀을 발견하게 되고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각자에게 내재된 이야기를 스스로 떠올려보게 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9860" y="4512168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 </a:t>
            </a:r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102346" y="4484321"/>
            <a:ext cx="1445893" cy="307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전시가이드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영어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52962" y="4502643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99112" y="4484321"/>
            <a:ext cx="1445893" cy="307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전시가이드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한글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815685" y="1147778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67104" y="1204928"/>
            <a:ext cx="221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헤더 영역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 영역으로 이동할 수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9767104" y="1878123"/>
            <a:ext cx="2217226" cy="1442145"/>
            <a:chOff x="9767104" y="1878123"/>
            <a:chExt cx="2217226" cy="1442145"/>
          </a:xfrm>
        </p:grpSpPr>
        <p:sp>
          <p:nvSpPr>
            <p:cNvPr id="83" name="타원 82"/>
            <p:cNvSpPr/>
            <p:nvPr/>
          </p:nvSpPr>
          <p:spPr>
            <a:xfrm>
              <a:off x="9815685" y="1878123"/>
              <a:ext cx="288809" cy="28880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767104" y="1935273"/>
              <a:ext cx="22172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      메인 슬라이드 영역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</a:p>
            <a:p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3</a:t>
              </a:r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개씩 이미지가 자동 플레이 된다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 </a:t>
              </a:r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활성화 된 이미지가 가장 크게 보이며 사이드로 그 다음 이미지와 이전 이미지가 보인다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</a:p>
          </p:txBody>
        </p:sp>
      </p:grpSp>
      <p:sp>
        <p:nvSpPr>
          <p:cNvPr id="92" name="타원 91"/>
          <p:cNvSpPr/>
          <p:nvPr/>
        </p:nvSpPr>
        <p:spPr>
          <a:xfrm>
            <a:off x="9815685" y="3527393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67104" y="3584543"/>
            <a:ext cx="2217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메인 슬라이드 컨트롤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슬라이드 멈춤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재생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다음 버튼으로 해당영역을 컨트롤 할 수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9815685" y="4745775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67104" y="4802925"/>
            <a:ext cx="2217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전시 가이드 다운로드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클릭 시 각각의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pdf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파일이 다운된다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53" name="타원 52"/>
          <p:cNvSpPr/>
          <p:nvPr/>
        </p:nvSpPr>
        <p:spPr>
          <a:xfrm>
            <a:off x="1800294" y="4281116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94149" y="4232739"/>
            <a:ext cx="1206665" cy="127528"/>
            <a:chOff x="3869110" y="4242947"/>
            <a:chExt cx="1206665" cy="127528"/>
          </a:xfrm>
        </p:grpSpPr>
        <p:grpSp>
          <p:nvGrpSpPr>
            <p:cNvPr id="3" name="그룹 2"/>
            <p:cNvGrpSpPr/>
            <p:nvPr/>
          </p:nvGrpSpPr>
          <p:grpSpPr>
            <a:xfrm>
              <a:off x="4772142" y="4242948"/>
              <a:ext cx="103723" cy="121096"/>
              <a:chOff x="4427525" y="4242948"/>
              <a:chExt cx="103723" cy="18000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427525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495248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5400000">
              <a:off x="4959354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6200000">
              <a:off x="3862394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037682" y="4242947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212695" y="4242947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387708" y="4242947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56256" y="4247338"/>
              <a:ext cx="133350" cy="1231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2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9767104" y="1204928"/>
            <a:ext cx="221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작가 개인 이미지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원형으로 표현한다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2175" y="589011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작가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8369" y="1436586"/>
            <a:ext cx="2770141" cy="2377050"/>
            <a:chOff x="238369" y="1436586"/>
            <a:chExt cx="2770141" cy="2377050"/>
          </a:xfrm>
        </p:grpSpPr>
        <p:sp>
          <p:nvSpPr>
            <p:cNvPr id="21" name="타원 20"/>
            <p:cNvSpPr/>
            <p:nvPr/>
          </p:nvSpPr>
          <p:spPr>
            <a:xfrm>
              <a:off x="631461" y="1436586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38369" y="1436587"/>
              <a:ext cx="2377049" cy="2377049"/>
              <a:chOff x="973650" y="1464573"/>
              <a:chExt cx="2377049" cy="2377049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>
                <a:stCxn id="2" idx="1"/>
                <a:endCxn id="2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2" idx="3"/>
                <a:endCxn id="2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모서리가 둥근 직사각형 57"/>
          <p:cNvSpPr/>
          <p:nvPr/>
        </p:nvSpPr>
        <p:spPr>
          <a:xfrm>
            <a:off x="3146856" y="1556905"/>
            <a:ext cx="6357220" cy="2213570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나탈리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뒤버그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(Nathalie </a:t>
            </a:r>
            <a:r>
              <a:rPr lang="en-US" altLang="ko-KR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Djurberg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1978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스웨덴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뤼세실에서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태어났으며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1990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년대 후반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슈퍼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8(Super 8)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필름 작업을 시작한 작가는 영상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클레이와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목탄을 활용한 암시적이고 은유적인 애니메이션 연출을 통해 명성을 얻었다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주로 인간과 동물의 관계를 냉소적으로 표현한 성인을 위한 짧은 서사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동화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악몽을 연출한다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체코 초현실주의자인 얀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슈반크마예르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(Jan </a:t>
            </a:r>
            <a:r>
              <a:rPr lang="en-US" altLang="ko-KR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Svankmajer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클레이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애니메이션 영화와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클라스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올든버그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Claes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Oldenburg)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또는 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매카시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(Paul McCarthy)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최신 작품을 연상시키는 작가의 작품은 예술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에로티시즘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영화에서 신성모독의 경계를 넓힘으로써 영상 매체에서 더 나아가 유리나 세라믹 조각과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설치물을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선보이고 작가의 만화 같은 창작물에 실제 오브제를 더해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깊이감을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더해준다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96303" y="106725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작가 소개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8369" y="4258865"/>
            <a:ext cx="6304960" cy="2069320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한스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(Hans Berg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1978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스웨덴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레트비크에서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태어났으며 프로듀서이자 음악가 그리고 작곡가로 활동하고 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그의 예술성은 듣는 사람뿐만 아니라 작가 자신을 위한 음악적 환경을 구축하면서 음악을 제작하는 동안 몰두할 수 있는 세계를 만들어내는 것에 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최면적인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(hypnotic)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사운드와 테크노 사이에서 균형을 맞춘 초현대적인 합성 사운드를 통해 예상치 못한 멜로디를 형성함으로써 유기적은 음악을 탄생시킨다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710414" y="4105000"/>
            <a:ext cx="2733604" cy="2377050"/>
            <a:chOff x="-118186" y="1436586"/>
            <a:chExt cx="2733604" cy="2377050"/>
          </a:xfrm>
        </p:grpSpPr>
        <p:sp>
          <p:nvSpPr>
            <p:cNvPr id="26" name="타원 25"/>
            <p:cNvSpPr/>
            <p:nvPr/>
          </p:nvSpPr>
          <p:spPr>
            <a:xfrm>
              <a:off x="-118186" y="1436586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38369" y="1436587"/>
              <a:ext cx="2377049" cy="2377049"/>
              <a:chOff x="973650" y="1464573"/>
              <a:chExt cx="2377049" cy="237704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>
                <a:stCxn id="28" idx="1"/>
                <a:endCxn id="28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타원 32"/>
          <p:cNvSpPr/>
          <p:nvPr/>
        </p:nvSpPr>
        <p:spPr>
          <a:xfrm>
            <a:off x="1869746" y="1292181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815685" y="1147778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85717" y="5862089"/>
            <a:ext cx="19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2024.12.17</a:t>
            </a:r>
          </a:p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및 내용수정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2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162175" y="589011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작가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790638" y="3690361"/>
            <a:ext cx="2759280" cy="2434927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두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작가는 협업을 기반으로 시각예술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음악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3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차원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스토리텔링이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매력적으로 융합된 작품을 선보여왔으며 영상과 음악을 관련된 세트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조형물과 함께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몰입형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환경으로 형성함으로써 영화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조각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공연의 경계를 흐린다</a:t>
            </a:r>
            <a:r>
              <a:rPr lang="en-US" altLang="ko-KR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1213" y="3690361"/>
            <a:ext cx="2548860" cy="2434927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2004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년부터 본격적인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듀오로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활동하며 협업해 오고 있는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나탈리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뒤버그와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14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한스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버그는 전통적인 예술의 경계를 초월해 애니메이션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음악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조각</a:t>
            </a:r>
            <a:r>
              <a:rPr lang="en-US" altLang="ko-KR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14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설치를 넘나들며 몰입도 높은 스토리를 엮어낸다</a:t>
            </a:r>
            <a:r>
              <a:rPr lang="en-US" altLang="ko-KR" sz="1400" dirty="0" smtClean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85717" y="5862089"/>
            <a:ext cx="19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2024.12.17</a:t>
            </a:r>
          </a:p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및 내용수정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20" y="1331127"/>
            <a:ext cx="6304960" cy="2069320"/>
          </a:xfrm>
          <a:prstGeom prst="roundRect">
            <a:avLst>
              <a:gd name="adj" fmla="val 83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한스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(Hans Berg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1978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스웨덴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레트비크에서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태어났으며 프로듀서이자 음악가 그리고 작곡가로 활동하고 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그의 예술성은 듣는 사람뿐만 아니라 작가 자신을 위한 음악적 환경을 구축하면서 음악을 제작하는 동안 몰두할 수 있는 세계를 만들어내는 것에 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최면적인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(hypnotic)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사운드와 테크노 사이에서 균형을 맞춘 초현대적인 합성 사운드를 통해 예상치 못한 멜로디를 형성함으로써 유기적은 음악을 탄생시킨다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43365" y="1177262"/>
            <a:ext cx="2733604" cy="2377050"/>
            <a:chOff x="-118186" y="1436586"/>
            <a:chExt cx="2733604" cy="2377050"/>
          </a:xfrm>
        </p:grpSpPr>
        <p:sp>
          <p:nvSpPr>
            <p:cNvPr id="18" name="타원 17"/>
            <p:cNvSpPr/>
            <p:nvPr/>
          </p:nvSpPr>
          <p:spPr>
            <a:xfrm>
              <a:off x="-118186" y="1436586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38369" y="1436587"/>
              <a:ext cx="2377049" cy="2377049"/>
              <a:chOff x="973650" y="1464573"/>
              <a:chExt cx="2377049" cy="2377049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>
                <a:stCxn id="20" idx="1"/>
                <a:endCxn id="20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20" idx="3"/>
                <a:endCxn id="20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/>
          <p:cNvGrpSpPr/>
          <p:nvPr/>
        </p:nvGrpSpPr>
        <p:grpSpPr>
          <a:xfrm>
            <a:off x="2899325" y="3688586"/>
            <a:ext cx="3566239" cy="2377051"/>
            <a:chOff x="2899325" y="3688586"/>
            <a:chExt cx="3566239" cy="2377051"/>
          </a:xfrm>
        </p:grpSpPr>
        <p:sp>
          <p:nvSpPr>
            <p:cNvPr id="29" name="타원 28"/>
            <p:cNvSpPr/>
            <p:nvPr/>
          </p:nvSpPr>
          <p:spPr>
            <a:xfrm>
              <a:off x="2899325" y="3688588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088515" y="3688587"/>
              <a:ext cx="2377049" cy="23770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46955" y="3688586"/>
              <a:ext cx="2377049" cy="2377049"/>
              <a:chOff x="973650" y="1464573"/>
              <a:chExt cx="2377049" cy="2377049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973650" y="1464573"/>
                <a:ext cx="2377049" cy="23770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>
                <a:stCxn id="26" idx="1"/>
                <a:endCxn id="26" idx="5"/>
              </p:cNvCxnSpPr>
              <p:nvPr/>
            </p:nvCxnSpPr>
            <p:spPr>
              <a:xfrm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26" idx="3"/>
                <a:endCxn id="26" idx="7"/>
              </p:cNvCxnSpPr>
              <p:nvPr/>
            </p:nvCxnSpPr>
            <p:spPr>
              <a:xfrm flipV="1">
                <a:off x="1321761" y="1812684"/>
                <a:ext cx="1680827" cy="1680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9767104" y="1204928"/>
            <a:ext cx="2217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두 작가가 함께한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이미지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교집합처럼 두 원형이 작가들의 이미지 뒷면에 깔린다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815685" y="1147778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91074" y="3512043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162175" y="589011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전시관 소개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75977" y="141213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전시관 소개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999559" y="4079259"/>
            <a:ext cx="3743325" cy="2113124"/>
            <a:chOff x="2990850" y="2035293"/>
            <a:chExt cx="3743325" cy="211312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990850" y="2035295"/>
              <a:ext cx="3743325" cy="2113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2990850" y="2035293"/>
              <a:ext cx="3743325" cy="21131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72466" y="1966135"/>
            <a:ext cx="9430462" cy="2113124"/>
            <a:chOff x="155990" y="3869565"/>
            <a:chExt cx="9430462" cy="2113124"/>
          </a:xfrm>
        </p:grpSpPr>
        <p:grpSp>
          <p:nvGrpSpPr>
            <p:cNvPr id="26" name="그룹 25"/>
            <p:cNvGrpSpPr/>
            <p:nvPr/>
          </p:nvGrpSpPr>
          <p:grpSpPr>
            <a:xfrm>
              <a:off x="155990" y="3869565"/>
              <a:ext cx="3743325" cy="2113124"/>
              <a:chOff x="2990850" y="2035293"/>
              <a:chExt cx="3743325" cy="211312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990850" y="2035294"/>
                <a:ext cx="3743325" cy="21131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990850" y="2035295"/>
                <a:ext cx="3743325" cy="21131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2990850" y="2035293"/>
                <a:ext cx="3743325" cy="21131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0" name="모서리가 둥근 직사각형 29"/>
            <p:cNvSpPr/>
            <p:nvPr/>
          </p:nvSpPr>
          <p:spPr>
            <a:xfrm>
              <a:off x="4046169" y="3869565"/>
              <a:ext cx="5540283" cy="1674989"/>
            </a:xfrm>
            <a:prstGeom prst="roundRect">
              <a:avLst>
                <a:gd name="adj" fmla="val 838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송은갤러리는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 신진 작가들의 자발적인 전시개최를 지원함으로써 창작의욕을 고무시키기 위해 제정된 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(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재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)</a:t>
              </a:r>
              <a:r>
                <a:rPr lang="ko-KR" altLang="en-US" sz="1400" dirty="0" err="1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송은문화재단의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 지원 프로그램입니다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. 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대치동 ㈜</a:t>
              </a:r>
              <a:r>
                <a:rPr lang="ko-KR" altLang="en-US" sz="1400" dirty="0" err="1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삼탄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 사옥 내에 위치했던 </a:t>
              </a:r>
              <a:r>
                <a:rPr lang="ko-KR" altLang="en-US" sz="1400" dirty="0" err="1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송은갤러리는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 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2001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년 </a:t>
              </a:r>
              <a:r>
                <a:rPr lang="ko-KR" altLang="en-US" sz="1400" dirty="0" err="1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개관전을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 가진 이래 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2002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년 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1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월부터 매년 공모를 통해 작가들을 선정하고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, 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전시공간과 </a:t>
              </a:r>
              <a:r>
                <a:rPr lang="ko-KR" altLang="en-US" sz="1400" dirty="0" err="1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도록</a:t>
              </a:r>
              <a:r>
                <a:rPr lang="ko-KR" altLang="en-US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 제작 등을 무상으로 후원하여 작가들의 전시 활동을 지원해왔습니다</a:t>
              </a:r>
              <a:r>
                <a:rPr lang="en-US" altLang="ko-KR" sz="1400" dirty="0">
                  <a:latin typeface="나눔고딕OTF Light" panose="020D0904000000000000" pitchFamily="34" charset="-127"/>
                  <a:ea typeface="나눔고딕OTF Light" panose="020D0904000000000000" pitchFamily="34" charset="-127"/>
                </a:rPr>
                <a:t>.</a:t>
              </a: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143847" y="4180929"/>
            <a:ext cx="9459081" cy="2113124"/>
          </a:xfrm>
          <a:prstGeom prst="roundRect">
            <a:avLst>
              <a:gd name="adj" fmla="val 83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전시관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지도맵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2466" y="1677324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67104" y="1204928"/>
            <a:ext cx="2217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송은 갤러리 사진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갤러리 사진이 자동 플레이 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9815685" y="1147778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767104" y="2910856"/>
            <a:ext cx="2217226" cy="580370"/>
            <a:chOff x="9767104" y="2090215"/>
            <a:chExt cx="2217226" cy="580370"/>
          </a:xfrm>
        </p:grpSpPr>
        <p:sp>
          <p:nvSpPr>
            <p:cNvPr id="38" name="TextBox 37"/>
            <p:cNvSpPr txBox="1"/>
            <p:nvPr/>
          </p:nvSpPr>
          <p:spPr>
            <a:xfrm>
              <a:off x="9767104" y="2147365"/>
              <a:ext cx="2217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      송은 갤러리의 </a:t>
              </a:r>
              <a:r>
                <a:rPr lang="ko-KR" altLang="en-US" sz="1400" dirty="0" err="1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구글맵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</a:p>
            <a:p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전시관의 위치가 안내된다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</a:p>
          </p:txBody>
        </p:sp>
        <p:sp>
          <p:nvSpPr>
            <p:cNvPr id="40" name="타원 39"/>
            <p:cNvSpPr/>
            <p:nvPr/>
          </p:nvSpPr>
          <p:spPr>
            <a:xfrm>
              <a:off x="9815685" y="2090215"/>
              <a:ext cx="288809" cy="28880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9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4002403" y="5093086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62645" y="3869031"/>
            <a:ext cx="484052" cy="123137"/>
            <a:chOff x="4591723" y="4242947"/>
            <a:chExt cx="484052" cy="123137"/>
          </a:xfrm>
        </p:grpSpPr>
        <p:grpSp>
          <p:nvGrpSpPr>
            <p:cNvPr id="21" name="그룹 20"/>
            <p:cNvGrpSpPr/>
            <p:nvPr/>
          </p:nvGrpSpPr>
          <p:grpSpPr>
            <a:xfrm>
              <a:off x="4772142" y="4242948"/>
              <a:ext cx="103723" cy="121096"/>
              <a:chOff x="4427525" y="4242948"/>
              <a:chExt cx="103723" cy="18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427525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495248" y="4242948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이등변 삼각형 21"/>
            <p:cNvSpPr/>
            <p:nvPr/>
          </p:nvSpPr>
          <p:spPr>
            <a:xfrm rot="5400000">
              <a:off x="4959354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16200000">
              <a:off x="4585007" y="4249663"/>
              <a:ext cx="123137" cy="1097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08142" y="374070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3/7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767104" y="2000742"/>
            <a:ext cx="2217226" cy="795814"/>
            <a:chOff x="9767104" y="2090215"/>
            <a:chExt cx="2217226" cy="795814"/>
          </a:xfrm>
        </p:grpSpPr>
        <p:sp>
          <p:nvSpPr>
            <p:cNvPr id="44" name="TextBox 43"/>
            <p:cNvSpPr txBox="1"/>
            <p:nvPr/>
          </p:nvSpPr>
          <p:spPr>
            <a:xfrm>
              <a:off x="9767104" y="2147365"/>
              <a:ext cx="22172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      </a:t>
              </a:r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갤러리 컨트롤러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  <a:endPara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갤러리 </a:t>
              </a:r>
              <a:r>
                <a:rPr lang="ko-KR" altLang="en-US" sz="1400" dirty="0" err="1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스와이퍼의</a:t>
              </a:r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1400" dirty="0" err="1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페이지네이션과</a:t>
              </a:r>
              <a:r>
                <a:rPr lang="ko-KR" altLang="en-US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컨트롤러</a:t>
              </a:r>
              <a:r>
                <a:rPr lang="en-US" altLang="ko-KR" sz="1400" dirty="0" smtClean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  <a:endPara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9815685" y="2090215"/>
              <a:ext cx="288809" cy="28880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8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3797203" y="3506931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2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250917" y="1854317"/>
            <a:ext cx="9293131" cy="14572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62175" y="589011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기타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19821" y="1412136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기타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34543" y="1703102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67104" y="1204928"/>
            <a:ext cx="2217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전시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크레딧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아래에서 위로 전시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크레딧이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올라온다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9815685" y="1147778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67104" y="2147365"/>
            <a:ext cx="2217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관련사이트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클릭 시 새 창으로 사이트가 열린다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9815685" y="2090215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75976" y="186528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크레딧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61606" y="2602941"/>
            <a:ext cx="212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 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로렌스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제프리스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54577" y="2318438"/>
            <a:ext cx="19351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주최   재단 법인 송은 문화재단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43360" y="2902708"/>
            <a:ext cx="1957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협력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큐레이터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마리오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메이네티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38708" y="3344199"/>
            <a:ext cx="288809" cy="2888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2653" y="3525929"/>
            <a:ext cx="1745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한스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버그 </a:t>
            </a:r>
            <a:r>
              <a:rPr lang="ko-KR" altLang="en-US" sz="14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인스타그램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49150" y="3530037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송은 갤러리 홈페이지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35646" y="3524186"/>
            <a:ext cx="1374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송은 </a:t>
            </a:r>
            <a:r>
              <a:rPr lang="ko-KR" altLang="en-US" sz="14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인스타그램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4737" y="167822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</a:t>
            </a:r>
            <a:endParaRPr lang="ko-KR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25879" y="113052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</a:t>
            </a:r>
            <a:endParaRPr lang="ko-KR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141" y="3318422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11</a:t>
            </a:r>
            <a:endParaRPr lang="ko-KR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25879" y="2065342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11</a:t>
            </a:r>
            <a:endParaRPr lang="ko-KR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923</Words>
  <Application>Microsoft Office PowerPoint</Application>
  <PresentationFormat>와이드스크린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나눔고딕OTF Light</vt:lpstr>
      <vt:lpstr>나눔스퀘어 Bold</vt:lpstr>
      <vt:lpstr>나눔스퀘어 Light</vt:lpstr>
      <vt:lpstr>나눔스퀘어_ac ExtraBold</vt:lpstr>
      <vt:lpstr>나눔스퀘어_ac Light</vt:lpstr>
      <vt:lpstr>나눔스퀘어OTF Bold</vt:lpstr>
      <vt:lpstr>나눔스퀘어OTF ExtraBold</vt:lpstr>
      <vt:lpstr>맑은 고딕</vt:lpstr>
      <vt:lpstr>Arial</vt:lpstr>
      <vt:lpstr>Office 테마</vt:lpstr>
      <vt:lpstr>Beneath the Cultivated Grounds, Secrets Await 전시 소개</vt:lpstr>
      <vt:lpstr>PowerPoint 프레젠테이션</vt:lpstr>
      <vt:lpstr>기획의도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반응형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제목입니다</dc:title>
  <dc:creator>sangs</dc:creator>
  <cp:lastModifiedBy>sangs</cp:lastModifiedBy>
  <cp:revision>47</cp:revision>
  <dcterms:created xsi:type="dcterms:W3CDTF">2024-12-12T06:21:00Z</dcterms:created>
  <dcterms:modified xsi:type="dcterms:W3CDTF">2024-12-17T05:23:26Z</dcterms:modified>
</cp:coreProperties>
</file>