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2E2995"/>
    <a:srgbClr val="20AEA4"/>
    <a:srgbClr val="211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C0580-5152-4186-B190-22018204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45B8D-AF59-4511-90CB-6228DB9A5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0A7AD-D1AC-47D7-B879-67CD0E8A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128DB-0757-4B8D-BA45-AB7BA192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579CC-36E5-41D1-A780-75413F3D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6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CF9AD-27CB-401A-9F0A-4153BD4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6B0AF7-DFE1-47C2-89E2-B579C6CB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E4949-CF26-418A-84B2-AD8006DA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BC64F-4CD6-49C3-9871-CDA80208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82E0C-6743-4FC9-9244-9E80FFF2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0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B084B-17E5-43E9-95E7-9BED8A52C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CC00C4-0081-4581-8A0C-F59868D7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49668-FFF7-4763-BB51-DA6075A7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80D6C-8A3C-4921-AE4B-1CDC64B4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58880-67F2-4213-8895-70A23AE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8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434E-67C3-4169-8E5B-4E83D7F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586FF-04C4-49FF-9F0C-B959E9D1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BBF5-5534-443A-B3A6-C4319DB8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BD9E6D-506A-438F-B79E-E2C7225F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0E50B-44A6-42F6-82FB-95B1BFE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90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8FE9-C2DA-4D13-8CB9-A6DBB666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1091F-6BCF-4706-A367-6301C5E8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7D79E-FA46-46C6-B4ED-11CD16F9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F561A-8BC8-43A9-A922-427F528A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88794-950F-48A7-9A4D-50413ABD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03544-4051-4245-8F53-293F9F57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1AAE-5580-4417-A37B-E3B7915B6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884B8C-5F04-4AB7-9FAC-911D3FD0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F3A0BA-9D47-4896-9DA5-4AA12EFB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A6A974-7254-473B-9D03-03A8BDEE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FF277-CF3E-454A-9C5A-4B109F0C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7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E3F5-4808-40D5-B5AF-B41BA193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9FEAE-D377-465F-B190-12212AF2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98E66C-4070-43CD-8C30-BD9BC1C4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E6723-32B4-4CE1-8FDD-4CF6DF100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A1DAD8-D676-405D-A190-D29E86256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101DE6-62F4-4E44-855F-F0757EA6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35E549-A960-4769-ACEF-799EBE0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9F6384-CD0B-48D9-9B18-34FDD5AB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DCAD-5F6D-40CF-8437-A4B2BC7D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59D56A-3507-435C-A29B-3537F1A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27EEBF-C765-4C95-A08E-6DDFA76B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44D8A5-5944-4E6A-9754-8A312B6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778405-E0C2-4173-8E23-E547A82E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E435FA-E79C-4B90-A1B3-131DEDC7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9E3D9F-6A99-4693-A5B7-100052D4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AD7E-DAA8-40E4-9CB4-9CDF2804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BC095-0D70-4E19-8E6A-2DF76E80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5B89A8-6841-4ADA-88E8-3B64BFDC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F6255-AAF6-4F20-A973-5595A35B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FDDAD5-6884-42EB-9EF0-126747C8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5DFDF1-3E8D-4BAE-8674-2C2655F7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1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8260E-FFD6-4A16-943E-E9414C51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464A91-0E5A-41B8-9665-19AD024A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17CC18-C7AD-473E-B148-14ABEB73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69403F-C13A-4E54-BFDA-63C9EBE3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CC0F66-5091-4E97-837A-0D94B1A3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418FE-C7DA-4248-82E1-5FDD7E4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E6B95A-206E-445D-9CC2-3880D8DA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C2CD7-61DB-4848-98E3-55E4BB71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ECF41-6E1E-472E-8C18-659C49AFE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82A1-DF32-466B-AF75-715489BA7BAF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01937C-2662-4C31-A9BC-E69EFC2AE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B6866-5EF1-447E-856C-61011702F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33DD-F971-4875-A0B3-E60C81E1F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9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176C2A5B-07F0-49B5-B7AA-71FE1B23EB92}"/>
              </a:ext>
            </a:extLst>
          </p:cNvPr>
          <p:cNvSpPr/>
          <p:nvPr/>
        </p:nvSpPr>
        <p:spPr>
          <a:xfrm>
            <a:off x="6888148" y="1025371"/>
            <a:ext cx="4953740" cy="5095782"/>
          </a:xfrm>
          <a:prstGeom prst="flowChartConnector">
            <a:avLst/>
          </a:prstGeom>
          <a:solidFill>
            <a:srgbClr val="2E2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79BB82DA-DB7C-4C70-806C-F8E46949455A}"/>
              </a:ext>
            </a:extLst>
          </p:cNvPr>
          <p:cNvSpPr/>
          <p:nvPr/>
        </p:nvSpPr>
        <p:spPr>
          <a:xfrm>
            <a:off x="431172" y="1025370"/>
            <a:ext cx="5486400" cy="5095782"/>
          </a:xfrm>
          <a:prstGeom prst="flowChartProcess">
            <a:avLst/>
          </a:prstGeom>
          <a:solidFill>
            <a:srgbClr val="20A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790B7A5D-3456-450A-B03E-49F4DED42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24466" r="5922" b="27120"/>
          <a:stretch/>
        </p:blipFill>
        <p:spPr>
          <a:xfrm>
            <a:off x="435005" y="168676"/>
            <a:ext cx="1500327" cy="48878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6CF450B-5A32-4FAF-8063-3BE78B13C33D}"/>
              </a:ext>
            </a:extLst>
          </p:cNvPr>
          <p:cNvCxnSpPr/>
          <p:nvPr/>
        </p:nvCxnSpPr>
        <p:spPr>
          <a:xfrm>
            <a:off x="2175029" y="187726"/>
            <a:ext cx="0" cy="408373"/>
          </a:xfrm>
          <a:prstGeom prst="line">
            <a:avLst/>
          </a:prstGeom>
          <a:ln w="15875">
            <a:solidFill>
              <a:srgbClr val="211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075343-C9C0-440E-883B-6701D8B9743A}"/>
              </a:ext>
            </a:extLst>
          </p:cNvPr>
          <p:cNvSpPr txBox="1"/>
          <p:nvPr/>
        </p:nvSpPr>
        <p:spPr>
          <a:xfrm>
            <a:off x="2175029" y="168600"/>
            <a:ext cx="7220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211D8D"/>
                </a:solidFill>
              </a:rPr>
              <a:t>Value Canvas: Migration from InterSystems Caché to IRIS</a:t>
            </a:r>
          </a:p>
        </p:txBody>
      </p:sp>
      <p:pic>
        <p:nvPicPr>
          <p:cNvPr id="12" name="Imagem 11" descr="Uma imagem contendo desenho, estrela&#10;&#10;Descrição gerada automaticamente">
            <a:extLst>
              <a:ext uri="{FF2B5EF4-FFF2-40B4-BE49-F238E27FC236}">
                <a16:creationId xmlns:a16="http://schemas.microsoft.com/office/drawing/2014/main" id="{9C75D6F2-68FC-4E44-A72A-1122D741BB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04" y="3292274"/>
            <a:ext cx="611828" cy="561975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E039269-D6AC-4E83-8C93-F55B8E2D1C84}"/>
              </a:ext>
            </a:extLst>
          </p:cNvPr>
          <p:cNvCxnSpPr>
            <a:cxnSpLocks/>
            <a:stCxn id="12" idx="1"/>
            <a:endCxn id="4" idx="2"/>
          </p:cNvCxnSpPr>
          <p:nvPr/>
        </p:nvCxnSpPr>
        <p:spPr>
          <a:xfrm flipH="1">
            <a:off x="6888148" y="3573262"/>
            <a:ext cx="21709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6811156-5CE6-4AF2-8742-635B4F4E68AA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9534525" y="1771631"/>
            <a:ext cx="1581905" cy="1595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6F69160-ED0D-4832-AE3C-12D9CF2EF706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9534525" y="3752850"/>
            <a:ext cx="1581905" cy="1622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627D6603-8E39-4ED1-AD3F-74169E9C7FD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814793" y="2057978"/>
            <a:ext cx="437064" cy="380056"/>
          </a:xfrm>
          <a:prstGeom prst="rect">
            <a:avLst/>
          </a:prstGeom>
        </p:spPr>
      </p:pic>
      <p:pic>
        <p:nvPicPr>
          <p:cNvPr id="27" name="Imagem 26" descr="Uma imagem contendo edifício, desenho, janela&#10;&#10;Descrição gerada automaticamente">
            <a:extLst>
              <a:ext uri="{FF2B5EF4-FFF2-40B4-BE49-F238E27FC236}">
                <a16:creationId xmlns:a16="http://schemas.microsoft.com/office/drawing/2014/main" id="{931CB4A5-C82A-4112-B002-5D2EC7317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39" y="3243418"/>
            <a:ext cx="577866" cy="659687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973FA2-E95B-44A0-99D7-9856E04BC51C}"/>
              </a:ext>
            </a:extLst>
          </p:cNvPr>
          <p:cNvCxnSpPr>
            <a:cxnSpLocks/>
            <a:stCxn id="5" idx="3"/>
            <a:endCxn id="27" idx="3"/>
          </p:cNvCxnSpPr>
          <p:nvPr/>
        </p:nvCxnSpPr>
        <p:spPr>
          <a:xfrm flipH="1">
            <a:off x="3463305" y="3573261"/>
            <a:ext cx="245426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B7C980-52D3-4C0F-A7CF-A15BABE2D518}"/>
              </a:ext>
            </a:extLst>
          </p:cNvPr>
          <p:cNvCxnSpPr/>
          <p:nvPr/>
        </p:nvCxnSpPr>
        <p:spPr>
          <a:xfrm>
            <a:off x="431172" y="1025370"/>
            <a:ext cx="2454267" cy="2403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60C5B43-AC69-4A96-A91F-C6561C236A1E}"/>
              </a:ext>
            </a:extLst>
          </p:cNvPr>
          <p:cNvCxnSpPr/>
          <p:nvPr/>
        </p:nvCxnSpPr>
        <p:spPr>
          <a:xfrm flipV="1">
            <a:off x="431172" y="3854249"/>
            <a:ext cx="2521578" cy="2266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8100EC8-1CB7-4049-9C08-3FCF8D09BCD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17572" y="3573261"/>
            <a:ext cx="492753" cy="0"/>
          </a:xfrm>
          <a:prstGeom prst="straightConnector1">
            <a:avLst/>
          </a:prstGeom>
          <a:ln>
            <a:solidFill>
              <a:srgbClr val="20AE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81A0590-4D43-4AC5-835F-FC79BABC514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6410325" y="3573261"/>
            <a:ext cx="477823" cy="1"/>
          </a:xfrm>
          <a:prstGeom prst="straightConnector1">
            <a:avLst/>
          </a:prstGeom>
          <a:ln>
            <a:solidFill>
              <a:srgbClr val="2E2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D00C9DB3-DC47-4751-89E6-1A98C9A6D8E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94" y="1125776"/>
            <a:ext cx="345591" cy="286347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B13881F6-347A-47F5-9B31-DC767A94849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11" y="5646401"/>
            <a:ext cx="350515" cy="290427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6963A613-F631-437A-89B3-6EACE60B6705}"/>
              </a:ext>
            </a:extLst>
          </p:cNvPr>
          <p:cNvSpPr txBox="1"/>
          <p:nvPr/>
        </p:nvSpPr>
        <p:spPr>
          <a:xfrm>
            <a:off x="9032656" y="13774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2D2D2"/>
                </a:solidFill>
              </a:rPr>
              <a:t>Gains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1F2F539-6CA6-4E18-A421-8A317D86292A}"/>
              </a:ext>
            </a:extLst>
          </p:cNvPr>
          <p:cNvSpPr txBox="1"/>
          <p:nvPr/>
        </p:nvSpPr>
        <p:spPr>
          <a:xfrm>
            <a:off x="9076617" y="5888569"/>
            <a:ext cx="567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2D2D2"/>
                </a:solidFill>
              </a:rPr>
              <a:t>Pains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EBD768B-63BE-42FB-9544-68BC62A389A3}"/>
              </a:ext>
            </a:extLst>
          </p:cNvPr>
          <p:cNvSpPr txBox="1"/>
          <p:nvPr/>
        </p:nvSpPr>
        <p:spPr>
          <a:xfrm>
            <a:off x="10411610" y="2374183"/>
            <a:ext cx="125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2D2D2"/>
                </a:solidFill>
              </a:rPr>
              <a:t>Customer jobs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865329FF-FC29-43E4-909C-9481727962A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89" y="1093089"/>
            <a:ext cx="298498" cy="29849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B269E66C-4A4D-4159-8BD7-2C4FECA68083}"/>
              </a:ext>
            </a:extLst>
          </p:cNvPr>
          <p:cNvSpPr txBox="1"/>
          <p:nvPr/>
        </p:nvSpPr>
        <p:spPr>
          <a:xfrm>
            <a:off x="2793781" y="1110775"/>
            <a:ext cx="122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2D2D2"/>
                </a:solidFill>
              </a:rPr>
              <a:t>Gains creators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FC9360F2-3214-45E0-A156-1C3901F2F3FF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56" y="5764911"/>
            <a:ext cx="261597" cy="25488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8288EA-CFA8-4694-9B80-AB31A596DFE7}"/>
              </a:ext>
            </a:extLst>
          </p:cNvPr>
          <p:cNvSpPr txBox="1"/>
          <p:nvPr/>
        </p:nvSpPr>
        <p:spPr>
          <a:xfrm>
            <a:off x="2624440" y="5764911"/>
            <a:ext cx="11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2D2D2"/>
                </a:solidFill>
              </a:rPr>
              <a:t>Pain relievers</a:t>
            </a:r>
          </a:p>
        </p:txBody>
      </p:sp>
      <p:pic>
        <p:nvPicPr>
          <p:cNvPr id="57" name="Imagem 5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CD8F084-34D8-4613-B60B-04EF87CCAF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5" y="1588513"/>
            <a:ext cx="418428" cy="418428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6561FC25-E6FC-410D-B71A-28F8B295C6B1}"/>
              </a:ext>
            </a:extLst>
          </p:cNvPr>
          <p:cNvSpPr txBox="1"/>
          <p:nvPr/>
        </p:nvSpPr>
        <p:spPr>
          <a:xfrm>
            <a:off x="389795" y="1901846"/>
            <a:ext cx="111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2D2D2"/>
                </a:solidFill>
              </a:rPr>
              <a:t>Products and Services</a:t>
            </a:r>
          </a:p>
        </p:txBody>
      </p:sp>
      <p:pic>
        <p:nvPicPr>
          <p:cNvPr id="60" name="Imagem 5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A4F5E0B-0B22-4138-8CC6-EC6B36FF03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992" y="1683924"/>
            <a:ext cx="269529" cy="26952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A2B5C77E-7B4E-40AC-AEAE-8269FBB9462A}"/>
              </a:ext>
            </a:extLst>
          </p:cNvPr>
          <p:cNvSpPr txBox="1"/>
          <p:nvPr/>
        </p:nvSpPr>
        <p:spPr>
          <a:xfrm>
            <a:off x="464565" y="2667000"/>
            <a:ext cx="1710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ML and Auto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API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Native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Sharding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IoT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C9D8716-54BE-4EA8-BA55-307CF37CA8E9}"/>
              </a:ext>
            </a:extLst>
          </p:cNvPr>
          <p:cNvSpPr txBox="1"/>
          <p:nvPr/>
        </p:nvSpPr>
        <p:spPr>
          <a:xfrm>
            <a:off x="10058256" y="2686050"/>
            <a:ext cx="181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AI/Analytics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IoT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Mobile/Web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SOA/ESB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API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Big Data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Java, .NET, Node.js, Python jobs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BA2CAB6-A70A-4724-A03D-5DAE552EC160}"/>
              </a:ext>
            </a:extLst>
          </p:cNvPr>
          <p:cNvSpPr txBox="1"/>
          <p:nvPr/>
        </p:nvSpPr>
        <p:spPr>
          <a:xfrm>
            <a:off x="7305231" y="3555607"/>
            <a:ext cx="285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Lack of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 strategic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Weak Cloud/DevOps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report or dashboard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more evolutive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IA/NLP support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6D8E3EA-E3D3-4CB4-A1F4-03DB9CBA0455}"/>
              </a:ext>
            </a:extLst>
          </p:cNvPr>
          <p:cNvSpPr txBox="1"/>
          <p:nvPr/>
        </p:nvSpPr>
        <p:spPr>
          <a:xfrm>
            <a:off x="7715105" y="5086350"/>
            <a:ext cx="309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Database projects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Not performs end-to-end projects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2F4C2A2-1FE4-4FC9-9DB9-61944740538B}"/>
              </a:ext>
            </a:extLst>
          </p:cNvPr>
          <p:cNvSpPr txBox="1"/>
          <p:nvPr/>
        </p:nvSpPr>
        <p:spPr>
          <a:xfrm>
            <a:off x="7486206" y="1688707"/>
            <a:ext cx="2857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End-to-end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Strategic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Cloud/DevOps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Reports, SLA and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API for mobile and 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 and NLP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New features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B79B46D-C076-4A30-ADC9-B8C4A3E4633A}"/>
              </a:ext>
            </a:extLst>
          </p:cNvPr>
          <p:cNvSpPr txBox="1"/>
          <p:nvPr/>
        </p:nvSpPr>
        <p:spPr>
          <a:xfrm>
            <a:off x="2175029" y="1400175"/>
            <a:ext cx="3742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 more spending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Integrate, enrich and orchestrate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Analyze and get insights to make decisions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Automize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Bring IA to tasks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Get IoT projects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45054E7-9558-4240-AD6D-CC893A789A2D}"/>
              </a:ext>
            </a:extLst>
          </p:cNvPr>
          <p:cNvSpPr txBox="1"/>
          <p:nvPr/>
        </p:nvSpPr>
        <p:spPr>
          <a:xfrm>
            <a:off x="2361907" y="2743200"/>
            <a:ext cx="353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Realize end-to-end digital transformation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06F4EEB-CED9-4CAC-A31E-0EFFE0C7AE6C}"/>
              </a:ext>
            </a:extLst>
          </p:cNvPr>
          <p:cNvSpPr txBox="1"/>
          <p:nvPr/>
        </p:nvSpPr>
        <p:spPr>
          <a:xfrm>
            <a:off x="2552407" y="2990850"/>
            <a:ext cx="353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Realize backend to web and mobile apps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A9F411E-2740-44F4-8369-6B334449C785}"/>
              </a:ext>
            </a:extLst>
          </p:cNvPr>
          <p:cNvSpPr txBox="1"/>
          <p:nvPr/>
        </p:nvSpPr>
        <p:spPr>
          <a:xfrm>
            <a:off x="2839387" y="3829050"/>
            <a:ext cx="3059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IA and Auto ML help users to do creative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Interoperability brings data quality, governance, reuse and business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Analytics brings visibility, data empowerment and better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Cloud/DevOps and Sharding allows scale to any operation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13877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GOMES Yuri (ENGIE Solucoes)</dc:creator>
  <cp:lastModifiedBy>GOMES Yuri (ENGIE Solucoes)</cp:lastModifiedBy>
  <cp:revision>12</cp:revision>
  <dcterms:created xsi:type="dcterms:W3CDTF">2020-08-22T15:28:27Z</dcterms:created>
  <dcterms:modified xsi:type="dcterms:W3CDTF">2020-08-22T17:26:42Z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c4ba-2280-41f8-be7d-6f21d368baa3_Enabled">
    <vt:lpwstr>true</vt:lpwstr>
  </property>
  <property fmtid="{D5CDD505-2E9C-101B-9397-08002B2CF9AE}" pid="3" name="MSIP_Label_c135c4ba-2280-41f8-be7d-6f21d368baa3_SetDate">
    <vt:lpwstr>2020-08-22T15:28:27Z</vt:lpwstr>
  </property>
  <property fmtid="{D5CDD505-2E9C-101B-9397-08002B2CF9AE}" pid="4" name="MSIP_Label_c135c4ba-2280-41f8-be7d-6f21d368baa3_Method">
    <vt:lpwstr>Standard</vt:lpwstr>
  </property>
  <property fmtid="{D5CDD505-2E9C-101B-9397-08002B2CF9AE}" pid="5" name="MSIP_Label_c135c4ba-2280-41f8-be7d-6f21d368baa3_Name">
    <vt:lpwstr>c135c4ba-2280-41f8-be7d-6f21d368baa3</vt:lpwstr>
  </property>
  <property fmtid="{D5CDD505-2E9C-101B-9397-08002B2CF9AE}" pid="6" name="MSIP_Label_c135c4ba-2280-41f8-be7d-6f21d368baa3_SiteId">
    <vt:lpwstr>24139d14-c62c-4c47-8bdd-ce71ea1d50cf</vt:lpwstr>
  </property>
  <property fmtid="{D5CDD505-2E9C-101B-9397-08002B2CF9AE}" pid="7" name="MSIP_Label_c135c4ba-2280-41f8-be7d-6f21d368baa3_ActionId">
    <vt:lpwstr>c230031e-1efa-49ad-8a8b-0000e585836b</vt:lpwstr>
  </property>
  <property fmtid="{D5CDD505-2E9C-101B-9397-08002B2CF9AE}" pid="8" name="MSIP_Label_c135c4ba-2280-41f8-be7d-6f21d368baa3_ContentBits">
    <vt:lpwstr>0</vt:lpwstr>
  </property>
</Properties>
</file>