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85" r:id="rId6"/>
    <p:sldId id="286" r:id="rId7"/>
    <p:sldId id="299" r:id="rId8"/>
    <p:sldId id="287" r:id="rId9"/>
    <p:sldId id="284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0" r:id="rId20"/>
    <p:sldId id="298" r:id="rId21"/>
    <p:sldId id="283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375031"/>
            <a:ext cx="53765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300" y="375031"/>
            <a:ext cx="53765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2225" y="1327748"/>
            <a:ext cx="7066280" cy="4389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3215" y="6547053"/>
            <a:ext cx="159003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19484" y="6544614"/>
            <a:ext cx="82359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2114" y="1607312"/>
            <a:ext cx="870775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SEMI-SUPERVISED CLASSIFICATION </a:t>
            </a:r>
            <a:br>
              <a:rPr lang="en-US" altLang="ko-KR" sz="3200" b="1" dirty="0">
                <a:latin typeface="Yu Mincho" panose="02020400000000000000" pitchFamily="18" charset="-128"/>
                <a:ea typeface="Yu Mincho" panose="02020400000000000000" pitchFamily="18" charset="-128"/>
              </a:rPr>
            </a:br>
            <a:r>
              <a:rPr lang="en-US" altLang="ko-KR" sz="32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with GRAPH CONVOLUTIONAL NETWORKS (GCN)</a:t>
            </a:r>
            <a:endParaRPr sz="6600" b="1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0281" y="3207144"/>
            <a:ext cx="18114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5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ICLR </a:t>
            </a:r>
            <a:r>
              <a:rPr sz="2800" b="1" spc="-2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201</a:t>
            </a:r>
            <a:r>
              <a:rPr lang="en-US" sz="2800" b="1" spc="-2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7</a:t>
            </a:r>
            <a:endParaRPr sz="2800" dirty="0">
              <a:latin typeface="Yu Mincho" panose="02020400000000000000" pitchFamily="18" charset="-128"/>
              <a:ea typeface="Yu Mincho" panose="02020400000000000000" pitchFamily="18" charset="-128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5857" y="4114800"/>
            <a:ext cx="2160271" cy="1135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Yurim</a:t>
            </a:r>
            <a:r>
              <a:rPr lang="en-US" sz="200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 Lee</a:t>
            </a:r>
            <a:endParaRPr sz="2000" dirty="0">
              <a:latin typeface="Yu Mincho" panose="02020400000000000000" pitchFamily="18" charset="-128"/>
              <a:ea typeface="Yu Mincho" panose="02020400000000000000" pitchFamily="18" charset="-128"/>
              <a:cs typeface="Calibri"/>
            </a:endParaRPr>
          </a:p>
          <a:p>
            <a:pPr marL="12700" marR="5080" algn="ctr">
              <a:lnSpc>
                <a:spcPct val="142000"/>
              </a:lnSpc>
              <a:spcBef>
                <a:spcPts val="459"/>
              </a:spcBef>
            </a:pPr>
            <a:r>
              <a:rPr spc="-20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MLV</a:t>
            </a:r>
            <a:r>
              <a:rPr spc="-55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 </a:t>
            </a:r>
            <a:r>
              <a:rPr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Lab</a:t>
            </a:r>
            <a:r>
              <a:rPr spc="-50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 </a:t>
            </a:r>
            <a:r>
              <a:rPr spc="-10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Intern </a:t>
            </a:r>
            <a:r>
              <a:rPr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GNN</a:t>
            </a:r>
            <a:r>
              <a:rPr spc="-25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 </a:t>
            </a:r>
            <a:r>
              <a:rPr spc="-10" dirty="0">
                <a:solidFill>
                  <a:srgbClr val="7E7E7E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Study</a:t>
            </a:r>
            <a:endParaRPr dirty="0">
              <a:latin typeface="Yu Mincho" panose="02020400000000000000" pitchFamily="18" charset="-128"/>
              <a:ea typeface="Yu Mincho" panose="02020400000000000000" pitchFamily="18" charset="-128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9755" y="403288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2.1 SPECTRAL GRAPH CONVOLUTIONS </a:t>
            </a:r>
            <a:endParaRPr lang="en-US"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613B8-3ACF-047D-E2C4-9D6F11E40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" t="16961" r="53" b="11368"/>
          <a:stretch/>
        </p:blipFill>
        <p:spPr>
          <a:xfrm>
            <a:off x="752348" y="2363778"/>
            <a:ext cx="10460025" cy="832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03E044-1B8C-618D-782E-1383165A9336}"/>
              </a:ext>
            </a:extLst>
          </p:cNvPr>
          <p:cNvSpPr txBox="1"/>
          <p:nvPr/>
        </p:nvSpPr>
        <p:spPr>
          <a:xfrm>
            <a:off x="889710" y="34168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Filter</a:t>
            </a:r>
            <a:endParaRPr lang="ko-KR" altLang="en-US" sz="2000" b="1" dirty="0">
              <a:latin typeface="Yu Mincho" panose="02020400000000000000" pitchFamily="18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69E9-5ADF-9BDA-C196-64B66746C043}"/>
              </a:ext>
            </a:extLst>
          </p:cNvPr>
          <p:cNvSpPr txBox="1"/>
          <p:nvPr/>
        </p:nvSpPr>
        <p:spPr>
          <a:xfrm>
            <a:off x="1600200" y="19135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Yu Mincho" panose="02020400000000000000" pitchFamily="18" charset="-128"/>
                <a:ea typeface="Yu Mincho" panose="02020400000000000000" pitchFamily="18" charset="-128"/>
              </a:rPr>
              <a:t>Signal</a:t>
            </a:r>
            <a:endParaRPr lang="ko-KR" altLang="en-US" b="1" dirty="0">
              <a:latin typeface="Yu Mincho" panose="020204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3F1E2-29F0-B849-CD81-C574972A38B0}"/>
              </a:ext>
            </a:extLst>
          </p:cNvPr>
          <p:cNvSpPr txBox="1"/>
          <p:nvPr/>
        </p:nvSpPr>
        <p:spPr>
          <a:xfrm>
            <a:off x="889710" y="3989046"/>
            <a:ext cx="84828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g</a:t>
            </a:r>
            <a:r>
              <a:rPr lang="el-GR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θ </a:t>
            </a:r>
            <a:r>
              <a:rPr lang="el-GR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= </a:t>
            </a:r>
            <a:r>
              <a:rPr lang="en-US" altLang="ko-KR" sz="28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diag</a:t>
            </a:r>
            <a:r>
              <a:rPr lang="en-US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el-GR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θ)</a:t>
            </a:r>
            <a:r>
              <a:rPr lang="en-US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= function of eigenvalues of L= filter </a:t>
            </a:r>
          </a:p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x </a:t>
            </a:r>
            <a:r>
              <a:rPr lang="en-US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= node feature vector = signal</a:t>
            </a:r>
          </a:p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U</a:t>
            </a:r>
            <a:r>
              <a:rPr lang="en-US" altLang="ko-KR" sz="2800" dirty="0">
                <a:latin typeface="Yu Mincho" panose="02020400000000000000" pitchFamily="18" charset="-128"/>
                <a:ea typeface="Yu Mincho" panose="02020400000000000000" pitchFamily="18" charset="-128"/>
              </a:rPr>
              <a:t> = Laplacian Eigenvector matrix</a:t>
            </a:r>
            <a:endParaRPr lang="ko-KR" altLang="en-US" sz="2800" dirty="0">
              <a:latin typeface="Yu Mincho" panose="02020400000000000000" pitchFamily="18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089CB4-2680-F096-D162-E466A224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327327"/>
            <a:ext cx="6316969" cy="1146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60CBA-61A9-3E9F-1BC5-BCA782F2DB15}"/>
              </a:ext>
            </a:extLst>
          </p:cNvPr>
          <p:cNvSpPr txBox="1"/>
          <p:nvPr/>
        </p:nvSpPr>
        <p:spPr>
          <a:xfrm>
            <a:off x="5638800" y="24394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eigenvector matrix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FB5D1-7ED5-2054-28D8-BEA964D03D1E}"/>
              </a:ext>
            </a:extLst>
          </p:cNvPr>
          <p:cNvSpPr txBox="1"/>
          <p:nvPr/>
        </p:nvSpPr>
        <p:spPr>
          <a:xfrm>
            <a:off x="5979312" y="98624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eigenvalue matrix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763E71-132A-616A-D3BC-BDB6347FB1F5}"/>
              </a:ext>
            </a:extLst>
          </p:cNvPr>
          <p:cNvCxnSpPr>
            <a:cxnSpLocks/>
          </p:cNvCxnSpPr>
          <p:nvPr/>
        </p:nvCxnSpPr>
        <p:spPr>
          <a:xfrm>
            <a:off x="3810000" y="3067735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084910-14FC-BE6D-C61D-20218C1B433C}"/>
              </a:ext>
            </a:extLst>
          </p:cNvPr>
          <p:cNvCxnSpPr>
            <a:cxnSpLocks/>
          </p:cNvCxnSpPr>
          <p:nvPr/>
        </p:nvCxnSpPr>
        <p:spPr>
          <a:xfrm flipV="1">
            <a:off x="7086600" y="1327327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0EF401-DCB0-F2B5-09AC-D92B4146F414}"/>
              </a:ext>
            </a:extLst>
          </p:cNvPr>
          <p:cNvCxnSpPr>
            <a:cxnSpLocks/>
          </p:cNvCxnSpPr>
          <p:nvPr/>
        </p:nvCxnSpPr>
        <p:spPr>
          <a:xfrm>
            <a:off x="1295400" y="3067735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9115F6-C433-4AA2-ABDE-5E0229065723}"/>
              </a:ext>
            </a:extLst>
          </p:cNvPr>
          <p:cNvCxnSpPr>
            <a:cxnSpLocks/>
          </p:cNvCxnSpPr>
          <p:nvPr/>
        </p:nvCxnSpPr>
        <p:spPr>
          <a:xfrm flipV="1">
            <a:off x="2057400" y="2299620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899453-7160-FAD9-0459-BB0D91E83282}"/>
              </a:ext>
            </a:extLst>
          </p:cNvPr>
          <p:cNvSpPr txBox="1"/>
          <p:nvPr/>
        </p:nvSpPr>
        <p:spPr>
          <a:xfrm>
            <a:off x="889710" y="5366192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Time Complexity: </a:t>
            </a:r>
            <a:r>
              <a:rPr lang="en-US" altLang="ko-KR" sz="24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O(N^2)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2AD97-AD73-695A-CB22-C2388E7E4B8A}"/>
              </a:ext>
            </a:extLst>
          </p:cNvPr>
          <p:cNvSpPr txBox="1"/>
          <p:nvPr/>
        </p:nvSpPr>
        <p:spPr>
          <a:xfrm>
            <a:off x="3049089" y="3454716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</a:rPr>
              <a:t>Fourier Transform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191893C-3CFA-89DA-3126-F2D484D0630D}"/>
              </a:ext>
            </a:extLst>
          </p:cNvPr>
          <p:cNvCxnSpPr/>
          <p:nvPr/>
        </p:nvCxnSpPr>
        <p:spPr>
          <a:xfrm>
            <a:off x="3352800" y="306773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33A0C6-A86E-900C-F4F7-2EC88728B46B}"/>
              </a:ext>
            </a:extLst>
          </p:cNvPr>
          <p:cNvCxnSpPr>
            <a:cxnSpLocks/>
          </p:cNvCxnSpPr>
          <p:nvPr/>
        </p:nvCxnSpPr>
        <p:spPr>
          <a:xfrm>
            <a:off x="6705600" y="2136475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3FD6E85C-CDBF-B57A-33D5-4BD94EAFA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4" t="1" r="634" b="17972"/>
          <a:stretch/>
        </p:blipFill>
        <p:spPr>
          <a:xfrm>
            <a:off x="4343401" y="5857191"/>
            <a:ext cx="7218054" cy="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9446EF-7DF1-BCDE-348C-F5799B93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2" y="1113748"/>
            <a:ext cx="4038600" cy="16299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2.1 SPECTRAL GRAPH CONVOLUTIONS </a:t>
            </a:r>
            <a:endParaRPr lang="en-US"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0CBA-61A9-3E9F-1BC5-BCA782F2DB15}"/>
              </a:ext>
            </a:extLst>
          </p:cNvPr>
          <p:cNvSpPr txBox="1"/>
          <p:nvPr/>
        </p:nvSpPr>
        <p:spPr>
          <a:xfrm>
            <a:off x="604150" y="2656311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vector of Chebyshev coefficients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763E71-132A-616A-D3BC-BDB6347FB1F5}"/>
              </a:ext>
            </a:extLst>
          </p:cNvPr>
          <p:cNvCxnSpPr>
            <a:cxnSpLocks/>
          </p:cNvCxnSpPr>
          <p:nvPr/>
        </p:nvCxnSpPr>
        <p:spPr>
          <a:xfrm>
            <a:off x="3276600" y="223339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084910-14FC-BE6D-C61D-20218C1B433C}"/>
              </a:ext>
            </a:extLst>
          </p:cNvPr>
          <p:cNvCxnSpPr>
            <a:cxnSpLocks/>
          </p:cNvCxnSpPr>
          <p:nvPr/>
        </p:nvCxnSpPr>
        <p:spPr>
          <a:xfrm flipV="1">
            <a:off x="3962400" y="131174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83A31-3F10-80E2-24D4-69829279AF52}"/>
              </a:ext>
            </a:extLst>
          </p:cNvPr>
          <p:cNvSpPr txBox="1"/>
          <p:nvPr/>
        </p:nvSpPr>
        <p:spPr>
          <a:xfrm>
            <a:off x="4883911" y="1659758"/>
            <a:ext cx="7086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Chebyshev polynomial: </a:t>
            </a:r>
          </a:p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Tk(x) = 2xTk−1(x) − Tk−2(x), with T0(x) = 1 and T1(x) = x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49BF454-253F-2A66-6A05-31412EAB07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6" t="-5637"/>
          <a:stretch/>
        </p:blipFill>
        <p:spPr>
          <a:xfrm>
            <a:off x="3425346" y="912821"/>
            <a:ext cx="1295400" cy="3693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C17E1CC-9FAA-5296-547D-BD68ECAA1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671" y="2407930"/>
            <a:ext cx="6927584" cy="43717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70EF381-A560-C6F2-7FD3-41708C884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15" y="3845199"/>
            <a:ext cx="6206714" cy="18837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1BA92B8-BF1A-2E52-C0A0-48EA9172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31" r="6575" b="14750"/>
          <a:stretch/>
        </p:blipFill>
        <p:spPr>
          <a:xfrm>
            <a:off x="3962400" y="3690554"/>
            <a:ext cx="2971800" cy="5790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A7BA9C5-CB0F-A9A3-0EAA-79DF4A4C1C1C}"/>
              </a:ext>
            </a:extLst>
          </p:cNvPr>
          <p:cNvSpPr txBox="1"/>
          <p:nvPr/>
        </p:nvSpPr>
        <p:spPr>
          <a:xfrm>
            <a:off x="3810000" y="5331342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Kth-order neighborhood</a:t>
            </a:r>
            <a:endParaRPr lang="ko-KR" altLang="en-US" sz="2400" dirty="0">
              <a:solidFill>
                <a:srgbClr val="FF0000"/>
              </a:solidFill>
              <a:latin typeface="Yu Mincho" panose="02020400000000000000" pitchFamily="18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999CA-F679-ECE4-956F-C07172A6C248}"/>
              </a:ext>
            </a:extLst>
          </p:cNvPr>
          <p:cNvSpPr txBox="1"/>
          <p:nvPr/>
        </p:nvSpPr>
        <p:spPr>
          <a:xfrm>
            <a:off x="7848600" y="4087353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Yu Mincho" panose="02020400000000000000" pitchFamily="18" charset="-128"/>
              </a:rPr>
              <a:t>Why Chebyshev?</a:t>
            </a:r>
          </a:p>
          <a:p>
            <a:endParaRPr lang="en-US" altLang="ko-KR" sz="2000" dirty="0">
              <a:latin typeface="Yu Mincho" panose="02020400000000000000" pitchFamily="18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Yu Mincho" panose="02020400000000000000" pitchFamily="18" charset="-128"/>
              </a:rPr>
              <a:t>수렴 속도 </a:t>
            </a:r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&amp; </a:t>
            </a:r>
            <a:r>
              <a:rPr lang="ko-KR" altLang="en-US" sz="2000" dirty="0">
                <a:latin typeface="Yu Mincho" panose="02020400000000000000" pitchFamily="18" charset="-128"/>
              </a:rPr>
              <a:t>근사 오차 감소</a:t>
            </a:r>
            <a:endParaRPr lang="en-US" altLang="ko-KR" sz="20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Yu Mincho" panose="02020400000000000000" pitchFamily="18" charset="-128"/>
              </a:rPr>
              <a:t>범위 제한으로 인한 수치 안정성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F2A3D-D443-B8AB-7990-898030194982}"/>
              </a:ext>
            </a:extLst>
          </p:cNvPr>
          <p:cNvSpPr txBox="1"/>
          <p:nvPr/>
        </p:nvSpPr>
        <p:spPr>
          <a:xfrm>
            <a:off x="582814" y="30529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Time Complexity: </a:t>
            </a:r>
            <a:r>
              <a:rPr lang="en-US" altLang="ko-KR" b="1" dirty="0">
                <a:latin typeface="Yu Mincho" panose="02020400000000000000" pitchFamily="18" charset="-128"/>
                <a:ea typeface="Yu Mincho" panose="02020400000000000000" pitchFamily="18" charset="-128"/>
              </a:rPr>
              <a:t>O(|E|)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9ABFAA4-145C-87CF-0814-47AF5487B6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671" y="4545948"/>
            <a:ext cx="2249243" cy="6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2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150" y="413265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2.2 LAYER-WISE LINEAR MODEL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45FD7-6B28-0CDE-AB50-C533D7A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973"/>
            <a:ext cx="9345757" cy="954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829858-41BD-4A90-5D2E-AFC8ECA4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4262701"/>
            <a:ext cx="6362723" cy="1152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02490-D803-D2F4-1791-F27843BED933}"/>
              </a:ext>
            </a:extLst>
          </p:cNvPr>
          <p:cNvSpPr txBox="1"/>
          <p:nvPr/>
        </p:nvSpPr>
        <p:spPr>
          <a:xfrm>
            <a:off x="1098437" y="115485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Yu Mincho" panose="02020400000000000000" pitchFamily="18" charset="-128"/>
              </a:rPr>
              <a:t>K</a:t>
            </a:r>
            <a:r>
              <a:rPr lang="ko-KR" altLang="en-US" sz="2800" b="1" dirty="0">
                <a:solidFill>
                  <a:srgbClr val="FF0000"/>
                </a:solidFill>
                <a:latin typeface="Yu Mincho" panose="02020400000000000000" pitchFamily="18" charset="-128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Yu Mincho" panose="02020400000000000000" pitchFamily="18" charset="-128"/>
              </a:rPr>
              <a:t>=</a:t>
            </a:r>
            <a:r>
              <a:rPr lang="ko-KR" altLang="en-US" sz="2800" b="1" dirty="0">
                <a:solidFill>
                  <a:srgbClr val="FF0000"/>
                </a:solidFill>
                <a:latin typeface="Yu Mincho" panose="02020400000000000000" pitchFamily="18" charset="-128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Yu Mincho" panose="02020400000000000000" pitchFamily="18" charset="-128"/>
              </a:rPr>
              <a:t>1</a:t>
            </a:r>
            <a:endParaRPr lang="ko-KR" altLang="en-US" sz="2800" b="1" dirty="0">
              <a:solidFill>
                <a:srgbClr val="FF0000"/>
              </a:solidFill>
              <a:latin typeface="Yu Mincho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1CFF6-350A-E503-CAC5-157BB3CDE63B}"/>
              </a:ext>
            </a:extLst>
          </p:cNvPr>
          <p:cNvSpPr txBox="1"/>
          <p:nvPr/>
        </p:nvSpPr>
        <p:spPr>
          <a:xfrm>
            <a:off x="4793004" y="524457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gradient vanishing/exploding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-&gt;</a:t>
            </a:r>
            <a:r>
              <a:rPr lang="ko-KR" altLang="en-US" dirty="0">
                <a:solidFill>
                  <a:srgbClr val="666666"/>
                </a:solidFill>
                <a:latin typeface="Yu Mincho" panose="02020400000000000000" pitchFamily="18" charset="-128"/>
                <a:ea typeface="Dotum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Renormalization</a:t>
            </a:r>
            <a:endParaRPr lang="ko-KR" altLang="en-US" sz="1800" dirty="0">
              <a:solidFill>
                <a:srgbClr val="FF0000"/>
              </a:solidFill>
              <a:latin typeface="Yu Mincho" panose="02020400000000000000" pitchFamily="18" charset="-128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7BF938-24E4-C9D4-0490-40550173D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3" r="10162" b="20761"/>
          <a:stretch/>
        </p:blipFill>
        <p:spPr>
          <a:xfrm>
            <a:off x="1143000" y="1696725"/>
            <a:ext cx="1343419" cy="416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2C7093-7F2C-40E7-21B7-7BFBE3E91B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04" t="1" r="634" b="17972"/>
          <a:stretch/>
        </p:blipFill>
        <p:spPr>
          <a:xfrm>
            <a:off x="1098437" y="2730315"/>
            <a:ext cx="6209166" cy="346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D636E61-36B6-DD1A-5515-A23679CFB0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65" b="26739"/>
          <a:stretch/>
        </p:blipFill>
        <p:spPr>
          <a:xfrm>
            <a:off x="7206639" y="4457448"/>
            <a:ext cx="3053518" cy="5503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56279-711A-84A4-4BA0-C1B31BF0E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200" y="5632561"/>
            <a:ext cx="3121449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626" y="477346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2.1 SPECTRAL GRAPH CONVOLUTIONS 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36A738-60DF-6146-4309-FCDBB814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293" y="1185535"/>
            <a:ext cx="6892366" cy="13716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4E0574-FDA9-74AC-BF01-FB17E449A792}"/>
              </a:ext>
            </a:extLst>
          </p:cNvPr>
          <p:cNvSpPr txBox="1"/>
          <p:nvPr/>
        </p:nvSpPr>
        <p:spPr>
          <a:xfrm>
            <a:off x="7086600" y="257848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matrix of filter parameters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C1543-58A7-B5AA-33E7-3A83756CDA98}"/>
              </a:ext>
            </a:extLst>
          </p:cNvPr>
          <p:cNvSpPr txBox="1"/>
          <p:nvPr/>
        </p:nvSpPr>
        <p:spPr>
          <a:xfrm>
            <a:off x="2186179" y="257848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convolved signal matrix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32FEC0-37F5-71B0-D763-08ABD5FCE09A}"/>
              </a:ext>
            </a:extLst>
          </p:cNvPr>
          <p:cNvCxnSpPr>
            <a:cxnSpLocks/>
          </p:cNvCxnSpPr>
          <p:nvPr/>
        </p:nvCxnSpPr>
        <p:spPr>
          <a:xfrm>
            <a:off x="3429000" y="2234902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01E2A-C7EE-A0F9-4CEE-A70481B3DEDD}"/>
              </a:ext>
            </a:extLst>
          </p:cNvPr>
          <p:cNvCxnSpPr>
            <a:cxnSpLocks/>
          </p:cNvCxnSpPr>
          <p:nvPr/>
        </p:nvCxnSpPr>
        <p:spPr>
          <a:xfrm>
            <a:off x="8610600" y="2208075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C9A3FB-6D3C-57FF-4CAE-C03847313D11}"/>
              </a:ext>
            </a:extLst>
          </p:cNvPr>
          <p:cNvSpPr txBox="1"/>
          <p:nvPr/>
        </p:nvSpPr>
        <p:spPr>
          <a:xfrm>
            <a:off x="560578" y="3664553"/>
            <a:ext cx="6592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Time Complexity: </a:t>
            </a:r>
            <a:r>
              <a:rPr lang="en-US" altLang="ko-KR" sz="24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O(|E|F C)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C input channels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F filters or feature maps</a:t>
            </a:r>
            <a:endParaRPr lang="ko-KR" altLang="en-US" sz="2400" dirty="0"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84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E7D147-720F-1AA2-5023-BD519B1C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62" y="1615430"/>
            <a:ext cx="7384476" cy="11385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429726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3. SEMI-SUPERVISED NODE CLASSIFICATION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AC1543-58A7-B5AA-33E7-3A83756CDA98}"/>
              </a:ext>
            </a:extLst>
          </p:cNvPr>
          <p:cNvSpPr txBox="1"/>
          <p:nvPr/>
        </p:nvSpPr>
        <p:spPr>
          <a:xfrm>
            <a:off x="6858000" y="1068032"/>
            <a:ext cx="2476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Input-to-hidden</a:t>
            </a:r>
            <a:endParaRPr lang="ko-KR" altLang="en-US" sz="2000" dirty="0">
              <a:latin typeface="Yu Mincho" panose="02020400000000000000" pitchFamily="18" charset="-128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32FEC0-37F5-71B0-D763-08ABD5FCE09A}"/>
              </a:ext>
            </a:extLst>
          </p:cNvPr>
          <p:cNvCxnSpPr>
            <a:cxnSpLocks/>
          </p:cNvCxnSpPr>
          <p:nvPr/>
        </p:nvCxnSpPr>
        <p:spPr>
          <a:xfrm flipV="1">
            <a:off x="7924800" y="1455940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01E2A-C7EE-A0F9-4CEE-A70481B3DEDD}"/>
              </a:ext>
            </a:extLst>
          </p:cNvPr>
          <p:cNvCxnSpPr>
            <a:cxnSpLocks/>
          </p:cNvCxnSpPr>
          <p:nvPr/>
        </p:nvCxnSpPr>
        <p:spPr>
          <a:xfrm>
            <a:off x="8686800" y="2286000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230429-E0B5-1810-DFF2-E8DF2F37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82214"/>
            <a:ext cx="6644133" cy="2690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419B9-F3FA-A8F3-506D-FCA4868F47B5}"/>
              </a:ext>
            </a:extLst>
          </p:cNvPr>
          <p:cNvSpPr txBox="1"/>
          <p:nvPr/>
        </p:nvSpPr>
        <p:spPr>
          <a:xfrm>
            <a:off x="7924800" y="2553950"/>
            <a:ext cx="2667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Hidden-to-output</a:t>
            </a:r>
            <a:endParaRPr lang="ko-KR" altLang="en-US" sz="2000" dirty="0">
              <a:latin typeface="Yu Mincho" panose="02020400000000000000" pitchFamily="18" charset="-128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7567C8-A905-4A13-2675-235EB4F2E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5172881"/>
            <a:ext cx="589077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9A0D819-ED08-CA5D-1F68-8C6E6F3A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72" y="1836139"/>
            <a:ext cx="5414099" cy="14899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32FEC0-37F5-71B0-D763-08ABD5FCE09A}"/>
              </a:ext>
            </a:extLst>
          </p:cNvPr>
          <p:cNvCxnSpPr>
            <a:cxnSpLocks/>
          </p:cNvCxnSpPr>
          <p:nvPr/>
        </p:nvCxnSpPr>
        <p:spPr>
          <a:xfrm>
            <a:off x="5408910" y="3298961"/>
            <a:ext cx="0" cy="50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0419B9-F3FA-A8F3-506D-FCA4868F47B5}"/>
              </a:ext>
            </a:extLst>
          </p:cNvPr>
          <p:cNvSpPr txBox="1"/>
          <p:nvPr/>
        </p:nvSpPr>
        <p:spPr>
          <a:xfrm>
            <a:off x="3200400" y="3863573"/>
            <a:ext cx="441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set of node indices that have labels</a:t>
            </a:r>
            <a:endParaRPr lang="ko-KR" altLang="en-US" sz="2000" dirty="0">
              <a:latin typeface="Yu Mincho" panose="02020400000000000000" pitchFamily="18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1C822-056F-0D4E-8A1D-D7184A2FCECF}"/>
              </a:ext>
            </a:extLst>
          </p:cNvPr>
          <p:cNvSpPr txBox="1"/>
          <p:nvPr/>
        </p:nvSpPr>
        <p:spPr>
          <a:xfrm>
            <a:off x="3200400" y="4801189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- batch gradient descent</a:t>
            </a:r>
          </a:p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- sparse representation -&gt; Memory </a:t>
            </a:r>
          </a:p>
          <a:p>
            <a:r>
              <a:rPr lang="en-US" altLang="ko-KR" sz="2000" dirty="0">
                <a:latin typeface="Yu Mincho" panose="02020400000000000000" pitchFamily="18" charset="-128"/>
                <a:ea typeface="Yu Mincho" panose="02020400000000000000" pitchFamily="18" charset="-128"/>
              </a:rPr>
              <a:t>- dropout</a:t>
            </a:r>
            <a:endParaRPr lang="ko-KR" altLang="en-US" sz="2000" dirty="0">
              <a:latin typeface="Yu Mincho" panose="02020400000000000000" pitchFamily="18" charset="-128"/>
            </a:endParaRP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80147A12-5979-C0CC-6830-278A3AFA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7B02CD56-63F3-56DF-F06F-836AD4D97315}"/>
              </a:ext>
            </a:extLst>
          </p:cNvPr>
          <p:cNvSpPr txBox="1">
            <a:spLocks/>
          </p:cNvSpPr>
          <p:nvPr/>
        </p:nvSpPr>
        <p:spPr>
          <a:xfrm>
            <a:off x="533400" y="429726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altLang="ko-KR" sz="2800" b="1">
                <a:latin typeface="Yu Mincho" panose="02020400000000000000" pitchFamily="18" charset="-128"/>
                <a:ea typeface="Yu Mincho" panose="02020400000000000000" pitchFamily="18" charset="-128"/>
              </a:rPr>
              <a:t>3. SEMI-SUPERVISED NODE CLASSIFICATION</a:t>
            </a:r>
            <a:endParaRPr lang="en-US"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9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5. Experiments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27E21-1206-441F-C666-8FA3EEF9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63180"/>
            <a:ext cx="9331683" cy="2442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20431-D4BD-BD40-96FD-210472B8580A}"/>
              </a:ext>
            </a:extLst>
          </p:cNvPr>
          <p:cNvSpPr txBox="1"/>
          <p:nvPr/>
        </p:nvSpPr>
        <p:spPr>
          <a:xfrm>
            <a:off x="749300" y="1039960"/>
            <a:ext cx="2476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Dataset</a:t>
            </a:r>
            <a:endParaRPr lang="ko-KR" altLang="en-US" sz="2800" b="1" dirty="0">
              <a:latin typeface="Yu Mincho" panose="02020400000000000000" pitchFamily="18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7CB25-3F9A-55D3-4C40-EAC98A57A2B1}"/>
              </a:ext>
            </a:extLst>
          </p:cNvPr>
          <p:cNvSpPr txBox="1"/>
          <p:nvPr/>
        </p:nvSpPr>
        <p:spPr>
          <a:xfrm>
            <a:off x="1752600" y="3839867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Citeseer</a:t>
            </a:r>
            <a:r>
              <a:rPr lang="en-US" altLang="ko-KR" b="1" dirty="0">
                <a:latin typeface="Yu Mincho" panose="02020400000000000000" pitchFamily="18" charset="-128"/>
                <a:ea typeface="Yu Mincho" panose="02020400000000000000" pitchFamily="18" charset="-128"/>
              </a:rPr>
              <a:t>, Cora, </a:t>
            </a:r>
            <a:r>
              <a:rPr lang="en-US" altLang="ko-KR" b="1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Pubmed</a:t>
            </a:r>
            <a:r>
              <a:rPr lang="en-US" altLang="ko-KR" b="1" dirty="0">
                <a:latin typeface="Yu Mincho" panose="02020400000000000000" pitchFamily="18" charset="-128"/>
                <a:ea typeface="Yu Mincho" panose="02020400000000000000" pitchFamily="18" charset="-128"/>
              </a:rPr>
              <a:t> (Undirected)</a:t>
            </a: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Node: Document (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Yu Mincho" panose="02020400000000000000" pitchFamily="18" charset="-128"/>
                <a:ea typeface="Yu Mincho" panose="02020400000000000000" pitchFamily="18" charset="-128"/>
              </a:rPr>
              <a:t>bag-of-words feature vectors)</a:t>
            </a:r>
            <a:endParaRPr lang="en-US" altLang="ko-KR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Edge: Citation link</a:t>
            </a: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Label rate: labeled nodes/total nodes</a:t>
            </a: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</a:p>
          <a:p>
            <a:r>
              <a:rPr lang="en-US" altLang="ko-KR" b="1" dirty="0">
                <a:latin typeface="Yu Mincho" panose="02020400000000000000" pitchFamily="18" charset="-128"/>
                <a:ea typeface="Yu Mincho" panose="02020400000000000000" pitchFamily="18" charset="-128"/>
              </a:rPr>
              <a:t>NELL (Knowledge Graph, Directed)</a:t>
            </a: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Node: Entity</a:t>
            </a:r>
          </a:p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Edge: Relation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95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6. Results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B25442-88C5-A4AB-CE4A-21FE2275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77" y="1295400"/>
            <a:ext cx="847164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66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6. Results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D7EFA-F258-CD96-44D9-6F2654F7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34" y="1591789"/>
            <a:ext cx="10066424" cy="34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6. Results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86DF11-B92E-6050-1757-B19CA6331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t="6697"/>
          <a:stretch/>
        </p:blipFill>
        <p:spPr>
          <a:xfrm>
            <a:off x="3657600" y="1845935"/>
            <a:ext cx="5316953" cy="31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234" y="1524000"/>
            <a:ext cx="10503535" cy="3497752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We present a scalable approach for </a:t>
            </a:r>
            <a:r>
              <a:rPr lang="en-US" altLang="ko-KR" sz="2400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semi-supervised learning on graph-structured data 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that is based on an efficient variant </a:t>
            </a:r>
            <a:r>
              <a:rPr lang="en-US" altLang="ko-KR" sz="2400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of convolutional neural networks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 which operate directly on graphs. We motivate the choice of our convolutional architecture via a </a:t>
            </a:r>
            <a:r>
              <a:rPr lang="en-US" altLang="ko-KR" sz="2400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localized first-order approximation of spectral graph convolutions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. Our model </a:t>
            </a:r>
            <a:r>
              <a:rPr lang="en-US" altLang="ko-KR" sz="2400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scales linearly in the number of graph edges 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and learns </a:t>
            </a:r>
            <a:r>
              <a:rPr lang="en-US" altLang="ko-KR" sz="2400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hidden layer representations that encode both local graph structure and features of nodes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. In a number of experiments on citation networks and on a knowledge graph dataset we demonstrate that our approach outperforms related methods by a significant margin</a:t>
            </a:r>
            <a:endParaRPr sz="2000" dirty="0">
              <a:latin typeface="Yu Mincho" panose="02020400000000000000" pitchFamily="18" charset="-128"/>
              <a:ea typeface="Yu Mincho" panose="02020400000000000000" pitchFamily="18" charset="-128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Yu Mincho" panose="02020400000000000000" pitchFamily="18" charset="-128"/>
                <a:ea typeface="Yu Mincho" panose="02020400000000000000" pitchFamily="18" charset="-128"/>
              </a:rPr>
              <a:t>Abstract</a:t>
            </a:r>
            <a:endParaRPr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7. Limitations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999BC-5A12-6530-628C-EA5FDA41B4DF}"/>
              </a:ext>
            </a:extLst>
          </p:cNvPr>
          <p:cNvSpPr txBox="1"/>
          <p:nvPr/>
        </p:nvSpPr>
        <p:spPr>
          <a:xfrm>
            <a:off x="578612" y="1782395"/>
            <a:ext cx="1161338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Memory requirement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Full Batch Gradient Descent -&gt; Mini Batch</a:t>
            </a: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Directed edges and edge features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Limited to Undirected Graph. 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But, in the case of NELL  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directed edges &amp; edge features -&gt; undirected bipartite graph with additional nodes</a:t>
            </a:r>
            <a:endParaRPr lang="en-US" altLang="ko-KR" sz="28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Limiting assumptions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self-connections = edges to neighboring nodes -&gt;</a:t>
            </a:r>
            <a:endParaRPr lang="ko-KR" altLang="en-US" sz="2400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9C50C8-C889-9B72-8145-E51880A0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4496154"/>
            <a:ext cx="1905000" cy="5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1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7200" y="2438400"/>
            <a:ext cx="43353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Thank</a:t>
            </a:r>
            <a:r>
              <a:rPr sz="6000" spc="-55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 </a:t>
            </a:r>
            <a:r>
              <a:rPr sz="600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you</a:t>
            </a:r>
            <a:r>
              <a:rPr sz="6000" spc="-50" dirty="0">
                <a:latin typeface="Yu Mincho" panose="02020400000000000000" pitchFamily="18" charset="-128"/>
                <a:ea typeface="Yu Mincho" panose="02020400000000000000" pitchFamily="18" charset="-128"/>
                <a:cs typeface="Calibri"/>
              </a:rPr>
              <a:t>!</a:t>
            </a:r>
            <a:endParaRPr sz="6000" dirty="0">
              <a:latin typeface="Yu Mincho" panose="02020400000000000000" pitchFamily="18" charset="-128"/>
              <a:ea typeface="Yu Mincho" panose="02020400000000000000" pitchFamily="18" charset="-128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81000" y="439511"/>
            <a:ext cx="5376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1. Introduction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58EB48-2260-9883-6CBB-01207450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34" y="1524000"/>
            <a:ext cx="10158654" cy="696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4CC689-B78F-264F-1C9F-24B69C7E6956}"/>
              </a:ext>
            </a:extLst>
          </p:cNvPr>
          <p:cNvSpPr txBox="1"/>
          <p:nvPr/>
        </p:nvSpPr>
        <p:spPr>
          <a:xfrm>
            <a:off x="5337809" y="3256972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Assumption: 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connected nodes in the graph are likely to share the same label</a:t>
            </a:r>
            <a:endParaRPr lang="ko-KR" altLang="en-US" sz="2400" dirty="0">
              <a:latin typeface="Yu Mincho" panose="02020400000000000000" pitchFamily="18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32884-40EE-02C6-152A-7EFB8E9762D0}"/>
              </a:ext>
            </a:extLst>
          </p:cNvPr>
          <p:cNvSpPr txBox="1"/>
          <p:nvPr/>
        </p:nvSpPr>
        <p:spPr>
          <a:xfrm>
            <a:off x="5264150" y="5338711"/>
            <a:ext cx="653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Node similarity</a:t>
            </a:r>
            <a:r>
              <a:rPr lang="ko-KR" altLang="en-US" sz="2400" dirty="0">
                <a:latin typeface="Yu Mincho" panose="02020400000000000000" pitchFamily="18" charset="-128"/>
              </a:rPr>
              <a:t>가 아닌 다른 정보 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contain </a:t>
            </a:r>
            <a:r>
              <a:rPr lang="ko-KR" altLang="en-US" sz="2400" dirty="0">
                <a:latin typeface="Yu Mincho" panose="02020400000000000000" pitchFamily="18" charset="-128"/>
              </a:rPr>
              <a:t>가능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!</a:t>
            </a:r>
            <a:endParaRPr lang="ko-KR" altLang="en-US" sz="2400" dirty="0">
              <a:latin typeface="Yu Mincho" panose="02020400000000000000" pitchFamily="18" charset="-128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3FD80B4-71F1-D4C2-CA86-2E40A2E95114}"/>
              </a:ext>
            </a:extLst>
          </p:cNvPr>
          <p:cNvSpPr/>
          <p:nvPr/>
        </p:nvSpPr>
        <p:spPr>
          <a:xfrm>
            <a:off x="8119109" y="4544513"/>
            <a:ext cx="381000" cy="64602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77FAAC-A214-E28C-E117-1C6BB10AF621}"/>
              </a:ext>
            </a:extLst>
          </p:cNvPr>
          <p:cNvCxnSpPr>
            <a:cxnSpLocks/>
          </p:cNvCxnSpPr>
          <p:nvPr/>
        </p:nvCxnSpPr>
        <p:spPr>
          <a:xfrm>
            <a:off x="1905000" y="2046057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511AA9-4801-9952-CC0A-79D79D12A914}"/>
              </a:ext>
            </a:extLst>
          </p:cNvPr>
          <p:cNvCxnSpPr>
            <a:cxnSpLocks/>
          </p:cNvCxnSpPr>
          <p:nvPr/>
        </p:nvCxnSpPr>
        <p:spPr>
          <a:xfrm>
            <a:off x="8686800" y="2032467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33F06A1-F550-6FE6-662F-E19D6791C473}"/>
              </a:ext>
            </a:extLst>
          </p:cNvPr>
          <p:cNvCxnSpPr>
            <a:cxnSpLocks/>
          </p:cNvCxnSpPr>
          <p:nvPr/>
        </p:nvCxnSpPr>
        <p:spPr>
          <a:xfrm flipV="1">
            <a:off x="9220200" y="134946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37113E-B438-C4EB-0DC4-8F6B9AC12E63}"/>
              </a:ext>
            </a:extLst>
          </p:cNvPr>
          <p:cNvSpPr txBox="1"/>
          <p:nvPr/>
        </p:nvSpPr>
        <p:spPr>
          <a:xfrm>
            <a:off x="381000" y="2520047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Labeled</a:t>
            </a:r>
            <a:r>
              <a:rPr lang="ko-KR" alt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Node’s</a:t>
            </a:r>
            <a:r>
              <a:rPr lang="ko-KR" alt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Supervised</a:t>
            </a:r>
            <a:r>
              <a:rPr lang="ko-KR" alt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Loss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1E175A-088A-D275-675B-6C3AC206DB5A}"/>
              </a:ext>
            </a:extLst>
          </p:cNvPr>
          <p:cNvCxnSpPr>
            <a:cxnSpLocks/>
          </p:cNvCxnSpPr>
          <p:nvPr/>
        </p:nvCxnSpPr>
        <p:spPr>
          <a:xfrm flipV="1">
            <a:off x="9220200" y="1325331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F0BB86-53EC-BCDF-C637-41377235E39E}"/>
              </a:ext>
            </a:extLst>
          </p:cNvPr>
          <p:cNvCxnSpPr>
            <a:cxnSpLocks/>
          </p:cNvCxnSpPr>
          <p:nvPr/>
        </p:nvCxnSpPr>
        <p:spPr>
          <a:xfrm flipV="1">
            <a:off x="2438400" y="134946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3F7800-FAE6-6BA2-36F4-4EF0D8B5FE05}"/>
              </a:ext>
            </a:extLst>
          </p:cNvPr>
          <p:cNvSpPr txBox="1"/>
          <p:nvPr/>
        </p:nvSpPr>
        <p:spPr>
          <a:xfrm>
            <a:off x="1676400" y="1045328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Weighing Factor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8CC799-055A-8E34-03A3-CF2416FF649D}"/>
              </a:ext>
            </a:extLst>
          </p:cNvPr>
          <p:cNvSpPr txBox="1"/>
          <p:nvPr/>
        </p:nvSpPr>
        <p:spPr>
          <a:xfrm>
            <a:off x="7315200" y="2327104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Node’s Feature Vector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8D30B1-5A93-87A8-8189-5A4E71A14863}"/>
              </a:ext>
            </a:extLst>
          </p:cNvPr>
          <p:cNvSpPr txBox="1"/>
          <p:nvPr/>
        </p:nvSpPr>
        <p:spPr>
          <a:xfrm>
            <a:off x="7696200" y="96072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Unnormalized Graph Laplacian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631961-9B9A-1626-0D3B-2025AAED12F0}"/>
              </a:ext>
            </a:extLst>
          </p:cNvPr>
          <p:cNvSpPr/>
          <p:nvPr/>
        </p:nvSpPr>
        <p:spPr>
          <a:xfrm>
            <a:off x="4152900" y="2718519"/>
            <a:ext cx="6324600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으로 구부러짐 29">
            <a:extLst>
              <a:ext uri="{FF2B5EF4-FFF2-40B4-BE49-F238E27FC236}">
                <a16:creationId xmlns:a16="http://schemas.microsoft.com/office/drawing/2014/main" id="{5A1BB618-1E5E-17EF-6B72-078F2FDBD1BE}"/>
              </a:ext>
            </a:extLst>
          </p:cNvPr>
          <p:cNvSpPr/>
          <p:nvPr/>
        </p:nvSpPr>
        <p:spPr>
          <a:xfrm>
            <a:off x="4825238" y="2696311"/>
            <a:ext cx="457200" cy="923597"/>
          </a:xfrm>
          <a:prstGeom prst="curvedRightArrow">
            <a:avLst>
              <a:gd name="adj1" fmla="val 25000"/>
              <a:gd name="adj2" fmla="val 45968"/>
              <a:gd name="adj3" fmla="val 15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7D4AE-D392-D371-AA6E-01BB071B60FD}"/>
              </a:ext>
            </a:extLst>
          </p:cNvPr>
          <p:cNvSpPr txBox="1"/>
          <p:nvPr/>
        </p:nvSpPr>
        <p:spPr>
          <a:xfrm>
            <a:off x="914400" y="1930877"/>
            <a:ext cx="929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Propose a simple and well-behaved layer-wise propagation rule for neural network models which operate directly on graphs and show how it can be motivated from </a:t>
            </a:r>
            <a:r>
              <a:rPr lang="en-US" altLang="ko-KR" sz="2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 first-order approximation of spectral graph convolutions</a:t>
            </a:r>
          </a:p>
          <a:p>
            <a:endParaRPr lang="en-US" altLang="ko-KR" sz="2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342900" indent="-342900">
              <a:buAutoNum type="arabicPeriod" startAt="2"/>
            </a:pP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we demonstrate how this form of a graph-based neural network model can be used for fast and scalable semi-supervised classification of nodes in a graph.</a:t>
            </a:r>
            <a:endParaRPr lang="ko-KR" altLang="en-US" sz="2400" dirty="0">
              <a:latin typeface="Yu Mincho" panose="02020400000000000000" pitchFamily="18" charset="-128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05216A4-2284-5AF0-EEFF-AAD01468C98D}"/>
              </a:ext>
            </a:extLst>
          </p:cNvPr>
          <p:cNvSpPr txBox="1">
            <a:spLocks/>
          </p:cNvSpPr>
          <p:nvPr/>
        </p:nvSpPr>
        <p:spPr>
          <a:xfrm>
            <a:off x="609600" y="576265"/>
            <a:ext cx="53765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1. Introduction</a:t>
            </a:r>
            <a:endParaRPr lang="en-US"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437" y="247933"/>
            <a:ext cx="53765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-10" dirty="0">
                <a:latin typeface="Yu Mincho" panose="02020400000000000000" pitchFamily="18" charset="-128"/>
                <a:ea typeface="Yu Mincho" panose="02020400000000000000" pitchFamily="18" charset="-128"/>
              </a:rPr>
              <a:t>What is GCN?</a:t>
            </a:r>
            <a:endParaRPr sz="36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3DB34A-8EDC-DE66-7687-6D92FF03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68" y="2035831"/>
            <a:ext cx="5703267" cy="3033155"/>
          </a:xfrm>
          <a:prstGeom prst="rect">
            <a:avLst/>
          </a:prstGeom>
        </p:spPr>
      </p:pic>
      <p:pic>
        <p:nvPicPr>
          <p:cNvPr id="1026" name="Picture 2" descr="Understanding Graph Convolutional Networks for Node Classification | by  Inneke Mayachita | Towards Data Science">
            <a:extLst>
              <a:ext uri="{FF2B5EF4-FFF2-40B4-BE49-F238E27FC236}">
                <a16:creationId xmlns:a16="http://schemas.microsoft.com/office/drawing/2014/main" id="{08E3FCCB-A2C9-B660-8D37-27D17BD6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7" y="1712928"/>
            <a:ext cx="4292599" cy="185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D06B69-5B63-23E7-7999-1015B843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6" y="4341098"/>
            <a:ext cx="5784081" cy="198137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DB0E856-5AB1-D108-1CE4-339E471916F9}"/>
              </a:ext>
            </a:extLst>
          </p:cNvPr>
          <p:cNvSpPr/>
          <p:nvPr/>
        </p:nvSpPr>
        <p:spPr>
          <a:xfrm>
            <a:off x="5632704" y="3182179"/>
            <a:ext cx="914400" cy="696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C4F1A-27C4-B8DE-8FE7-06B67DE19B41}"/>
              </a:ext>
            </a:extLst>
          </p:cNvPr>
          <p:cNvSpPr txBox="1"/>
          <p:nvPr/>
        </p:nvSpPr>
        <p:spPr>
          <a:xfrm>
            <a:off x="2401316" y="330408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95E12-0D22-13CC-9B32-C8A46D0B0CA8}"/>
              </a:ext>
            </a:extLst>
          </p:cNvPr>
          <p:cNvSpPr txBox="1"/>
          <p:nvPr/>
        </p:nvSpPr>
        <p:spPr>
          <a:xfrm>
            <a:off x="375437" y="12954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GRAPH</a:t>
            </a:r>
            <a:endParaRPr lang="ko-KR" altLang="en-US" sz="2800" b="1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9036E4-026D-5EC5-B79C-EAFC04DD42C3}"/>
              </a:ext>
            </a:extLst>
          </p:cNvPr>
          <p:cNvSpPr txBox="1"/>
          <p:nvPr/>
        </p:nvSpPr>
        <p:spPr>
          <a:xfrm>
            <a:off x="375437" y="407948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CNN</a:t>
            </a:r>
            <a:endParaRPr lang="ko-KR" altLang="en-US" sz="2800" b="1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8BD70-0B44-FF09-2776-C049609A1F0B}"/>
              </a:ext>
            </a:extLst>
          </p:cNvPr>
          <p:cNvSpPr txBox="1"/>
          <p:nvPr/>
        </p:nvSpPr>
        <p:spPr>
          <a:xfrm>
            <a:off x="6530318" y="1300351"/>
            <a:ext cx="1323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GCN</a:t>
            </a:r>
            <a:endParaRPr lang="ko-KR" altLang="en-US" sz="3600" b="1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3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592" y="392239"/>
            <a:ext cx="53765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10" dirty="0">
                <a:latin typeface="Yu Mincho" panose="02020400000000000000" pitchFamily="18" charset="-128"/>
                <a:ea typeface="Yu Mincho" panose="02020400000000000000" pitchFamily="18" charset="-128"/>
              </a:rPr>
              <a:t>What is GCN?</a:t>
            </a:r>
            <a:endParaRPr sz="40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9" name="Picture 2" descr="Understanding Graph Convolutional Networks for Node Classification | by  Inneke Mayachita | Towards Data Science">
            <a:extLst>
              <a:ext uri="{FF2B5EF4-FFF2-40B4-BE49-F238E27FC236}">
                <a16:creationId xmlns:a16="http://schemas.microsoft.com/office/drawing/2014/main" id="{BC7E6079-3162-A00F-E05C-4E23E277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3161"/>
            <a:ext cx="4103217" cy="17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0D8E95-44B2-BEEE-4CCC-FD60CFC82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8" r="1743" b="22881"/>
          <a:stretch/>
        </p:blipFill>
        <p:spPr>
          <a:xfrm>
            <a:off x="223215" y="3705055"/>
            <a:ext cx="6329862" cy="18596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3995B9-168A-73D4-B1C8-3ABB3A8E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191000"/>
            <a:ext cx="6475190" cy="838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DAACA6-78F7-81F9-29B9-F9C5BAFCD0B2}"/>
              </a:ext>
            </a:extLst>
          </p:cNvPr>
          <p:cNvSpPr txBox="1"/>
          <p:nvPr/>
        </p:nvSpPr>
        <p:spPr>
          <a:xfrm>
            <a:off x="414528" y="3179970"/>
            <a:ext cx="410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Convolution Theorem</a:t>
            </a:r>
            <a:endParaRPr lang="ko-KR" altLang="en-US" sz="2800" b="1" dirty="0">
              <a:latin typeface="Yu Mincho" panose="02020400000000000000" pitchFamily="18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B53C0-C202-E196-333C-0D09818B987C}"/>
              </a:ext>
            </a:extLst>
          </p:cNvPr>
          <p:cNvSpPr txBox="1"/>
          <p:nvPr/>
        </p:nvSpPr>
        <p:spPr>
          <a:xfrm>
            <a:off x="-152400" y="5676513"/>
            <a:ext cx="1256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Yu Mincho" panose="02020400000000000000" pitchFamily="18" charset="-128"/>
              </a:rPr>
              <a:t>두 함수 </a:t>
            </a:r>
            <a:r>
              <a:rPr lang="en-US" altLang="ko-KR" sz="2400" b="1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f, g</a:t>
            </a:r>
            <a:r>
              <a:rPr lang="ko-KR" altLang="en-US" sz="2400" b="1" dirty="0">
                <a:solidFill>
                  <a:srgbClr val="0070C0"/>
                </a:solidFill>
                <a:latin typeface="Yu Mincho" panose="02020400000000000000" pitchFamily="18" charset="-128"/>
              </a:rPr>
              <a:t>의 </a:t>
            </a:r>
            <a:r>
              <a:rPr lang="ko-KR" altLang="en-US" sz="2400" b="1" dirty="0" err="1">
                <a:solidFill>
                  <a:srgbClr val="0070C0"/>
                </a:solidFill>
                <a:latin typeface="Yu Mincho" panose="02020400000000000000" pitchFamily="18" charset="-128"/>
              </a:rPr>
              <a:t>합성곱의</a:t>
            </a:r>
            <a:r>
              <a:rPr lang="ko-KR" altLang="en-US" sz="2400" b="1" dirty="0">
                <a:solidFill>
                  <a:srgbClr val="0070C0"/>
                </a:solidFill>
                <a:latin typeface="Yu Mincho" panose="02020400000000000000" pitchFamily="18" charset="-128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Fourier Transform =  f</a:t>
            </a:r>
            <a:r>
              <a:rPr lang="ko-KR" altLang="en-US" sz="2400" b="1" dirty="0">
                <a:solidFill>
                  <a:srgbClr val="0070C0"/>
                </a:solidFill>
                <a:latin typeface="Yu Mincho" panose="02020400000000000000" pitchFamily="18" charset="-128"/>
              </a:rPr>
              <a:t>의 </a:t>
            </a:r>
            <a:r>
              <a:rPr lang="en-US" altLang="ko-KR" sz="2400" b="1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Fourier Transform x g</a:t>
            </a:r>
            <a:r>
              <a:rPr lang="ko-KR" altLang="en-US" sz="2400" b="1" dirty="0">
                <a:solidFill>
                  <a:srgbClr val="0070C0"/>
                </a:solidFill>
                <a:latin typeface="Yu Mincho" panose="02020400000000000000" pitchFamily="18" charset="-128"/>
              </a:rPr>
              <a:t>의 </a:t>
            </a:r>
            <a:r>
              <a:rPr lang="en-US" altLang="ko-KR" sz="2400" b="1" dirty="0">
                <a:solidFill>
                  <a:srgbClr val="0070C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Fourier Transform</a:t>
            </a:r>
            <a:endParaRPr lang="ko-KR" altLang="en-US" sz="2400" b="1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4BAB3-0A60-B32B-A563-EE3D33CAD2E3}"/>
              </a:ext>
            </a:extLst>
          </p:cNvPr>
          <p:cNvSpPr txBox="1"/>
          <p:nvPr/>
        </p:nvSpPr>
        <p:spPr>
          <a:xfrm>
            <a:off x="5330464" y="1474585"/>
            <a:ext cx="6329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Fourier Transform: 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Signal </a:t>
            </a:r>
            <a:r>
              <a:rPr lang="en-US" altLang="ko-KR" sz="2400" b="1" dirty="0">
                <a:solidFill>
                  <a:schemeClr val="tx1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-&gt;</a:t>
            </a:r>
            <a:r>
              <a:rPr lang="en-US" altLang="ko-KR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Frequency</a:t>
            </a:r>
          </a:p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Graph Fourier Transform: 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Node Feature </a:t>
            </a:r>
            <a:r>
              <a:rPr lang="en-US" altLang="ko-KR" sz="24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Gap between Features</a:t>
            </a:r>
            <a:endParaRPr lang="ko-KR" altLang="en-US" sz="2400" b="1" dirty="0">
              <a:solidFill>
                <a:srgbClr val="FF0000"/>
              </a:solidFill>
              <a:latin typeface="Yu Mincho" panose="02020400000000000000" pitchFamily="18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4DD26-B96D-42F3-3C68-93DA000ED60A}"/>
              </a:ext>
            </a:extLst>
          </p:cNvPr>
          <p:cNvSpPr txBox="1"/>
          <p:nvPr/>
        </p:nvSpPr>
        <p:spPr>
          <a:xfrm>
            <a:off x="5339608" y="3035074"/>
            <a:ext cx="609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Frequency</a:t>
            </a:r>
            <a:r>
              <a:rPr lang="ko-KR" altLang="en-US" sz="2400" dirty="0">
                <a:latin typeface="Yu Mincho" panose="02020400000000000000" pitchFamily="18" charset="-128"/>
              </a:rPr>
              <a:t>가 낮을수록 </a:t>
            </a:r>
            <a:r>
              <a:rPr lang="en-US" altLang="ko-KR" sz="2400" dirty="0">
                <a:latin typeface="Yu Mincho" panose="02020400000000000000" pitchFamily="18" charset="-128"/>
                <a:ea typeface="Yu Mincho" panose="02020400000000000000" pitchFamily="18" charset="-128"/>
              </a:rPr>
              <a:t>Node Similarity </a:t>
            </a:r>
            <a:r>
              <a:rPr lang="ko-KR" altLang="en-US" sz="2400" dirty="0">
                <a:latin typeface="Yu Mincho" panose="02020400000000000000" pitchFamily="18" charset="-128"/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3113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592" y="392239"/>
            <a:ext cx="537654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-10" dirty="0">
                <a:latin typeface="Yu Mincho" panose="02020400000000000000" pitchFamily="18" charset="-128"/>
                <a:ea typeface="Yu Mincho" panose="02020400000000000000" pitchFamily="18" charset="-128"/>
              </a:rPr>
              <a:t>What is GCN?</a:t>
            </a:r>
            <a:endParaRPr sz="40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3995B9-168A-73D4-B1C8-3ABB3A8E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034"/>
            <a:ext cx="6475190" cy="838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DAACA6-78F7-81F9-29B9-F9C5BAFCD0B2}"/>
              </a:ext>
            </a:extLst>
          </p:cNvPr>
          <p:cNvSpPr txBox="1"/>
          <p:nvPr/>
        </p:nvSpPr>
        <p:spPr>
          <a:xfrm>
            <a:off x="244551" y="1172150"/>
            <a:ext cx="410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Convolution Theorem</a:t>
            </a:r>
            <a:endParaRPr lang="ko-KR" altLang="en-US" sz="2800" b="1" dirty="0">
              <a:latin typeface="Yu Mincho" panose="02020400000000000000" pitchFamily="18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486F50-20A2-C367-C3D4-737171C2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1" y="2363387"/>
            <a:ext cx="6230639" cy="4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4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375031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2.1 SPECTRAL GRAPH CONVOLUTIONS 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A06AE-99A4-FB11-B21C-8589459E1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8" t="1435" r="3524" b="4538"/>
          <a:stretch/>
        </p:blipFill>
        <p:spPr>
          <a:xfrm>
            <a:off x="1006042" y="2153086"/>
            <a:ext cx="5943601" cy="312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E56A10-863B-AE0C-65DA-2444CF5E6CF1}"/>
              </a:ext>
            </a:extLst>
          </p:cNvPr>
          <p:cNvSpPr txBox="1"/>
          <p:nvPr/>
        </p:nvSpPr>
        <p:spPr>
          <a:xfrm>
            <a:off x="670560" y="12482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Laplacian Matrix = D - A</a:t>
            </a:r>
            <a:endParaRPr lang="ko-KR" altLang="en-US" sz="2800" b="1" dirty="0">
              <a:latin typeface="Yu Mincho" panose="02020400000000000000" pitchFamily="1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8E174E-0FD3-03D9-0923-802B1DE8B9C1}"/>
              </a:ext>
            </a:extLst>
          </p:cNvPr>
          <p:cNvSpPr txBox="1"/>
          <p:nvPr/>
        </p:nvSpPr>
        <p:spPr>
          <a:xfrm>
            <a:off x="2202181" y="2000808"/>
            <a:ext cx="6532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Yu Mincho" panose="02020400000000000000" pitchFamily="18" charset="-128"/>
              </a:rPr>
              <a:t>How</a:t>
            </a:r>
            <a:r>
              <a:rPr lang="ko-KR" altLang="en-US" sz="2000" b="1" dirty="0">
                <a:solidFill>
                  <a:srgbClr val="0070C0"/>
                </a:solidFill>
                <a:latin typeface="Yu Mincho" panose="02020400000000000000" pitchFamily="18" charset="-128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Yu Mincho" panose="02020400000000000000" pitchFamily="18" charset="-128"/>
              </a:rPr>
              <a:t>many?</a:t>
            </a:r>
            <a:endParaRPr lang="ko-KR" altLang="en-US" sz="2000" b="1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7953D-2E74-1456-C7AB-CF85E27B4A73}"/>
              </a:ext>
            </a:extLst>
          </p:cNvPr>
          <p:cNvSpPr txBox="1"/>
          <p:nvPr/>
        </p:nvSpPr>
        <p:spPr>
          <a:xfrm>
            <a:off x="2596388" y="5206928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Yu Mincho" panose="02020400000000000000" pitchFamily="18" charset="-128"/>
              </a:rPr>
              <a:t>Which?</a:t>
            </a:r>
            <a:endParaRPr lang="ko-KR" altLang="en-US" sz="2000" b="1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037B0-62E4-58E6-F403-7F2E6293B6A4}"/>
              </a:ext>
            </a:extLst>
          </p:cNvPr>
          <p:cNvSpPr txBox="1"/>
          <p:nvPr/>
        </p:nvSpPr>
        <p:spPr>
          <a:xfrm>
            <a:off x="7086600" y="4358302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Yu Mincho" panose="02020400000000000000" pitchFamily="18" charset="-128"/>
              </a:rPr>
              <a:t>How many &amp; Which?</a:t>
            </a:r>
            <a:endParaRPr lang="ko-KR" altLang="en-US" sz="2000" b="1" dirty="0">
              <a:solidFill>
                <a:srgbClr val="0070C0"/>
              </a:solidFill>
              <a:latin typeface="Yu Mincho" panose="02020400000000000000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C60FD-1C25-2645-1BAA-3E7FB0F2AB0C}"/>
              </a:ext>
            </a:extLst>
          </p:cNvPr>
          <p:cNvSpPr txBox="1"/>
          <p:nvPr/>
        </p:nvSpPr>
        <p:spPr>
          <a:xfrm>
            <a:off x="2051050" y="5810968"/>
            <a:ext cx="845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Yu Mincho" panose="02020400000000000000" pitchFamily="18" charset="-128"/>
              </a:rPr>
              <a:t>Node feature Vector x Laplacian = Gap between Central &amp; Neighborhood</a:t>
            </a:r>
            <a:endParaRPr lang="ko-KR" altLang="en-US" sz="2000" b="1" dirty="0">
              <a:solidFill>
                <a:schemeClr val="tx1"/>
              </a:solidFill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42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5664"/>
            <a:ext cx="12192000" cy="402590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00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9581" y="444958"/>
            <a:ext cx="110617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2. FAST APPROXIMATE CONVOLUTIONS ON GRAPHS</a:t>
            </a:r>
            <a:endParaRPr sz="2800" b="1" spc="-1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MLV</a:t>
            </a:r>
            <a:r>
              <a:rPr spc="-90" dirty="0"/>
              <a:t> </a:t>
            </a:r>
            <a:r>
              <a:rPr spc="-25" dirty="0"/>
              <a:t>Lab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Korea</a:t>
            </a:r>
            <a:r>
              <a:rPr spc="-70" dirty="0"/>
              <a:t> </a:t>
            </a:r>
            <a:r>
              <a:rPr spc="-10" dirty="0"/>
              <a:t>University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CE435-0402-0744-45A9-1D5F2AAF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64" y="2696444"/>
            <a:ext cx="9957105" cy="9202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C96D80-6DD4-15FB-EC6C-89C1BC7093FC}"/>
              </a:ext>
            </a:extLst>
          </p:cNvPr>
          <p:cNvCxnSpPr>
            <a:cxnSpLocks/>
          </p:cNvCxnSpPr>
          <p:nvPr/>
        </p:nvCxnSpPr>
        <p:spPr>
          <a:xfrm flipV="1">
            <a:off x="5791200" y="2509715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9D2B37-B4A8-6F77-7B20-E946865EF85C}"/>
              </a:ext>
            </a:extLst>
          </p:cNvPr>
          <p:cNvCxnSpPr>
            <a:cxnSpLocks/>
          </p:cNvCxnSpPr>
          <p:nvPr/>
        </p:nvCxnSpPr>
        <p:spPr>
          <a:xfrm flipV="1">
            <a:off x="5791200" y="248558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7F591A-FB46-31EF-0BA9-C8D7AC01032B}"/>
              </a:ext>
            </a:extLst>
          </p:cNvPr>
          <p:cNvCxnSpPr>
            <a:cxnSpLocks/>
          </p:cNvCxnSpPr>
          <p:nvPr/>
        </p:nvCxnSpPr>
        <p:spPr>
          <a:xfrm>
            <a:off x="6477000" y="3291753"/>
            <a:ext cx="0" cy="96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B4EB32-D21C-B96C-4405-48BE7FADD677}"/>
              </a:ext>
            </a:extLst>
          </p:cNvPr>
          <p:cNvCxnSpPr>
            <a:cxnSpLocks/>
          </p:cNvCxnSpPr>
          <p:nvPr/>
        </p:nvCxnSpPr>
        <p:spPr>
          <a:xfrm>
            <a:off x="4572000" y="3291753"/>
            <a:ext cx="0" cy="34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84256-0C08-6BD8-A9B6-56DDA17CC3F0}"/>
              </a:ext>
            </a:extLst>
          </p:cNvPr>
          <p:cNvSpPr txBox="1"/>
          <p:nvPr/>
        </p:nvSpPr>
        <p:spPr>
          <a:xfrm>
            <a:off x="2614002" y="366428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Yu Mincho" panose="02020400000000000000" pitchFamily="18" charset="-128"/>
                <a:ea typeface="Yu Mincho" panose="02020400000000000000" pitchFamily="18" charset="-128"/>
              </a:rPr>
              <a:t>Adjacency Matrix + self-connection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85E90-70E0-3265-BBCC-B26F1C25CA0F}"/>
              </a:ext>
            </a:extLst>
          </p:cNvPr>
          <p:cNvSpPr txBox="1"/>
          <p:nvPr/>
        </p:nvSpPr>
        <p:spPr>
          <a:xfrm>
            <a:off x="4572000" y="209245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Lth layer </a:t>
            </a:r>
            <a:r>
              <a:rPr lang="en-US" altLang="ko-KR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Actiavation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AF4DC2-B1F0-CF30-6C12-4092849B016C}"/>
              </a:ext>
            </a:extLst>
          </p:cNvPr>
          <p:cNvSpPr txBox="1"/>
          <p:nvPr/>
        </p:nvSpPr>
        <p:spPr>
          <a:xfrm>
            <a:off x="4495800" y="42595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Yu Mincho" panose="02020400000000000000" pitchFamily="18" charset="-128"/>
                <a:ea typeface="Yu Mincho" panose="02020400000000000000" pitchFamily="18" charset="-128"/>
              </a:rPr>
              <a:t>layer-specific trainable weight matrix</a:t>
            </a:r>
            <a:endParaRPr lang="ko-KR" altLang="en-US" dirty="0">
              <a:latin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92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706</Words>
  <Application>Microsoft Office PowerPoint</Application>
  <PresentationFormat>와이드스크린</PresentationFormat>
  <Paragraphs>145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Yu Mincho</vt:lpstr>
      <vt:lpstr>Arial</vt:lpstr>
      <vt:lpstr>Calibri</vt:lpstr>
      <vt:lpstr>Office Theme</vt:lpstr>
      <vt:lpstr>SEMI-SUPERVISED CLASSIFICATION  with GRAPH CONVOLUTIONAL NETWORKS (GCN)</vt:lpstr>
      <vt:lpstr>Abstract</vt:lpstr>
      <vt:lpstr>1. Introduction</vt:lpstr>
      <vt:lpstr>PowerPoint 프레젠테이션</vt:lpstr>
      <vt:lpstr>What is GCN?</vt:lpstr>
      <vt:lpstr>What is GCN?</vt:lpstr>
      <vt:lpstr>What is GCN?</vt:lpstr>
      <vt:lpstr>2.1 SPECTRAL GRAPH CONVOLUTIONS </vt:lpstr>
      <vt:lpstr>2. FAST APPROXIMATE CONVOLUTIONS ON GRAPHS</vt:lpstr>
      <vt:lpstr>2.1 SPECTRAL GRAPH CONVOLUTIONS </vt:lpstr>
      <vt:lpstr>2.1 SPECTRAL GRAPH CONVOLUTIONS </vt:lpstr>
      <vt:lpstr>2.2 LAYER-WISE LINEAR MODEL</vt:lpstr>
      <vt:lpstr>2.1 SPECTRAL GRAPH CONVOLUTIONS </vt:lpstr>
      <vt:lpstr>3. SEMI-SUPERVISED NODE CLASSIFICATION</vt:lpstr>
      <vt:lpstr>PowerPoint 프레젠테이션</vt:lpstr>
      <vt:lpstr>5. Experiments</vt:lpstr>
      <vt:lpstr>6. Results</vt:lpstr>
      <vt:lpstr>6. Results</vt:lpstr>
      <vt:lpstr>6. Results</vt:lpstr>
      <vt:lpstr>7. Limitations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Auxiliary Learning  with Meta-paths for Heterogeneous Graphs</dc:title>
  <dc:creator>황다솔[ 대학원석·박사통합과정재학 / 컴퓨터학과 ]</dc:creator>
  <cp:lastModifiedBy>이 유림</cp:lastModifiedBy>
  <cp:revision>9</cp:revision>
  <dcterms:created xsi:type="dcterms:W3CDTF">2023-07-27T00:51:16Z</dcterms:created>
  <dcterms:modified xsi:type="dcterms:W3CDTF">2023-08-01T15:04:05Z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2023-07-26T00:00:00Z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2023-07-27T00:00:00Z</vt:filetime>
  </property>
  <property fmtid="{D5CDD505-2E9C-101B-9397-08002B2CF9AE}" pid="5" name="Producer">
    <vt:lpwstr>Microsoft® PowerPoint® Microsoft 365용</vt:lpwstr>
  </property>
</Properties>
</file>