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68" r:id="rId18"/>
  </p:sldIdLst>
  <p:sldSz cx="9144000" cy="5143500" type="screen16x9"/>
  <p:notesSz cx="6858000" cy="9144000"/>
  <p:embeddedFontLst>
    <p:embeddedFont>
      <p:font typeface="Squada One" charset="0"/>
      <p:regular r:id="rId20"/>
    </p:embeddedFont>
    <p:embeddedFont>
      <p:font typeface="Roboto Condensed Light" charset="0"/>
      <p:regular r:id="rId21"/>
      <p:bold r:id="rId22"/>
      <p:italic r:id="rId23"/>
      <p:boldItalic r:id="rId24"/>
    </p:embeddedFont>
    <p:embeddedFont>
      <p:font typeface="Proxima Nova Semibold" charset="0"/>
      <p:regular r:id="rId25"/>
      <p:bold r:id="rId26"/>
      <p:boldItalic r:id="rId27"/>
    </p:embeddedFont>
    <p:embeddedFont>
      <p:font typeface="Proxima Nova" charset="0"/>
      <p:regular r:id="rId28"/>
      <p:bold r:id="rId29"/>
      <p:italic r:id="rId30"/>
      <p:boldItalic r:id="rId31"/>
    </p:embeddedFont>
    <p:embeddedFont>
      <p:font typeface="Arvo" charset="0"/>
      <p:regular r:id="rId32"/>
      <p:bold r:id="rId33"/>
      <p:italic r:id="rId34"/>
      <p:boldItalic r:id="rId35"/>
    </p:embeddedFont>
    <p:embeddedFont>
      <p:font typeface="Righteous" charset="0"/>
      <p:regular r:id="rId36"/>
    </p:embeddedFont>
    <p:embeddedFont>
      <p:font typeface="Fira Sans Extra Condensed Medium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35de93fa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35de93fa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35de93fa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35de93fa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35de93fa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35de93fa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35de93fa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35de93fa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35de93fa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35de93fa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35de93fa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35de93fa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e7858a94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5e7858a94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e7858a94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e7858a94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35de93fa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35de93fa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e7858a94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5e7858a94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7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2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ctrTitle" idx="3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ctrTitle" idx="5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ctrTitle" idx="7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03" name="Google Shape;103;p13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2" hasCustomPrompt="1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 hasCustomPrompt="1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5" hasCustomPrompt="1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6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7" hasCustomPrompt="1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9" hasCustomPrompt="1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3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CHAIN OF RESPONSABILITY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ctrTitle" idx="4294967295"/>
          </p:nvPr>
        </p:nvSpPr>
        <p:spPr>
          <a:xfrm>
            <a:off x="14057" y="7715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OrcamentoCliente</a:t>
            </a:r>
            <a:endParaRPr sz="1800" dirty="0"/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4294967295"/>
          </p:nvPr>
        </p:nvSpPr>
        <p:spPr>
          <a:xfrm>
            <a:off x="375400" y="1385412"/>
            <a:ext cx="1906500" cy="29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solidFill>
                  <a:schemeClr val="dk2"/>
                </a:solidFill>
              </a:rPr>
              <a:t>Class</a:t>
            </a:r>
            <a:r>
              <a:rPr lang="pt-BR" sz="1000" dirty="0" smtClean="0">
                <a:solidFill>
                  <a:schemeClr val="dk2"/>
                </a:solidFill>
              </a:rPr>
              <a:t>e modelo para indicar o total do orçamento e se o mesmo foi aprovado ou não.</a:t>
            </a:r>
            <a:endParaRPr sz="10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</p:txBody>
      </p:sp>
      <p:cxnSp>
        <p:nvCxnSpPr>
          <p:cNvPr id="198" name="Google Shape;198;p27"/>
          <p:cNvCxnSpPr/>
          <p:nvPr/>
        </p:nvCxnSpPr>
        <p:spPr>
          <a:xfrm>
            <a:off x="2681450" y="959350"/>
            <a:ext cx="0" cy="3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00038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896" y="339502"/>
            <a:ext cx="4824785" cy="429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ctrTitle" idx="4294967295"/>
          </p:nvPr>
        </p:nvSpPr>
        <p:spPr>
          <a:xfrm>
            <a:off x="14057" y="7715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OrcamentoHandler</a:t>
            </a:r>
            <a:endParaRPr sz="1800"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4294967295"/>
          </p:nvPr>
        </p:nvSpPr>
        <p:spPr>
          <a:xfrm>
            <a:off x="375400" y="1385412"/>
            <a:ext cx="1906500" cy="29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solidFill>
                  <a:schemeClr val="dk2"/>
                </a:solidFill>
              </a:rPr>
              <a:t>Classe que verifica se existe uma manipulação iniciada ou não, caso nã</a:t>
            </a:r>
            <a:r>
              <a:rPr lang="pt-BR" sz="1000" dirty="0" smtClean="0">
                <a:solidFill>
                  <a:schemeClr val="dk2"/>
                </a:solidFill>
              </a:rPr>
              <a:t>o tenha, vai retornar o orçamento instanciado normalmente, porém se existir, retornará o orçamento baseado na lógica aplicada nas classes que representam a hierarquia. Essa classe é responsável pela cadeia do padrão.</a:t>
            </a:r>
            <a:endParaRPr sz="10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</p:txBody>
      </p:sp>
      <p:cxnSp>
        <p:nvCxnSpPr>
          <p:cNvPr id="205" name="Google Shape;205;p28"/>
          <p:cNvCxnSpPr/>
          <p:nvPr/>
        </p:nvCxnSpPr>
        <p:spPr>
          <a:xfrm>
            <a:off x="2681450" y="959350"/>
            <a:ext cx="0" cy="3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00038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8439" y="987574"/>
            <a:ext cx="5364001" cy="2610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ctrTitle" idx="4294967295"/>
          </p:nvPr>
        </p:nvSpPr>
        <p:spPr>
          <a:xfrm>
            <a:off x="14057" y="7715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 smtClean="0"/>
              <a:t>VendedorHandler</a:t>
            </a:r>
            <a:endParaRPr sz="1800"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4294967295"/>
          </p:nvPr>
        </p:nvSpPr>
        <p:spPr>
          <a:xfrm>
            <a:off x="375400" y="1385412"/>
            <a:ext cx="1906500" cy="29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 smtClean="0"/>
              <a:t>Classe que representa a hierarquia de uma loja, para saber quem irá tratar o orçamento. Basicamente é identificado se orçamento total instanciado é menor ou igual a um valor pré-definido  que essa classe possa tratar, se puder tratar será mostrado uma mensagem e ela mesma é responsável por interromper a cadeia, caso o orçamento seja maior, uma outra classe que faz parte da cadeia será chamada.</a:t>
            </a:r>
            <a:endParaRPr sz="1200" dirty="0"/>
          </a:p>
        </p:txBody>
      </p:sp>
      <p:cxnSp>
        <p:nvCxnSpPr>
          <p:cNvPr id="205" name="Google Shape;205;p28"/>
          <p:cNvCxnSpPr/>
          <p:nvPr/>
        </p:nvCxnSpPr>
        <p:spPr>
          <a:xfrm>
            <a:off x="2681450" y="959350"/>
            <a:ext cx="0" cy="3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00038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1275606"/>
            <a:ext cx="5637436" cy="2238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ctrTitle" idx="4294967295"/>
          </p:nvPr>
        </p:nvSpPr>
        <p:spPr>
          <a:xfrm>
            <a:off x="14057" y="7715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/>
              <a:t>Classes da cadeia</a:t>
            </a:r>
            <a:endParaRPr sz="1800"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4294967295"/>
          </p:nvPr>
        </p:nvSpPr>
        <p:spPr>
          <a:xfrm>
            <a:off x="375400" y="1385412"/>
            <a:ext cx="1906500" cy="29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solidFill>
                  <a:schemeClr val="dk2"/>
                </a:solidFill>
              </a:rPr>
              <a:t>O mesmo conceito se aplica as classes que fazem parte da mesma cadeia.</a:t>
            </a:r>
            <a:endParaRPr sz="1200" dirty="0"/>
          </a:p>
        </p:txBody>
      </p:sp>
      <p:cxnSp>
        <p:nvCxnSpPr>
          <p:cNvPr id="205" name="Google Shape;205;p28"/>
          <p:cNvCxnSpPr/>
          <p:nvPr/>
        </p:nvCxnSpPr>
        <p:spPr>
          <a:xfrm>
            <a:off x="2681450" y="959350"/>
            <a:ext cx="0" cy="3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00038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961" y="192718"/>
            <a:ext cx="3600399" cy="158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1960" y="1822018"/>
            <a:ext cx="3600400" cy="154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1960" y="3453850"/>
            <a:ext cx="3609206" cy="156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ctrTitle" idx="4294967295"/>
          </p:nvPr>
        </p:nvSpPr>
        <p:spPr>
          <a:xfrm>
            <a:off x="14057" y="7715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Programa</a:t>
            </a:r>
            <a:endParaRPr sz="1800"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4294967295"/>
          </p:nvPr>
        </p:nvSpPr>
        <p:spPr>
          <a:xfrm>
            <a:off x="375400" y="1385412"/>
            <a:ext cx="1906500" cy="29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 smtClean="0"/>
              <a:t>Classe </a:t>
            </a:r>
            <a:r>
              <a:rPr lang="pt-BR" sz="1200" dirty="0" err="1" smtClean="0"/>
              <a:t>main</a:t>
            </a:r>
            <a:r>
              <a:rPr lang="pt-BR" sz="1200" dirty="0" smtClean="0"/>
              <a:t> utilizada para testar o padrão.</a:t>
            </a:r>
            <a:endParaRPr sz="1200" dirty="0"/>
          </a:p>
        </p:txBody>
      </p:sp>
      <p:cxnSp>
        <p:nvCxnSpPr>
          <p:cNvPr id="205" name="Google Shape;205;p28"/>
          <p:cNvCxnSpPr/>
          <p:nvPr/>
        </p:nvCxnSpPr>
        <p:spPr>
          <a:xfrm>
            <a:off x="2681450" y="959350"/>
            <a:ext cx="0" cy="3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00038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5856" y="771550"/>
            <a:ext cx="536438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ctrTitle" idx="4294967295"/>
          </p:nvPr>
        </p:nvSpPr>
        <p:spPr>
          <a:xfrm>
            <a:off x="14057" y="7715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Tipos de saídas</a:t>
            </a:r>
            <a:endParaRPr sz="1800"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4294967295"/>
          </p:nvPr>
        </p:nvSpPr>
        <p:spPr>
          <a:xfrm>
            <a:off x="375400" y="1385412"/>
            <a:ext cx="1906500" cy="29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 smtClean="0"/>
              <a:t>Saídas diferentes para orçamentos diferentes.</a:t>
            </a:r>
            <a:endParaRPr sz="1200" dirty="0"/>
          </a:p>
        </p:txBody>
      </p:sp>
      <p:cxnSp>
        <p:nvCxnSpPr>
          <p:cNvPr id="205" name="Google Shape;205;p28"/>
          <p:cNvCxnSpPr/>
          <p:nvPr/>
        </p:nvCxnSpPr>
        <p:spPr>
          <a:xfrm>
            <a:off x="2681450" y="959350"/>
            <a:ext cx="0" cy="3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00038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4" y="843558"/>
            <a:ext cx="439248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7904" y="1707654"/>
            <a:ext cx="439248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07904" y="2499742"/>
            <a:ext cx="43924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07904" y="3171428"/>
            <a:ext cx="439248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OBRIGADO!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ASSUNTO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15380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 PADRÃO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18994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FUNÇÃO, PADRÕES RELACIONADOS, MOTIVAÇÃO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9"/>
          </p:nvPr>
        </p:nvSpPr>
        <p:spPr>
          <a:xfrm>
            <a:off x="19757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ctrTitle" idx="2"/>
          </p:nvPr>
        </p:nvSpPr>
        <p:spPr>
          <a:xfrm>
            <a:off x="1538050" y="3663358"/>
            <a:ext cx="26292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VANTAGENS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VS.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DESVANTAGENS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 idx="13"/>
          </p:nvPr>
        </p:nvSpPr>
        <p:spPr>
          <a:xfrm>
            <a:off x="19757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ctrTitle" idx="4"/>
          </p:nvPr>
        </p:nvSpPr>
        <p:spPr>
          <a:xfrm>
            <a:off x="49767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QUANDO USAR?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14"/>
          </p:nvPr>
        </p:nvSpPr>
        <p:spPr>
          <a:xfrm>
            <a:off x="54144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ctrTitle" idx="6"/>
          </p:nvPr>
        </p:nvSpPr>
        <p:spPr>
          <a:xfrm>
            <a:off x="49767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 CÓDIGO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15"/>
          </p:nvPr>
        </p:nvSpPr>
        <p:spPr>
          <a:xfrm>
            <a:off x="54144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ctrTitle" idx="4"/>
          </p:nvPr>
        </p:nvSpPr>
        <p:spPr>
          <a:xfrm>
            <a:off x="32241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FUNCIONA?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14"/>
          </p:nvPr>
        </p:nvSpPr>
        <p:spPr>
          <a:xfrm>
            <a:off x="36618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ctrTitle" idx="6"/>
          </p:nvPr>
        </p:nvSpPr>
        <p:spPr>
          <a:xfrm>
            <a:off x="32241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SITUAÇÃO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 idx="15"/>
          </p:nvPr>
        </p:nvSpPr>
        <p:spPr>
          <a:xfrm>
            <a:off x="36618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Intenção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1"/>
          </p:nvPr>
        </p:nvSpPr>
        <p:spPr>
          <a:xfrm>
            <a:off x="3114750" y="2640475"/>
            <a:ext cx="29307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“Evitar o acoplamento do remetente de uma solicitação ao seu receptor, </a:t>
            </a:r>
            <a:r>
              <a:rPr lang="es" dirty="0" smtClean="0"/>
              <a:t>dando </a:t>
            </a:r>
            <a:r>
              <a:rPr lang="es" dirty="0"/>
              <a:t>a mais de um objeto a oportunidade de tratar a solicitação. Encadear os objetos receptores, passando a solicitação ao longo da cadeia até que um objeto a trate”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 rot="5400000">
            <a:off x="2534502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 rot="5400000">
            <a:off x="3566117" y="30105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 rot="5400000">
            <a:off x="4584549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297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 PADRÃO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ctrTitle" idx="2"/>
          </p:nvPr>
        </p:nvSpPr>
        <p:spPr>
          <a:xfrm>
            <a:off x="2750155" y="1421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FUNÇÃO</a:t>
            </a:r>
            <a:endParaRPr sz="1600"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2750119" y="19587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Evita a dependencia de um objeto receptor e outro solicitante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ctrTitle" idx="3"/>
          </p:nvPr>
        </p:nvSpPr>
        <p:spPr>
          <a:xfrm>
            <a:off x="4800201" y="16497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PADRÕES RELACIONADOS</a:t>
            </a:r>
            <a:endParaRPr sz="1600"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4"/>
          </p:nvPr>
        </p:nvSpPr>
        <p:spPr>
          <a:xfrm>
            <a:off x="4800165" y="21873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Command, Composite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MOTIVAÇÃO</a:t>
            </a:r>
            <a:endParaRPr sz="1600"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6"/>
          </p:nvPr>
        </p:nvSpPr>
        <p:spPr>
          <a:xfrm>
            <a:off x="3795050" y="3756700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Encadear processamento entre varios objetos. Tomada de decisão com fraco acoplamento.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5558938" y="1931709"/>
            <a:ext cx="76599" cy="30624"/>
          </a:xfrm>
          <a:custGeom>
            <a:avLst/>
            <a:gdLst/>
            <a:ahLst/>
            <a:cxnLst/>
            <a:rect l="l" t="t" r="r" b="b"/>
            <a:pathLst>
              <a:path w="2899" h="1159" extrusionOk="0">
                <a:moveTo>
                  <a:pt x="398" y="1"/>
                </a:moveTo>
                <a:cubicBezTo>
                  <a:pt x="307" y="1"/>
                  <a:pt x="221" y="40"/>
                  <a:pt x="158" y="119"/>
                </a:cubicBezTo>
                <a:cubicBezTo>
                  <a:pt x="0" y="276"/>
                  <a:pt x="0" y="497"/>
                  <a:pt x="158" y="623"/>
                </a:cubicBezTo>
                <a:cubicBezTo>
                  <a:pt x="504" y="970"/>
                  <a:pt x="977" y="1159"/>
                  <a:pt x="1449" y="1159"/>
                </a:cubicBezTo>
                <a:cubicBezTo>
                  <a:pt x="1922" y="1159"/>
                  <a:pt x="2426" y="970"/>
                  <a:pt x="2741" y="623"/>
                </a:cubicBezTo>
                <a:cubicBezTo>
                  <a:pt x="2899" y="465"/>
                  <a:pt x="2899" y="213"/>
                  <a:pt x="2741" y="119"/>
                </a:cubicBezTo>
                <a:cubicBezTo>
                  <a:pt x="2662" y="40"/>
                  <a:pt x="2568" y="1"/>
                  <a:pt x="2477" y="1"/>
                </a:cubicBezTo>
                <a:cubicBezTo>
                  <a:pt x="2387" y="1"/>
                  <a:pt x="2300" y="40"/>
                  <a:pt x="2237" y="119"/>
                </a:cubicBezTo>
                <a:cubicBezTo>
                  <a:pt x="2048" y="308"/>
                  <a:pt x="1733" y="434"/>
                  <a:pt x="1449" y="434"/>
                </a:cubicBezTo>
                <a:cubicBezTo>
                  <a:pt x="1134" y="434"/>
                  <a:pt x="851" y="308"/>
                  <a:pt x="662" y="119"/>
                </a:cubicBezTo>
                <a:cubicBezTo>
                  <a:pt x="583" y="40"/>
                  <a:pt x="488" y="1"/>
                  <a:pt x="3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FUNCIONA?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4837600" y="1329975"/>
            <a:ext cx="35766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Ele acaba com as estruturas de decisão. </a:t>
            </a:r>
            <a:endParaRPr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Uma cadeia de execução é criada e cada elemento presente, processa as informações, em seguida delega a execução ao próximo da sequência, ou seja, ele cria uma cadeia de objetos e vai passando a responsabilidade para os outros até que algum possa responder pela chamada.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QUANDO USAR?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1"/>
          </p:nvPr>
        </p:nvSpPr>
        <p:spPr>
          <a:xfrm>
            <a:off x="4837600" y="1329975"/>
            <a:ext cx="35766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03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rgbClr val="FFFFFF"/>
                </a:solidFill>
              </a:rPr>
              <a:t>Quando queremos desacoplar uma solicitação entre o remetente e o destinatário. </a:t>
            </a:r>
            <a:endParaRPr>
              <a:solidFill>
                <a:srgbClr val="FFFFFF"/>
              </a:solidFill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rgbClr val="FFFFFF"/>
                </a:solidFill>
              </a:rPr>
              <a:t>Quando vários objetos na cadeia são projetados para lidar com uma solicitação em tempo de execução.</a:t>
            </a:r>
            <a:endParaRPr>
              <a:solidFill>
                <a:srgbClr val="FFFFFF"/>
              </a:solidFill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rgbClr val="FFFFFF"/>
                </a:solidFill>
              </a:rPr>
              <a:t>Quando não queremos especificar manipuladores em nosso código.</a:t>
            </a:r>
            <a:endParaRPr>
              <a:solidFill>
                <a:srgbClr val="FFFFFF"/>
              </a:solidFill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rgbClr val="FFFFFF"/>
                </a:solidFill>
              </a:rPr>
              <a:t>Quando queremos solicitar um dos objetos na cadeia sem especificar quem é o receptor.</a:t>
            </a:r>
            <a:endParaRPr>
              <a:solidFill>
                <a:srgbClr val="FFFFFF"/>
              </a:solidFill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rgbClr val="FFFFFF"/>
                </a:solidFill>
              </a:rPr>
              <a:t>Quando vemos que mais de um objeto pode tratar uma solicitação e o objeto que a tratará não é conhecido inicialmente.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ctrTitle"/>
          </p:nvPr>
        </p:nvSpPr>
        <p:spPr>
          <a:xfrm flipH="1">
            <a:off x="355600" y="12459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VANTAGENS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ctrTitle"/>
          </p:nvPr>
        </p:nvSpPr>
        <p:spPr>
          <a:xfrm flipH="1">
            <a:off x="4834225" y="12459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DESVANTAGENS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697200" y="2075775"/>
            <a:ext cx="3576600" cy="18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03200" algn="just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 dirty="0">
                <a:solidFill>
                  <a:schemeClr val="dk2"/>
                </a:solidFill>
              </a:rPr>
              <a:t>Aumenta a flexibilidade do objeto responsável.</a:t>
            </a:r>
            <a:endParaRPr dirty="0">
              <a:solidFill>
                <a:schemeClr val="dk2"/>
              </a:solidFill>
            </a:endParaRPr>
          </a:p>
          <a:p>
            <a:pPr marL="241300" lvl="0" indent="-2032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 dirty="0">
                <a:solidFill>
                  <a:schemeClr val="dk2"/>
                </a:solidFill>
              </a:rPr>
              <a:t>Reduz o grau de acoplamento entre o remetente e seus destinatários.</a:t>
            </a:r>
            <a:endParaRPr dirty="0">
              <a:solidFill>
                <a:schemeClr val="dk2"/>
              </a:solidFill>
            </a:endParaRPr>
          </a:p>
          <a:p>
            <a:pPr marL="241300" lvl="0" indent="-2032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 dirty="0">
                <a:solidFill>
                  <a:schemeClr val="dk2"/>
                </a:solidFill>
              </a:rPr>
              <a:t>Permite que várias classes se comportem da mesma forma</a:t>
            </a:r>
            <a:endParaRPr dirty="0">
              <a:solidFill>
                <a:schemeClr val="dk2"/>
              </a:solidFill>
            </a:endParaRPr>
          </a:p>
          <a:p>
            <a:pPr marL="241300" lvl="0" indent="-2032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 dirty="0">
                <a:solidFill>
                  <a:schemeClr val="dk2"/>
                </a:solidFill>
              </a:rPr>
              <a:t>Aumenta o processamento de solicitações de novas classes.</a:t>
            </a:r>
            <a:endParaRPr dirty="0">
              <a:solidFill>
                <a:schemeClr val="dk2"/>
              </a:solidFill>
            </a:endParaRPr>
          </a:p>
          <a:p>
            <a:pPr marL="241300" lvl="0" indent="-2032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 dirty="0">
                <a:solidFill>
                  <a:schemeClr val="dk2"/>
                </a:solidFill>
              </a:rPr>
              <a:t>Os objetos da cadeia não precisam conhecer a estrutura </a:t>
            </a:r>
            <a:r>
              <a:rPr lang="es" dirty="0" smtClean="0">
                <a:solidFill>
                  <a:schemeClr val="dk2"/>
                </a:solidFill>
              </a:rPr>
              <a:t>. </a:t>
            </a:r>
            <a:r>
              <a:rPr lang="es" dirty="0">
                <a:solidFill>
                  <a:schemeClr val="dk2"/>
                </a:solidFill>
              </a:rPr>
              <a:t>São simplificados.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1"/>
          </p:nvPr>
        </p:nvSpPr>
        <p:spPr>
          <a:xfrm>
            <a:off x="4812000" y="2075775"/>
            <a:ext cx="3576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032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 dirty="0">
                <a:solidFill>
                  <a:schemeClr val="dk2"/>
                </a:solidFill>
              </a:rPr>
              <a:t>A solicitação recebida do objeto emissor não </a:t>
            </a:r>
            <a:r>
              <a:rPr lang="es" dirty="0" smtClean="0">
                <a:solidFill>
                  <a:schemeClr val="dk2"/>
                </a:solidFill>
              </a:rPr>
              <a:t>pode ser </a:t>
            </a:r>
            <a:r>
              <a:rPr lang="es" dirty="0">
                <a:solidFill>
                  <a:schemeClr val="dk2"/>
                </a:solidFill>
              </a:rPr>
              <a:t>garantida.</a:t>
            </a:r>
            <a:endParaRPr dirty="0">
              <a:solidFill>
                <a:schemeClr val="dk2"/>
              </a:solidFill>
            </a:endParaRPr>
          </a:p>
          <a:p>
            <a:pPr marL="241300" lvl="0" indent="-2032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 dirty="0">
                <a:solidFill>
                  <a:schemeClr val="dk2"/>
                </a:solidFill>
              </a:rPr>
              <a:t>Degrada o desempenho do sistema e não é fácil depurar o código e chamar um ciclo.</a:t>
            </a:r>
            <a:endParaRPr dirty="0">
              <a:solidFill>
                <a:schemeClr val="dk2"/>
              </a:solidFill>
            </a:endParaRPr>
          </a:p>
          <a:p>
            <a:pPr marL="241300" lvl="0" indent="-2032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 dirty="0">
                <a:solidFill>
                  <a:schemeClr val="dk2"/>
                </a:solidFill>
              </a:rPr>
              <a:t>Pode não ser fácil observar as características operacionais.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ctrTitle" idx="4294967295"/>
          </p:nvPr>
        </p:nvSpPr>
        <p:spPr>
          <a:xfrm flipH="1">
            <a:off x="1375550" y="19750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latin typeface="Squada One"/>
                <a:ea typeface="Squada One"/>
                <a:cs typeface="Squada One"/>
                <a:sym typeface="Squada One"/>
              </a:rPr>
              <a:t>SITUAÇÃO</a:t>
            </a:r>
            <a:endParaRPr sz="6000"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 rot="5400000">
            <a:off x="2050488" y="13895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6"/>
          <p:cNvSpPr/>
          <p:nvPr/>
        </p:nvSpPr>
        <p:spPr>
          <a:xfrm rot="5400000">
            <a:off x="4435288" y="1418402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ctrTitle" idx="3"/>
          </p:nvPr>
        </p:nvSpPr>
        <p:spPr>
          <a:xfrm>
            <a:off x="2229313" y="1995686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PROBLEMA</a:t>
            </a:r>
            <a:endParaRPr dirty="0"/>
          </a:p>
        </p:txBody>
      </p:sp>
      <p:sp>
        <p:nvSpPr>
          <p:cNvPr id="189" name="Google Shape;189;p26"/>
          <p:cNvSpPr txBox="1">
            <a:spLocks noGrp="1"/>
          </p:cNvSpPr>
          <p:nvPr>
            <p:ph type="ctrTitle" idx="4"/>
          </p:nvPr>
        </p:nvSpPr>
        <p:spPr>
          <a:xfrm>
            <a:off x="4572000" y="1995686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SOLUÇÃO</a:t>
            </a:r>
            <a:endParaRPr dirty="0"/>
          </a:p>
        </p:txBody>
      </p:sp>
      <p:sp>
        <p:nvSpPr>
          <p:cNvPr id="190" name="Google Shape;190;p26"/>
          <p:cNvSpPr txBox="1">
            <a:spLocks noGrp="1"/>
          </p:cNvSpPr>
          <p:nvPr>
            <p:ph type="subTitle" idx="1"/>
          </p:nvPr>
        </p:nvSpPr>
        <p:spPr>
          <a:xfrm>
            <a:off x="2336875" y="2139702"/>
            <a:ext cx="20856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Existirá classes representadas por hierarquias para tratamento de orçamento, onde o programa terá que identificar qual classe deverá fazer o tratamento mediante ao valor do orçamento informado.</a:t>
            </a:r>
            <a:endParaRPr dirty="0"/>
          </a:p>
        </p:txBody>
      </p:sp>
      <p:sp>
        <p:nvSpPr>
          <p:cNvPr id="191" name="Google Shape;191;p26"/>
          <p:cNvSpPr txBox="1">
            <a:spLocks noGrp="1"/>
          </p:cNvSpPr>
          <p:nvPr>
            <p:ph type="subTitle" idx="2"/>
          </p:nvPr>
        </p:nvSpPr>
        <p:spPr>
          <a:xfrm>
            <a:off x="4721650" y="2139702"/>
            <a:ext cx="2085600" cy="12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dirty="0" smtClean="0">
                <a:solidFill>
                  <a:schemeClr val="dk2"/>
                </a:solidFill>
              </a:rPr>
              <a:t>Aplicado o padrão </a:t>
            </a:r>
            <a:r>
              <a:rPr lang="pt-BR" dirty="0" err="1" smtClean="0"/>
              <a:t>Chain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Responsibility</a:t>
            </a:r>
            <a:r>
              <a:rPr lang="pt-BR" dirty="0" smtClean="0"/>
              <a:t>, onde que foi necessário a criação de uma classe modelo para representar o total do orçamento e se o mesmo foi aprovado ou não, criação da classe para identificar quem fará manipulação e a criação das classes que representam a hierarquia.</a:t>
            </a:r>
            <a:endParaRPr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88;p26"/>
          <p:cNvSpPr txBox="1">
            <a:spLocks noGrp="1"/>
          </p:cNvSpPr>
          <p:nvPr>
            <p:ph type="ctrTitle" idx="3"/>
          </p:nvPr>
        </p:nvSpPr>
        <p:spPr>
          <a:xfrm>
            <a:off x="395536" y="4322174"/>
            <a:ext cx="853244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dirty="0" smtClean="0"/>
              <a:t>REFERÊNCIA: </a:t>
            </a:r>
            <a:r>
              <a:rPr lang="pt-BR" sz="1800" dirty="0" smtClean="0"/>
              <a:t>https://www.youtube.com/watch?v=s7VeksnnpVA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603</Words>
  <Application>Microsoft Office PowerPoint</Application>
  <PresentationFormat>Apresentação na tela (16:9)</PresentationFormat>
  <Paragraphs>64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Arial</vt:lpstr>
      <vt:lpstr>Squada One</vt:lpstr>
      <vt:lpstr>Roboto Condensed Light</vt:lpstr>
      <vt:lpstr>Proxima Nova Semibold</vt:lpstr>
      <vt:lpstr>Proxima Nova</vt:lpstr>
      <vt:lpstr>Arvo</vt:lpstr>
      <vt:lpstr>Righteous</vt:lpstr>
      <vt:lpstr>Fira Sans Extra Condensed Medium</vt:lpstr>
      <vt:lpstr>Tech Startup by Slidesgo</vt:lpstr>
      <vt:lpstr>SlidesGo Final Pages</vt:lpstr>
      <vt:lpstr>CHAIN OF RESPONSABILITY</vt:lpstr>
      <vt:lpstr>ASSUNTO</vt:lpstr>
      <vt:lpstr>Intenção</vt:lpstr>
      <vt:lpstr>O PADRÃO</vt:lpstr>
      <vt:lpstr>COMO FUNCIONA?</vt:lpstr>
      <vt:lpstr>QUANDO USAR?</vt:lpstr>
      <vt:lpstr>VANTAGENS</vt:lpstr>
      <vt:lpstr>SITUAÇÃO</vt:lpstr>
      <vt:lpstr>PROBLEMA</vt:lpstr>
      <vt:lpstr>OrcamentoCliente</vt:lpstr>
      <vt:lpstr>OrcamentoHandler</vt:lpstr>
      <vt:lpstr>VendedorHandler</vt:lpstr>
      <vt:lpstr>Classes da cadeia</vt:lpstr>
      <vt:lpstr>Programa</vt:lpstr>
      <vt:lpstr>Tipos de saídas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OF RESPONSABILITY</dc:title>
  <dc:creator>Namikoka</dc:creator>
  <cp:lastModifiedBy>Namikoka</cp:lastModifiedBy>
  <cp:revision>20</cp:revision>
  <dcterms:modified xsi:type="dcterms:W3CDTF">2020-11-30T04:52:56Z</dcterms:modified>
</cp:coreProperties>
</file>