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GangwonEduPower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74400" cy="10299700"/>
          </a:xfrm>
          <a:prstGeom prst="rect">
            <a:avLst/>
          </a:prstGeom>
        </p:spPr>
      </p:pic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1099800" y="0"/>
          <a:ext cx="7188200" cy="103251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차량리콜도우미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메인화면으로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결함신고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드랍다운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-&gt;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결함신고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3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결함신고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드랍다운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-&gt;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결함신고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리스트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4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리콜센터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드랍다운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-&gt;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공지사항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0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5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리콜센터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드랍다운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-&gt; faq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38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6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리콜통계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리콜통계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화면으로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7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관리자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드랍다운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-&gt;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결함신고검수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3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8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관리자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드랍다운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-&gt;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공지사항등록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38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9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페이지소개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서비스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만족도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지원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서비스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FAQ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클릭하면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인덱스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기능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-&gt;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하단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스크롤해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99800" cy="10287000"/>
          </a:xfrm>
          <a:prstGeom prst="rect">
            <a:avLst/>
          </a:prstGeom>
        </p:spPr>
      </p:pic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1049000" y="50800"/>
          <a:ext cx="7188200" cy="1879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연도별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리콜현황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자세히보기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연도별로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제공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239500" y="0"/>
          <a:ext cx="7188200" cy="1879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연도별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리콜현황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연도별로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그래프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막대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그래프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제공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99800" cy="1008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1879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시작연도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~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종료연도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선택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조회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-&gt;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제조사별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해당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연도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신고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요약을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통계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표로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보여줌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998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1879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자세히보기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제공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합산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+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연도별로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제공됨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99800" cy="10236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1879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제조사별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도넛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그래프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제공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3500" y="50800"/>
            <a:ext cx="11163300" cy="1023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28575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시작연도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~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종료연도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시작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월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~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종료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월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선택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조회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-&gt;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해당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연도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월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신고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요약을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통계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표로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보여줌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자세히보기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토글기능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25400"/>
            <a:ext cx="11099800" cy="10261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112500" y="0"/>
          <a:ext cx="7188200" cy="1879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연도별로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그래프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막대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그래프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제공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1125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1879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제조사별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해당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월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연도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신고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요약을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통계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표로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보여줌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998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-38100"/>
          <a:ext cx="7188200" cy="1879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자세히보기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제공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합산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+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연도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-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월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별로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제공됨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99800" cy="10337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1879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제조사별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도넛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그래프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제공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2700"/>
            <a:ext cx="11099800" cy="1027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636500" cy="10287000"/>
          </a:xfrm>
          <a:prstGeom prst="rect">
            <a:avLst/>
          </a:prstGeom>
        </p:spPr>
      </p:pic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2623800" y="0"/>
          <a:ext cx="5626100" cy="1473200"/>
        </p:xfrm>
        <a:graphic>
          <a:graphicData uri="http://schemas.openxmlformats.org/drawingml/2006/table">
            <a:tbl>
              <a:tblPr/>
              <a:tblGrid>
                <a:gridCol w="939800"/>
                <a:gridCol w="939800"/>
                <a:gridCol w="939800"/>
                <a:gridCol w="939800"/>
                <a:gridCol w="939800"/>
                <a:gridCol w="939800"/>
              </a:tblGrid>
              <a:tr h="482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지원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서비스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990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각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버튼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nav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같은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페이지들로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28575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공지사항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작성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기능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작성시간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자동으로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값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선택됨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998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50292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결함신고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좌측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상단에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홈페이지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명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(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로고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)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출력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상단에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목록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구현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3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중앙에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입력폼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작성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4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하단에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기본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목록태그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정리및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링크연결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5400" y="0"/>
            <a:ext cx="111252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99800" cy="10248900"/>
          </a:xfrm>
          <a:prstGeom prst="rect">
            <a:avLst/>
          </a:prstGeom>
        </p:spPr>
      </p:pic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1087100" y="-38100"/>
          <a:ext cx="7188200" cy="70739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결함신고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완료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좌측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상단에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홈페이지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명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(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로고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)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출력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상단에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목록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구현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3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중앙에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확인폼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작성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4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하단에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기본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목록태그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정리및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링크연결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0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5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완료시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38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6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신고후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리스트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확인페이지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74400" y="-38100"/>
          <a:ext cx="7188200" cy="91313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리콜정보검수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좌측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상단에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홈페이지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명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(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로고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)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출력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상단에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목록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구현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3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중앙에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확인폼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작성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4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하단에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기본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목록태그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정리및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링크연결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0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5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아이디를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관리자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입장에서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조회하여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자동입력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(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아이디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자동차제조사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자동차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모델명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)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38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6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회사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옵션태그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사용시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해당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회사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번호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자동입력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7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검수완료시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리콜통계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테이블에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데이터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입력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3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8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검수완료시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리콜통계페이지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5400" y="38100"/>
            <a:ext cx="11099800" cy="10248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-38100"/>
          <a:ext cx="7188200" cy="103251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결함신고내역조회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DB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에서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테이블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정보를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가져와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출력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페이징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완료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3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서치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기능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완료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4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선택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해당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게시글로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0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5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리콜센터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드랍다운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-&gt; faq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38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6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리콜통계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리콜통계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화면으로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7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관리자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드랍다운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-&gt;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결함신고검수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63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8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관리자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드랍다운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-&gt;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공지사항등록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38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9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페이지소개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서비스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만족도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지원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서비스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FAQ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클릭하면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인덱스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기능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-&gt;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하단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스크롤해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99800" cy="10312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4038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신고내역상세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해당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정보를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가져와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출력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수정버튼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비밀번호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확인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3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목록버튼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목록으로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0"/>
            <a:ext cx="111125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4038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비밀번호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확인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해당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페이지의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입력받은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비밀번호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비교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해당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페이지의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id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password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값이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일치할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경우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수정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페이지로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3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비밀번호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값이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없거나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불일치시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경고창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출력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99800" cy="10325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4038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신고내역수정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해당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정보를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가져와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출력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수정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버튼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수정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완료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3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삭제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버튼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삭제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0"/>
            <a:ext cx="111125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4038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리콜정보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API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이용한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데이터들을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10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개씩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출력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페이징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http://localhost:8485/recall_list?pageNum=6&amp;amount=10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형식으로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출력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3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최측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차량리콜도우미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메인화면으로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nav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바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전부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적용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252200" cy="1038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50292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공지사항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DB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에서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테이블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정보를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가져와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출력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페이징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완료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3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서치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기능도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완료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4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아래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글작성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버튼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질문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작성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가능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200" y="0"/>
            <a:ext cx="11023600" cy="1031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4038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공지사항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상세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글제목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번호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작성시간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공지사항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내용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출력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마지막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글인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경우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'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다음글이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없습니다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'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3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아닌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경우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이전글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다음글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클릭하여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공지사항들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가능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998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50292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공지사항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질문들을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출력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토글되어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답변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확인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가능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페이징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완료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3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서치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기능도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완료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4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글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선택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자세히보기로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들어가짐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998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28575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FAQ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작성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아래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글작성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버튼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질문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작성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기능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작성시간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자동으로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값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선택됨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1099800" cy="10325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3500" y="0"/>
            <a:ext cx="11163300" cy="10287000"/>
          </a:xfrm>
          <a:prstGeom prst="rect">
            <a:avLst/>
          </a:prstGeom>
        </p:spPr>
      </p:pic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1099800" y="0"/>
          <a:ext cx="7188200" cy="40386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096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통계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월별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선택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-&gt;month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연도별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선택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-&gt;year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11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3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리콜현황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,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제조사별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선택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인덱스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스크롤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이동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1099800" y="0"/>
          <a:ext cx="7188200" cy="2933700"/>
        </p:xfrm>
        <a:graphic>
          <a:graphicData uri="http://schemas.openxmlformats.org/drawingml/2006/table">
            <a:tbl>
              <a:tblPr/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6858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통계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-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연도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599"/>
                    </a:solidFill>
                  </a:tcPr>
                </a:tc>
              </a:tr>
              <a:tr h="12700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1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시작연도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~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종료연도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선택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조회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-&gt;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해당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연도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신고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요약을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통계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표로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보여줌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900">
                <a:tc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19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2</a:t>
                      </a:r>
                      <a:endParaRPr lang="en-US" sz="1100"/>
                    </a:p>
                  </a:txBody>
                  <a:tcPr anchor="ctr" marL="19050" marT="19050" marR="19050" marB="19050">
                    <a:lnL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BC4"/>
                    </a:solidFill>
                  </a:tcPr>
                </a:tc>
                <a:tc gridSpan="5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자세히보기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클릭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시</a:t>
                      </a: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> </a:t>
                      </a:r>
                      <a:r>
                        <a:rPr lang="ko-KR" sz="2000" b="false" i="false" u="none" strike="noStrike">
                          <a:solidFill>
                            <a:srgbClr val="2E3D86"/>
                          </a:solidFill>
                          <a:ea typeface="GangwonEduPower"/>
                        </a:rPr>
                        <a:t>토글기능</a:t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91714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 lvl="0">
                        <a:lnSpc>
                          <a:spcPct val="83000"/>
                        </a:lnSpc>
                        <a:defRPr/>
                      </a:pPr>
                      <a:r>
                        <a:rPr lang="en-US" sz="2000" b="false" i="false" u="none" strike="noStrike">
                          <a:solidFill>
                            <a:srgbClr val="2E3D86"/>
                          </a:solidFill>
                          <a:latin typeface="GangwonEduPower"/>
                        </a:rPr>
                        <a:t/>
                      </a:r>
                      <a:endParaRPr lang="en-US" sz="1100"/>
                    </a:p>
                  </a:txBody>
                  <a:tcPr anchor="ctr" marL="19050" marT="19050" marR="19050" marB="19050">
                    <a:lnL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7615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670" cmpd="sng" algn="ctr" cap="flat">
                      <a:solidFill>
                        <a:srgbClr val="F6D3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6200" y="0"/>
            <a:ext cx="111633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