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229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c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ile2.jobkorea.co.kr/Net/Mng/UserDown/ResumeAttach?idx=7085852" TargetMode="External"/><Relationship Id="rId3" Type="http://schemas.openxmlformats.org/officeDocument/2006/relationships/hyperlink" Target="https://file2.jobkorea.co.kr/Net/Mng/UserDown/ResumeAttach?idx=7085865" TargetMode="External"/><Relationship Id="rId7" Type="http://schemas.openxmlformats.org/officeDocument/2006/relationships/hyperlink" Target="https://file2.jobkorea.co.kr/Net/Mng/UserDown/ResumeAttach?idx=7085855" TargetMode="External"/><Relationship Id="rId2" Type="http://schemas.openxmlformats.org/officeDocument/2006/relationships/hyperlink" Target="https://github.com/ju0103/Spring_board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ile2.jobkorea.co.kr/Net/Mng/UserDown/ResumeAttach?idx=7085857" TargetMode="External"/><Relationship Id="rId5" Type="http://schemas.openxmlformats.org/officeDocument/2006/relationships/hyperlink" Target="https://file2.jobkorea.co.kr/Net/Mng/UserDown/ResumeAttach?idx=7085860" TargetMode="External"/><Relationship Id="rId4" Type="http://schemas.openxmlformats.org/officeDocument/2006/relationships/hyperlink" Target="https://github.com/ju0103/ticke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143212"/>
            <a:ext cx="377190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맑은 고딕"/>
                <a:cs typeface="맑은 고딕"/>
              </a:rPr>
              <a:t>웹</a:t>
            </a:r>
            <a:r>
              <a:rPr sz="1700" spc="-185" dirty="0">
                <a:latin typeface="맑은 고딕"/>
                <a:cs typeface="맑은 고딕"/>
              </a:rPr>
              <a:t> </a:t>
            </a:r>
            <a:r>
              <a:rPr sz="1700" spc="-105" dirty="0">
                <a:latin typeface="맑은 고딕"/>
                <a:cs typeface="맑은 고딕"/>
              </a:rPr>
              <a:t>개발자/Java,</a:t>
            </a:r>
            <a:r>
              <a:rPr sz="1700" spc="-180" dirty="0">
                <a:latin typeface="맑은 고딕"/>
                <a:cs typeface="맑은 고딕"/>
              </a:rPr>
              <a:t> </a:t>
            </a:r>
            <a:r>
              <a:rPr sz="1700" spc="-90" dirty="0">
                <a:latin typeface="맑은 고딕"/>
                <a:cs typeface="맑은 고딕"/>
              </a:rPr>
              <a:t>JSP,</a:t>
            </a:r>
            <a:r>
              <a:rPr sz="1700" spc="-175" dirty="0">
                <a:latin typeface="맑은 고딕"/>
                <a:cs typeface="맑은 고딕"/>
              </a:rPr>
              <a:t> </a:t>
            </a:r>
            <a:r>
              <a:rPr sz="1700" spc="-105" dirty="0">
                <a:latin typeface="맑은 고딕"/>
                <a:cs typeface="맑은 고딕"/>
              </a:rPr>
              <a:t>Spring/즉시</a:t>
            </a:r>
            <a:r>
              <a:rPr sz="1700" spc="-185" dirty="0">
                <a:latin typeface="맑은 고딕"/>
                <a:cs typeface="맑은 고딕"/>
              </a:rPr>
              <a:t> </a:t>
            </a:r>
            <a:r>
              <a:rPr sz="1700" spc="-55" dirty="0">
                <a:latin typeface="맑은 고딕"/>
                <a:cs typeface="맑은 고딕"/>
              </a:rPr>
              <a:t>출근</a:t>
            </a:r>
            <a:r>
              <a:rPr sz="1700" spc="-180" dirty="0">
                <a:latin typeface="맑은 고딕"/>
                <a:cs typeface="맑은 고딕"/>
              </a:rPr>
              <a:t> </a:t>
            </a:r>
            <a:r>
              <a:rPr sz="1700" spc="-25" dirty="0">
                <a:latin typeface="맑은 고딕"/>
                <a:cs typeface="맑은 고딕"/>
              </a:rPr>
              <a:t>가능</a:t>
            </a:r>
            <a:endParaRPr sz="17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427" y="1849066"/>
            <a:ext cx="113093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878787"/>
                </a:solidFill>
                <a:latin typeface="맑은 고딕"/>
                <a:cs typeface="맑은 고딕"/>
              </a:rPr>
              <a:t>학력</a:t>
            </a:r>
            <a:endParaRPr sz="8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800" spc="-70" dirty="0">
                <a:latin typeface="맑은 고딕"/>
                <a:cs typeface="맑은 고딕"/>
              </a:rPr>
              <a:t>한국외국어대학교</a:t>
            </a:r>
            <a:r>
              <a:rPr sz="800" spc="-45" dirty="0">
                <a:latin typeface="맑은 고딕"/>
                <a:cs typeface="맑은 고딕"/>
              </a:rPr>
              <a:t> </a:t>
            </a:r>
            <a:r>
              <a:rPr sz="800" spc="-30" dirty="0">
                <a:latin typeface="맑은 고딕"/>
                <a:cs typeface="맑은 고딕"/>
              </a:rPr>
              <a:t>(글로벌)</a:t>
            </a:r>
            <a:endParaRPr sz="800">
              <a:latin typeface="맑은 고딕"/>
              <a:cs typeface="맑은 고딕"/>
            </a:endParaRPr>
          </a:p>
          <a:p>
            <a:pPr marL="352425" marR="336550" algn="ctr">
              <a:lnSpc>
                <a:spcPct val="149100"/>
              </a:lnSpc>
              <a:spcBef>
                <a:spcPts val="95"/>
              </a:spcBef>
            </a:pPr>
            <a:r>
              <a:rPr sz="700" spc="-40" dirty="0">
                <a:solidFill>
                  <a:srgbClr val="3399FF"/>
                </a:solidFill>
                <a:latin typeface="맑은 고딕"/>
                <a:cs typeface="맑은 고딕"/>
              </a:rPr>
              <a:t>대학교(4년) </a:t>
            </a:r>
            <a:r>
              <a:rPr sz="700" spc="-25" dirty="0">
                <a:solidFill>
                  <a:srgbClr val="3399FF"/>
                </a:solidFill>
                <a:latin typeface="맑은 고딕"/>
                <a:cs typeface="맑은 고딕"/>
              </a:rPr>
              <a:t>졸업</a:t>
            </a:r>
            <a:endParaRPr sz="7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1428" y="1849066"/>
            <a:ext cx="2133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5" dirty="0">
                <a:solidFill>
                  <a:srgbClr val="878787"/>
                </a:solidFill>
                <a:latin typeface="맑은 고딕"/>
                <a:cs typeface="맑은 고딕"/>
              </a:rPr>
              <a:t>경력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1428" y="2174334"/>
            <a:ext cx="2133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5" dirty="0">
                <a:solidFill>
                  <a:srgbClr val="3399FF"/>
                </a:solidFill>
                <a:latin typeface="맑은 고딕"/>
                <a:cs typeface="맑은 고딕"/>
              </a:rPr>
              <a:t>신입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5168" y="1879835"/>
            <a:ext cx="7620" cy="643890"/>
          </a:xfrm>
          <a:custGeom>
            <a:avLst/>
            <a:gdLst/>
            <a:ahLst/>
            <a:cxnLst/>
            <a:rect l="l" t="t" r="r" b="b"/>
            <a:pathLst>
              <a:path w="7619" h="643889">
                <a:moveTo>
                  <a:pt x="7228" y="0"/>
                </a:moveTo>
                <a:lnTo>
                  <a:pt x="0" y="0"/>
                </a:lnTo>
                <a:lnTo>
                  <a:pt x="0" y="643309"/>
                </a:lnTo>
                <a:lnTo>
                  <a:pt x="7228" y="643309"/>
                </a:lnTo>
                <a:lnTo>
                  <a:pt x="7228" y="0"/>
                </a:lnTo>
                <a:close/>
              </a:path>
            </a:pathLst>
          </a:custGeom>
          <a:solidFill>
            <a:srgbClr val="ECE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76362" y="1849066"/>
            <a:ext cx="1074420" cy="53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800" spc="-60" dirty="0">
                <a:solidFill>
                  <a:srgbClr val="878787"/>
                </a:solidFill>
                <a:latin typeface="맑은 고딕"/>
                <a:cs typeface="맑은 고딕"/>
              </a:rPr>
              <a:t>인턴·대외활동</a:t>
            </a:r>
            <a:r>
              <a:rPr sz="800" spc="-95" dirty="0">
                <a:solidFill>
                  <a:srgbClr val="878787"/>
                </a:solidFill>
                <a:latin typeface="맑은 고딕"/>
                <a:cs typeface="맑은 고딕"/>
              </a:rPr>
              <a:t> </a:t>
            </a:r>
            <a:r>
              <a:rPr sz="800" spc="-10" dirty="0">
                <a:solidFill>
                  <a:srgbClr val="878787"/>
                </a:solidFill>
                <a:latin typeface="맑은 고딕"/>
                <a:cs typeface="맑은 고딕"/>
              </a:rPr>
              <a:t>/</a:t>
            </a:r>
            <a:r>
              <a:rPr sz="800" spc="-90" dirty="0">
                <a:solidFill>
                  <a:srgbClr val="878787"/>
                </a:solidFill>
                <a:latin typeface="맑은 고딕"/>
                <a:cs typeface="맑은 고딕"/>
              </a:rPr>
              <a:t> </a:t>
            </a:r>
            <a:r>
              <a:rPr sz="800" spc="-20" dirty="0">
                <a:solidFill>
                  <a:srgbClr val="878787"/>
                </a:solidFill>
                <a:latin typeface="맑은 고딕"/>
                <a:cs typeface="맑은 고딕"/>
              </a:rPr>
              <a:t>해외경험</a:t>
            </a:r>
            <a:endParaRPr sz="800">
              <a:latin typeface="맑은 고딕"/>
              <a:cs typeface="맑은 고딕"/>
            </a:endParaRPr>
          </a:p>
          <a:p>
            <a:pPr marR="1270" algn="ctr">
              <a:lnSpc>
                <a:spcPct val="100000"/>
              </a:lnSpc>
              <a:spcBef>
                <a:spcPts val="575"/>
              </a:spcBef>
            </a:pPr>
            <a:r>
              <a:rPr sz="800" spc="-60" dirty="0">
                <a:latin typeface="맑은 고딕"/>
                <a:cs typeface="맑은 고딕"/>
              </a:rPr>
              <a:t>HUFS</a:t>
            </a:r>
            <a:r>
              <a:rPr sz="800" spc="-10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Code</a:t>
            </a:r>
            <a:r>
              <a:rPr sz="800" spc="-10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Festival</a:t>
            </a:r>
            <a:endParaRPr sz="8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700" dirty="0">
                <a:solidFill>
                  <a:srgbClr val="878787"/>
                </a:solidFill>
                <a:latin typeface="맑은 고딕"/>
                <a:cs typeface="맑은 고딕"/>
              </a:rPr>
              <a:t>외</a:t>
            </a:r>
            <a:r>
              <a:rPr sz="700" spc="-50" dirty="0">
                <a:solidFill>
                  <a:srgbClr val="878787"/>
                </a:solidFill>
                <a:latin typeface="맑은 고딕"/>
                <a:cs typeface="맑은 고딕"/>
              </a:rPr>
              <a:t> 4</a:t>
            </a:r>
            <a:endParaRPr sz="7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63794" y="1879835"/>
            <a:ext cx="7620" cy="643890"/>
          </a:xfrm>
          <a:custGeom>
            <a:avLst/>
            <a:gdLst/>
            <a:ahLst/>
            <a:cxnLst/>
            <a:rect l="l" t="t" r="r" b="b"/>
            <a:pathLst>
              <a:path w="7620" h="643889">
                <a:moveTo>
                  <a:pt x="7228" y="0"/>
                </a:moveTo>
                <a:lnTo>
                  <a:pt x="0" y="0"/>
                </a:lnTo>
                <a:lnTo>
                  <a:pt x="0" y="643309"/>
                </a:lnTo>
                <a:lnTo>
                  <a:pt x="7228" y="643309"/>
                </a:lnTo>
                <a:lnTo>
                  <a:pt x="7228" y="0"/>
                </a:lnTo>
                <a:close/>
              </a:path>
            </a:pathLst>
          </a:custGeom>
          <a:solidFill>
            <a:srgbClr val="ECE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20746" y="1849066"/>
            <a:ext cx="589915" cy="537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878787"/>
                </a:solidFill>
                <a:latin typeface="맑은 고딕"/>
                <a:cs typeface="맑은 고딕"/>
              </a:rPr>
              <a:t>자격증</a:t>
            </a:r>
            <a:r>
              <a:rPr sz="800" spc="-95" dirty="0">
                <a:solidFill>
                  <a:srgbClr val="878787"/>
                </a:solidFill>
                <a:latin typeface="맑은 고딕"/>
                <a:cs typeface="맑은 고딕"/>
              </a:rPr>
              <a:t> </a:t>
            </a:r>
            <a:r>
              <a:rPr sz="800" spc="-10" dirty="0">
                <a:solidFill>
                  <a:srgbClr val="878787"/>
                </a:solidFill>
                <a:latin typeface="맑은 고딕"/>
                <a:cs typeface="맑은 고딕"/>
              </a:rPr>
              <a:t>/</a:t>
            </a:r>
            <a:r>
              <a:rPr sz="800" spc="-100" dirty="0">
                <a:solidFill>
                  <a:srgbClr val="878787"/>
                </a:solidFill>
                <a:latin typeface="맑은 고딕"/>
                <a:cs typeface="맑은 고딕"/>
              </a:rPr>
              <a:t> </a:t>
            </a:r>
            <a:r>
              <a:rPr sz="800" spc="-35" dirty="0">
                <a:solidFill>
                  <a:srgbClr val="878787"/>
                </a:solidFill>
                <a:latin typeface="맑은 고딕"/>
                <a:cs typeface="맑은 고딕"/>
              </a:rPr>
              <a:t>어학</a:t>
            </a:r>
            <a:endParaRPr sz="800">
              <a:latin typeface="맑은 고딕"/>
              <a:cs typeface="맑은 고딕"/>
            </a:endParaRPr>
          </a:p>
          <a:p>
            <a:pPr marL="34290" marR="5080" indent="-22225">
              <a:lnSpc>
                <a:spcPct val="160100"/>
              </a:lnSpc>
            </a:pPr>
            <a:r>
              <a:rPr sz="800" spc="-65" dirty="0">
                <a:latin typeface="맑은 고딕"/>
                <a:cs typeface="맑은 고딕"/>
              </a:rPr>
              <a:t>정보처리기사 </a:t>
            </a:r>
            <a:r>
              <a:rPr sz="800" spc="-55" dirty="0">
                <a:latin typeface="맑은 고딕"/>
                <a:cs typeface="맑은 고딕"/>
              </a:rPr>
              <a:t>TOEIC</a:t>
            </a:r>
            <a:r>
              <a:rPr sz="800" spc="-75" dirty="0">
                <a:latin typeface="맑은 고딕"/>
                <a:cs typeface="맑은 고딕"/>
              </a:rPr>
              <a:t> </a:t>
            </a:r>
            <a:r>
              <a:rPr sz="800" spc="-20" dirty="0">
                <a:latin typeface="맑은 고딕"/>
                <a:cs typeface="맑은 고딕"/>
              </a:rPr>
              <a:t>785점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62419" y="1879835"/>
            <a:ext cx="7620" cy="643890"/>
          </a:xfrm>
          <a:custGeom>
            <a:avLst/>
            <a:gdLst/>
            <a:ahLst/>
            <a:cxnLst/>
            <a:rect l="l" t="t" r="r" b="b"/>
            <a:pathLst>
              <a:path w="7620" h="643889">
                <a:moveTo>
                  <a:pt x="7228" y="0"/>
                </a:moveTo>
                <a:lnTo>
                  <a:pt x="0" y="0"/>
                </a:lnTo>
                <a:lnTo>
                  <a:pt x="0" y="643309"/>
                </a:lnTo>
                <a:lnTo>
                  <a:pt x="7228" y="643309"/>
                </a:lnTo>
                <a:lnTo>
                  <a:pt x="7228" y="0"/>
                </a:lnTo>
                <a:close/>
              </a:path>
            </a:pathLst>
          </a:custGeom>
          <a:solidFill>
            <a:srgbClr val="ECE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8300" y="2991120"/>
            <a:ext cx="32956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5" dirty="0">
                <a:latin typeface="맑은 고딕"/>
                <a:cs typeface="맑은 고딕"/>
              </a:rPr>
              <a:t>학력</a:t>
            </a:r>
            <a:endParaRPr sz="125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000" y="3292947"/>
            <a:ext cx="6794500" cy="7620"/>
          </a:xfrm>
          <a:custGeom>
            <a:avLst/>
            <a:gdLst/>
            <a:ahLst/>
            <a:cxnLst/>
            <a:rect l="l" t="t" r="r" b="b"/>
            <a:pathLst>
              <a:path w="6794500" h="7620">
                <a:moveTo>
                  <a:pt x="6794500" y="0"/>
                </a:moveTo>
                <a:lnTo>
                  <a:pt x="0" y="0"/>
                </a:lnTo>
                <a:lnTo>
                  <a:pt x="0" y="7228"/>
                </a:lnTo>
                <a:lnTo>
                  <a:pt x="6794500" y="7228"/>
                </a:lnTo>
                <a:lnTo>
                  <a:pt x="679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30664" y="3453724"/>
            <a:ext cx="777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60" dirty="0">
                <a:solidFill>
                  <a:srgbClr val="666666"/>
                </a:solidFill>
                <a:latin typeface="맑은 고딕"/>
                <a:cs typeface="맑은 고딕"/>
              </a:rPr>
              <a:t>동아프리카어전공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971" y="3389894"/>
            <a:ext cx="980440" cy="3829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dirty="0">
                <a:latin typeface="맑은 고딕"/>
                <a:cs typeface="맑은 고딕"/>
              </a:rPr>
              <a:t>2017.</a:t>
            </a:r>
            <a:r>
              <a:rPr sz="800" spc="25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03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~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2021.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08</a:t>
            </a:r>
            <a:endParaRPr sz="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700" spc="-25" dirty="0">
                <a:solidFill>
                  <a:srgbClr val="3399FF"/>
                </a:solidFill>
                <a:latin typeface="맑은 고딕"/>
                <a:cs typeface="맑은 고딕"/>
              </a:rPr>
              <a:t>졸업</a:t>
            </a:r>
            <a:endParaRPr sz="7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3938" y="3439268"/>
            <a:ext cx="13284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45" dirty="0">
                <a:latin typeface="맑은 고딕"/>
                <a:cs typeface="맑은 고딕"/>
              </a:rPr>
              <a:t>한국외국어대학교</a:t>
            </a:r>
            <a:r>
              <a:rPr sz="900" b="1" spc="-55" dirty="0">
                <a:latin typeface="맑은 고딕"/>
                <a:cs typeface="맑은 고딕"/>
              </a:rPr>
              <a:t> </a:t>
            </a:r>
            <a:r>
              <a:rPr sz="900" b="1" spc="-35" dirty="0">
                <a:latin typeface="맑은 고딕"/>
                <a:cs typeface="맑은 고딕"/>
              </a:rPr>
              <a:t>(글로벌)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60330" y="3741095"/>
            <a:ext cx="7620" cy="86995"/>
          </a:xfrm>
          <a:custGeom>
            <a:avLst/>
            <a:gdLst/>
            <a:ahLst/>
            <a:cxnLst/>
            <a:rect l="l" t="t" r="r" b="b"/>
            <a:pathLst>
              <a:path w="7619" h="86995">
                <a:moveTo>
                  <a:pt x="7228" y="0"/>
                </a:moveTo>
                <a:lnTo>
                  <a:pt x="0" y="0"/>
                </a:lnTo>
                <a:lnTo>
                  <a:pt x="0" y="86738"/>
                </a:lnTo>
                <a:lnTo>
                  <a:pt x="7228" y="86738"/>
                </a:lnTo>
                <a:lnTo>
                  <a:pt x="722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13938" y="3699483"/>
            <a:ext cx="1492885" cy="378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9750" algn="l"/>
              </a:tabLst>
            </a:pPr>
            <a:r>
              <a:rPr sz="800" spc="-20" dirty="0">
                <a:solidFill>
                  <a:srgbClr val="666666"/>
                </a:solidFill>
                <a:latin typeface="맑은 고딕"/>
                <a:cs typeface="맑은 고딕"/>
              </a:rPr>
              <a:t>이중전공</a:t>
            </a:r>
            <a:r>
              <a:rPr sz="800" dirty="0">
                <a:solidFill>
                  <a:srgbClr val="666666"/>
                </a:solidFill>
                <a:latin typeface="맑은 고딕"/>
                <a:cs typeface="맑은 고딕"/>
              </a:rPr>
              <a:t>	</a:t>
            </a:r>
            <a:r>
              <a:rPr sz="800" spc="-60" dirty="0">
                <a:solidFill>
                  <a:srgbClr val="666666"/>
                </a:solidFill>
                <a:latin typeface="맑은 고딕"/>
                <a:cs typeface="맑은 고딕"/>
              </a:rPr>
              <a:t>융복합소프트웨어전공</a:t>
            </a:r>
            <a:endParaRPr sz="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539750" algn="l"/>
              </a:tabLst>
            </a:pPr>
            <a:r>
              <a:rPr sz="800" spc="-25" dirty="0">
                <a:solidFill>
                  <a:srgbClr val="666666"/>
                </a:solidFill>
                <a:latin typeface="맑은 고딕"/>
                <a:cs typeface="맑은 고딕"/>
              </a:rPr>
              <a:t>학점</a:t>
            </a:r>
            <a:r>
              <a:rPr sz="800" dirty="0">
                <a:solidFill>
                  <a:srgbClr val="666666"/>
                </a:solidFill>
                <a:latin typeface="맑은 고딕"/>
                <a:cs typeface="맑은 고딕"/>
              </a:rPr>
              <a:t>	</a:t>
            </a:r>
            <a:r>
              <a:rPr sz="800" spc="-50" dirty="0">
                <a:solidFill>
                  <a:srgbClr val="666666"/>
                </a:solidFill>
                <a:latin typeface="맑은 고딕"/>
                <a:cs typeface="맑은 고딕"/>
              </a:rPr>
              <a:t>4.22</a:t>
            </a:r>
            <a:r>
              <a:rPr sz="800" spc="-7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800" spc="-10" dirty="0">
                <a:solidFill>
                  <a:srgbClr val="666666"/>
                </a:solidFill>
                <a:latin typeface="맑은 고딕"/>
                <a:cs typeface="맑은 고딕"/>
              </a:rPr>
              <a:t>/</a:t>
            </a:r>
            <a:r>
              <a:rPr sz="800" spc="-7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800" spc="-25" dirty="0">
                <a:solidFill>
                  <a:srgbClr val="666666"/>
                </a:solidFill>
                <a:latin typeface="맑은 고딕"/>
                <a:cs typeface="맑은 고딕"/>
              </a:rPr>
              <a:t>4.5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60330" y="3972397"/>
            <a:ext cx="7620" cy="86995"/>
          </a:xfrm>
          <a:custGeom>
            <a:avLst/>
            <a:gdLst/>
            <a:ahLst/>
            <a:cxnLst/>
            <a:rect l="l" t="t" r="r" b="b"/>
            <a:pathLst>
              <a:path w="7619" h="86995">
                <a:moveTo>
                  <a:pt x="7228" y="0"/>
                </a:moveTo>
                <a:lnTo>
                  <a:pt x="0" y="0"/>
                </a:lnTo>
                <a:lnTo>
                  <a:pt x="0" y="86738"/>
                </a:lnTo>
                <a:lnTo>
                  <a:pt x="7228" y="86738"/>
                </a:lnTo>
                <a:lnTo>
                  <a:pt x="722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8300" y="4516268"/>
            <a:ext cx="96583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5" dirty="0">
                <a:latin typeface="맑은 고딕"/>
                <a:cs typeface="맑은 고딕"/>
              </a:rPr>
              <a:t>인턴·대외활동</a:t>
            </a:r>
            <a:endParaRPr sz="1250">
              <a:latin typeface="맑은 고딕"/>
              <a:cs typeface="맑은 고딕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1000" y="4818095"/>
            <a:ext cx="6794500" cy="7620"/>
          </a:xfrm>
          <a:custGeom>
            <a:avLst/>
            <a:gdLst/>
            <a:ahLst/>
            <a:cxnLst/>
            <a:rect l="l" t="t" r="r" b="b"/>
            <a:pathLst>
              <a:path w="6794500" h="7620">
                <a:moveTo>
                  <a:pt x="6794500" y="0"/>
                </a:moveTo>
                <a:lnTo>
                  <a:pt x="0" y="0"/>
                </a:lnTo>
                <a:lnTo>
                  <a:pt x="0" y="7228"/>
                </a:lnTo>
                <a:lnTo>
                  <a:pt x="6794500" y="7228"/>
                </a:lnTo>
                <a:lnTo>
                  <a:pt x="679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42199" y="4980730"/>
            <a:ext cx="527685" cy="137795"/>
          </a:xfrm>
          <a:prstGeom prst="rect">
            <a:avLst/>
          </a:prstGeom>
          <a:ln w="7228">
            <a:solidFill>
              <a:srgbClr val="F8BB8C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60"/>
              </a:spcBef>
            </a:pPr>
            <a:r>
              <a:rPr sz="650" spc="-20" dirty="0">
                <a:solidFill>
                  <a:srgbClr val="FF830A"/>
                </a:solidFill>
                <a:latin typeface="맑은 고딕"/>
                <a:cs typeface="맑은 고딕"/>
              </a:rPr>
              <a:t>교내활동</a:t>
            </a:r>
            <a:endParaRPr sz="650">
              <a:latin typeface="맑은 고딕"/>
              <a:cs typeface="맑은 고딕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13938" y="5217403"/>
            <a:ext cx="39941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60" dirty="0">
                <a:latin typeface="맑은 고딕"/>
                <a:cs typeface="맑은 고딕"/>
              </a:rPr>
              <a:t>교내에서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주관한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코딩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테스트에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참가하여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파이썬으로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다양한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문제들을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풀었던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경험이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있습니다.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2971" y="4915042"/>
            <a:ext cx="980440" cy="3829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dirty="0">
                <a:latin typeface="맑은 고딕"/>
                <a:cs typeface="맑은 고딕"/>
              </a:rPr>
              <a:t>2020.</a:t>
            </a:r>
            <a:r>
              <a:rPr sz="800" spc="25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11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~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2020.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11</a:t>
            </a:r>
            <a:endParaRPr sz="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700" spc="-25" dirty="0">
                <a:solidFill>
                  <a:srgbClr val="3399FF"/>
                </a:solidFill>
                <a:latin typeface="맑은 고딕"/>
                <a:cs typeface="맑은 고딕"/>
              </a:rPr>
              <a:t>1개월</a:t>
            </a:r>
            <a:endParaRPr sz="700">
              <a:latin typeface="맑은 고딕"/>
              <a:cs typeface="맑은 고딕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3938" y="4957188"/>
            <a:ext cx="9652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45" dirty="0">
                <a:latin typeface="맑은 고딕"/>
                <a:cs typeface="맑은 고딕"/>
              </a:rPr>
              <a:t>HUFS</a:t>
            </a:r>
            <a:r>
              <a:rPr sz="900" b="1" spc="-95" dirty="0">
                <a:latin typeface="맑은 고딕"/>
                <a:cs typeface="맑은 고딕"/>
              </a:rPr>
              <a:t> </a:t>
            </a:r>
            <a:r>
              <a:rPr sz="900" b="1" spc="-45" dirty="0">
                <a:latin typeface="맑은 고딕"/>
                <a:cs typeface="맑은 고딕"/>
              </a:rPr>
              <a:t>Code</a:t>
            </a:r>
            <a:r>
              <a:rPr sz="900" b="1" spc="-90" dirty="0">
                <a:latin typeface="맑은 고딕"/>
                <a:cs typeface="맑은 고딕"/>
              </a:rPr>
              <a:t> </a:t>
            </a:r>
            <a:r>
              <a:rPr sz="900" b="1" spc="-50" dirty="0">
                <a:latin typeface="맑은 고딕"/>
                <a:cs typeface="맑은 고딕"/>
              </a:rPr>
              <a:t>Festival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1000" y="5533687"/>
            <a:ext cx="6794500" cy="7620"/>
          </a:xfrm>
          <a:custGeom>
            <a:avLst/>
            <a:gdLst/>
            <a:ahLst/>
            <a:cxnLst/>
            <a:rect l="l" t="t" r="r" b="b"/>
            <a:pathLst>
              <a:path w="6794500" h="7620">
                <a:moveTo>
                  <a:pt x="6794500" y="0"/>
                </a:moveTo>
                <a:lnTo>
                  <a:pt x="0" y="0"/>
                </a:lnTo>
                <a:lnTo>
                  <a:pt x="0" y="7228"/>
                </a:lnTo>
                <a:lnTo>
                  <a:pt x="6794500" y="7228"/>
                </a:lnTo>
                <a:lnTo>
                  <a:pt x="6794500" y="0"/>
                </a:lnTo>
                <a:close/>
              </a:path>
            </a:pathLst>
          </a:custGeom>
          <a:solidFill>
            <a:srgbClr val="ECE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437420" y="5696321"/>
            <a:ext cx="607695" cy="137795"/>
          </a:xfrm>
          <a:prstGeom prst="rect">
            <a:avLst/>
          </a:prstGeom>
          <a:ln w="7228">
            <a:solidFill>
              <a:srgbClr val="ABC574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60"/>
              </a:spcBef>
            </a:pPr>
            <a:r>
              <a:rPr sz="650" spc="-10" dirty="0">
                <a:solidFill>
                  <a:srgbClr val="7AA61F"/>
                </a:solidFill>
                <a:latin typeface="맑은 고딕"/>
                <a:cs typeface="맑은 고딕"/>
              </a:rPr>
              <a:t>아르바이트</a:t>
            </a:r>
            <a:endParaRPr sz="650">
              <a:latin typeface="맑은 고딕"/>
              <a:cs typeface="맑은 고딕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13938" y="5932994"/>
            <a:ext cx="28232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맑은 고딕"/>
                <a:cs typeface="맑은 고딕"/>
              </a:rPr>
              <a:t>약</a:t>
            </a:r>
            <a:r>
              <a:rPr sz="800" spc="-10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5개월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간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고객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응대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및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홀서빙</a:t>
            </a:r>
            <a:r>
              <a:rPr sz="800" spc="-10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관련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업무를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담당하게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되었습니다.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2971" y="5630633"/>
            <a:ext cx="980440" cy="3829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dirty="0">
                <a:latin typeface="맑은 고딕"/>
                <a:cs typeface="맑은 고딕"/>
              </a:rPr>
              <a:t>2020.</a:t>
            </a:r>
            <a:r>
              <a:rPr sz="800" spc="25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05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~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2020.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10</a:t>
            </a:r>
            <a:endParaRPr sz="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700" spc="-25" dirty="0">
                <a:solidFill>
                  <a:srgbClr val="3399FF"/>
                </a:solidFill>
                <a:latin typeface="맑은 고딕"/>
                <a:cs typeface="맑은 고딕"/>
              </a:rPr>
              <a:t>6개월</a:t>
            </a:r>
            <a:endParaRPr sz="700">
              <a:latin typeface="맑은 고딕"/>
              <a:cs typeface="맑은 고딕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13938" y="5672779"/>
            <a:ext cx="5676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45" dirty="0">
                <a:latin typeface="맑은 고딕"/>
                <a:cs typeface="맑은 고딕"/>
              </a:rPr>
              <a:t>라라코스트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1000" y="6249278"/>
            <a:ext cx="6794500" cy="7620"/>
          </a:xfrm>
          <a:custGeom>
            <a:avLst/>
            <a:gdLst/>
            <a:ahLst/>
            <a:cxnLst/>
            <a:rect l="l" t="t" r="r" b="b"/>
            <a:pathLst>
              <a:path w="6794500" h="7620">
                <a:moveTo>
                  <a:pt x="6794500" y="0"/>
                </a:moveTo>
                <a:lnTo>
                  <a:pt x="0" y="0"/>
                </a:lnTo>
                <a:lnTo>
                  <a:pt x="0" y="7228"/>
                </a:lnTo>
                <a:lnTo>
                  <a:pt x="6794500" y="7228"/>
                </a:lnTo>
                <a:lnTo>
                  <a:pt x="6794500" y="0"/>
                </a:lnTo>
                <a:close/>
              </a:path>
            </a:pathLst>
          </a:custGeom>
          <a:solidFill>
            <a:srgbClr val="ECE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54266" y="6411912"/>
            <a:ext cx="607695" cy="137795"/>
          </a:xfrm>
          <a:prstGeom prst="rect">
            <a:avLst/>
          </a:prstGeom>
          <a:ln w="7228">
            <a:solidFill>
              <a:srgbClr val="ABC574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60"/>
              </a:spcBef>
            </a:pPr>
            <a:r>
              <a:rPr sz="650" spc="-10" dirty="0">
                <a:solidFill>
                  <a:srgbClr val="7AA61F"/>
                </a:solidFill>
                <a:latin typeface="맑은 고딕"/>
                <a:cs typeface="맑은 고딕"/>
              </a:rPr>
              <a:t>아르바이트</a:t>
            </a:r>
            <a:endParaRPr sz="650">
              <a:latin typeface="맑은 고딕"/>
              <a:cs typeface="맑은 고딕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13938" y="6648585"/>
            <a:ext cx="36036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65" dirty="0">
                <a:latin typeface="맑은 고딕"/>
                <a:cs typeface="맑은 고딕"/>
              </a:rPr>
              <a:t>양산시에서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주관하는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`대학생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직무체험`의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일환으로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사무보조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활동을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하게</a:t>
            </a:r>
            <a:r>
              <a:rPr sz="800" spc="-8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되었습니다.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2971" y="6346225"/>
            <a:ext cx="980440" cy="3829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dirty="0">
                <a:latin typeface="맑은 고딕"/>
                <a:cs typeface="맑은 고딕"/>
              </a:rPr>
              <a:t>2020.</a:t>
            </a:r>
            <a:r>
              <a:rPr sz="800" spc="25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01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~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2020.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02</a:t>
            </a:r>
            <a:endParaRPr sz="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700" spc="-25" dirty="0">
                <a:solidFill>
                  <a:srgbClr val="3399FF"/>
                </a:solidFill>
                <a:latin typeface="맑은 고딕"/>
                <a:cs typeface="맑은 고딕"/>
              </a:rPr>
              <a:t>2개월</a:t>
            </a:r>
            <a:endParaRPr sz="700">
              <a:latin typeface="맑은 고딕"/>
              <a:cs typeface="맑은 고딕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13938" y="6388370"/>
            <a:ext cx="78486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45" dirty="0">
                <a:latin typeface="맑은 고딕"/>
                <a:cs typeface="맑은 고딕"/>
              </a:rPr>
              <a:t>웅상노인복지관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81000" y="6964869"/>
            <a:ext cx="6794500" cy="7620"/>
          </a:xfrm>
          <a:custGeom>
            <a:avLst/>
            <a:gdLst/>
            <a:ahLst/>
            <a:cxnLst/>
            <a:rect l="l" t="t" r="r" b="b"/>
            <a:pathLst>
              <a:path w="6794500" h="7620">
                <a:moveTo>
                  <a:pt x="6794500" y="0"/>
                </a:moveTo>
                <a:lnTo>
                  <a:pt x="0" y="0"/>
                </a:lnTo>
                <a:lnTo>
                  <a:pt x="0" y="7228"/>
                </a:lnTo>
                <a:lnTo>
                  <a:pt x="6794500" y="7228"/>
                </a:lnTo>
                <a:lnTo>
                  <a:pt x="6794500" y="0"/>
                </a:lnTo>
                <a:close/>
              </a:path>
            </a:pathLst>
          </a:custGeom>
          <a:solidFill>
            <a:srgbClr val="ECE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639810" y="7127503"/>
            <a:ext cx="527685" cy="137795"/>
          </a:xfrm>
          <a:prstGeom prst="rect">
            <a:avLst/>
          </a:prstGeom>
          <a:ln w="7228">
            <a:solidFill>
              <a:srgbClr val="8ECDC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60"/>
              </a:spcBef>
            </a:pPr>
            <a:r>
              <a:rPr sz="650" spc="-20" dirty="0">
                <a:solidFill>
                  <a:srgbClr val="4CB49D"/>
                </a:solidFill>
                <a:latin typeface="맑은 고딕"/>
                <a:cs typeface="맑은 고딕"/>
              </a:rPr>
              <a:t>사회활동</a:t>
            </a:r>
            <a:endParaRPr sz="650">
              <a:latin typeface="맑은 고딕"/>
              <a:cs typeface="맑은 고딕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13938" y="7364176"/>
            <a:ext cx="37268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65" dirty="0">
                <a:latin typeface="맑은 고딕"/>
                <a:cs typeface="맑은 고딕"/>
              </a:rPr>
              <a:t>아프리카와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관련된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정보를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전달하기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위한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디지털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콘텐츠(영상)을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제작한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경험이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있습니다.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2971" y="7061816"/>
            <a:ext cx="980440" cy="3829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dirty="0">
                <a:latin typeface="맑은 고딕"/>
                <a:cs typeface="맑은 고딕"/>
              </a:rPr>
              <a:t>2019.</a:t>
            </a:r>
            <a:r>
              <a:rPr sz="800" spc="25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09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~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2019.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12</a:t>
            </a:r>
            <a:endParaRPr sz="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700" spc="-25" dirty="0">
                <a:solidFill>
                  <a:srgbClr val="3399FF"/>
                </a:solidFill>
                <a:latin typeface="맑은 고딕"/>
                <a:cs typeface="맑은 고딕"/>
              </a:rPr>
              <a:t>4개월</a:t>
            </a:r>
            <a:endParaRPr sz="700">
              <a:latin typeface="맑은 고딕"/>
              <a:cs typeface="맑은 고딕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13938" y="7103961"/>
            <a:ext cx="77025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45" dirty="0">
                <a:latin typeface="맑은 고딕"/>
                <a:cs typeface="맑은 고딕"/>
              </a:rPr>
              <a:t>아이네디터</a:t>
            </a:r>
            <a:r>
              <a:rPr sz="900" b="1" spc="-90" dirty="0">
                <a:latin typeface="맑은 고딕"/>
                <a:cs typeface="맑은 고딕"/>
              </a:rPr>
              <a:t> </a:t>
            </a:r>
            <a:r>
              <a:rPr sz="900" b="1" spc="-25" dirty="0">
                <a:latin typeface="맑은 고딕"/>
                <a:cs typeface="맑은 고딕"/>
              </a:rPr>
              <a:t>4기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81000" y="7680459"/>
            <a:ext cx="6794500" cy="7620"/>
          </a:xfrm>
          <a:custGeom>
            <a:avLst/>
            <a:gdLst/>
            <a:ahLst/>
            <a:cxnLst/>
            <a:rect l="l" t="t" r="r" b="b"/>
            <a:pathLst>
              <a:path w="6794500" h="7620">
                <a:moveTo>
                  <a:pt x="6794500" y="0"/>
                </a:moveTo>
                <a:lnTo>
                  <a:pt x="0" y="0"/>
                </a:lnTo>
                <a:lnTo>
                  <a:pt x="0" y="7228"/>
                </a:lnTo>
                <a:lnTo>
                  <a:pt x="6794500" y="7228"/>
                </a:lnTo>
                <a:lnTo>
                  <a:pt x="6794500" y="0"/>
                </a:lnTo>
                <a:close/>
              </a:path>
            </a:pathLst>
          </a:custGeom>
          <a:solidFill>
            <a:srgbClr val="ECED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328997" y="7843094"/>
            <a:ext cx="527685" cy="137795"/>
          </a:xfrm>
          <a:prstGeom prst="rect">
            <a:avLst/>
          </a:prstGeom>
          <a:ln w="7228">
            <a:solidFill>
              <a:srgbClr val="F8BB8C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60"/>
              </a:spcBef>
            </a:pPr>
            <a:r>
              <a:rPr sz="650" spc="-20" dirty="0">
                <a:solidFill>
                  <a:srgbClr val="FF830A"/>
                </a:solidFill>
                <a:latin typeface="맑은 고딕"/>
                <a:cs typeface="맑은 고딕"/>
              </a:rPr>
              <a:t>교내활동</a:t>
            </a:r>
            <a:endParaRPr sz="650">
              <a:latin typeface="맑은 고딕"/>
              <a:cs typeface="맑은 고딕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13938" y="8079768"/>
            <a:ext cx="4225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65" dirty="0">
                <a:latin typeface="맑은 고딕"/>
                <a:cs typeface="맑은 고딕"/>
              </a:rPr>
              <a:t>아프리카에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대한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긍정적인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인식을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전달하기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위한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디지털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70" dirty="0">
                <a:latin typeface="맑은 고딕"/>
                <a:cs typeface="맑은 고딕"/>
              </a:rPr>
              <a:t>콘텐츠(카드뉴스)를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제작한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경험이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있습니다.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2971" y="7777406"/>
            <a:ext cx="980440" cy="3829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dirty="0">
                <a:latin typeface="맑은 고딕"/>
                <a:cs typeface="맑은 고딕"/>
              </a:rPr>
              <a:t>2017.</a:t>
            </a:r>
            <a:r>
              <a:rPr sz="800" spc="25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03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~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2018.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06</a:t>
            </a:r>
            <a:endParaRPr sz="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700" spc="-10" dirty="0">
                <a:solidFill>
                  <a:srgbClr val="3399FF"/>
                </a:solidFill>
                <a:latin typeface="맑은 고딕"/>
                <a:cs typeface="맑은 고딕"/>
              </a:rPr>
              <a:t>1년</a:t>
            </a:r>
            <a:r>
              <a:rPr sz="700" spc="-90" dirty="0">
                <a:solidFill>
                  <a:srgbClr val="3399FF"/>
                </a:solidFill>
                <a:latin typeface="맑은 고딕"/>
                <a:cs typeface="맑은 고딕"/>
              </a:rPr>
              <a:t> </a:t>
            </a:r>
            <a:r>
              <a:rPr sz="700" spc="-25" dirty="0">
                <a:solidFill>
                  <a:srgbClr val="3399FF"/>
                </a:solidFill>
                <a:latin typeface="맑은 고딕"/>
                <a:cs typeface="맑은 고딕"/>
              </a:rPr>
              <a:t>4개월</a:t>
            </a:r>
            <a:endParaRPr sz="700">
              <a:latin typeface="맑은 고딕"/>
              <a:cs typeface="맑은 고딕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13938" y="7819552"/>
            <a:ext cx="45910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40" dirty="0">
                <a:latin typeface="맑은 고딕"/>
                <a:cs typeface="맑은 고딕"/>
              </a:rPr>
              <a:t>잠보리카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8300" y="8643566"/>
            <a:ext cx="32956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5" dirty="0">
                <a:latin typeface="맑은 고딕"/>
                <a:cs typeface="맑은 고딕"/>
              </a:rPr>
              <a:t>교육</a:t>
            </a:r>
            <a:endParaRPr sz="1250">
              <a:latin typeface="맑은 고딕"/>
              <a:cs typeface="맑은 고딕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1000" y="8945393"/>
            <a:ext cx="6794500" cy="7620"/>
          </a:xfrm>
          <a:custGeom>
            <a:avLst/>
            <a:gdLst/>
            <a:ahLst/>
            <a:cxnLst/>
            <a:rect l="l" t="t" r="r" b="b"/>
            <a:pathLst>
              <a:path w="6794500" h="7620">
                <a:moveTo>
                  <a:pt x="6794500" y="0"/>
                </a:moveTo>
                <a:lnTo>
                  <a:pt x="0" y="0"/>
                </a:lnTo>
                <a:lnTo>
                  <a:pt x="0" y="7228"/>
                </a:lnTo>
                <a:lnTo>
                  <a:pt x="6794500" y="7228"/>
                </a:lnTo>
                <a:lnTo>
                  <a:pt x="679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813938" y="9084486"/>
            <a:ext cx="5056505" cy="660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75" baseline="3086" dirty="0">
                <a:latin typeface="맑은 고딕"/>
                <a:cs typeface="맑은 고딕"/>
              </a:rPr>
              <a:t>[디지털컨버전스]</a:t>
            </a:r>
            <a:r>
              <a:rPr sz="1350" b="1" spc="-150" baseline="3086" dirty="0">
                <a:latin typeface="맑은 고딕"/>
                <a:cs typeface="맑은 고딕"/>
              </a:rPr>
              <a:t> </a:t>
            </a:r>
            <a:r>
              <a:rPr sz="1350" b="1" spc="-67" baseline="3086" dirty="0">
                <a:latin typeface="맑은 고딕"/>
                <a:cs typeface="맑은 고딕"/>
              </a:rPr>
              <a:t>자바(JAVA)</a:t>
            </a:r>
            <a:r>
              <a:rPr sz="1350" b="1" spc="-127" baseline="3086" dirty="0">
                <a:latin typeface="맑은 고딕"/>
                <a:cs typeface="맑은 고딕"/>
              </a:rPr>
              <a:t> </a:t>
            </a:r>
            <a:r>
              <a:rPr sz="1350" b="1" baseline="3086" dirty="0">
                <a:latin typeface="맑은 고딕"/>
                <a:cs typeface="맑은 고딕"/>
              </a:rPr>
              <a:t>&amp;</a:t>
            </a:r>
            <a:r>
              <a:rPr sz="1350" b="1" spc="-142" baseline="3086" dirty="0">
                <a:latin typeface="맑은 고딕"/>
                <a:cs typeface="맑은 고딕"/>
              </a:rPr>
              <a:t> </a:t>
            </a:r>
            <a:r>
              <a:rPr sz="1350" b="1" baseline="3086" dirty="0">
                <a:latin typeface="맑은 고딕"/>
                <a:cs typeface="맑은 고딕"/>
              </a:rPr>
              <a:t>스프링</a:t>
            </a:r>
            <a:r>
              <a:rPr sz="1350" b="1" spc="412" baseline="3086" dirty="0">
                <a:latin typeface="맑은 고딕"/>
                <a:cs typeface="맑은 고딕"/>
              </a:rPr>
              <a:t> </a:t>
            </a:r>
            <a:r>
              <a:rPr sz="800" spc="-10" dirty="0">
                <a:solidFill>
                  <a:srgbClr val="666666"/>
                </a:solidFill>
                <a:latin typeface="맑은 고딕"/>
                <a:cs typeface="맑은 고딕"/>
              </a:rPr>
              <a:t>그린아카데미</a:t>
            </a:r>
            <a:endParaRPr sz="800">
              <a:latin typeface="맑은 고딕"/>
              <a:cs typeface="맑은 고딕"/>
            </a:endParaRPr>
          </a:p>
          <a:p>
            <a:pPr marL="12700" marR="5080">
              <a:lnSpc>
                <a:spcPct val="189700"/>
              </a:lnSpc>
              <a:spcBef>
                <a:spcPts val="265"/>
              </a:spcBef>
            </a:pPr>
            <a:r>
              <a:rPr sz="800" spc="-65" dirty="0">
                <a:latin typeface="맑은 고딕"/>
                <a:cs typeface="맑은 고딕"/>
              </a:rPr>
              <a:t>Java를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이용하여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디지털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컨버전스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기술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개발에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응용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가능한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다양한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프로그래밍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기법을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공부하고,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이를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이용하여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다양한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예 </a:t>
            </a:r>
            <a:r>
              <a:rPr sz="800" spc="-55" dirty="0">
                <a:latin typeface="맑은 고딕"/>
                <a:cs typeface="맑은 고딕"/>
              </a:rPr>
              <a:t>제들을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70" dirty="0">
                <a:latin typeface="맑은 고딕"/>
                <a:cs typeface="맑은 고딕"/>
              </a:rPr>
              <a:t>구현·개발함으로서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실제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실무에서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사용될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기술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역량을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높이는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수업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과정.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2971" y="9106171"/>
            <a:ext cx="9804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맑은 고딕"/>
                <a:cs typeface="맑은 고딕"/>
              </a:rPr>
              <a:t>2021.</a:t>
            </a:r>
            <a:r>
              <a:rPr sz="800" spc="25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06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~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2021.</a:t>
            </a:r>
            <a:r>
              <a:rPr sz="800" spc="30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12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8300" y="10161487"/>
            <a:ext cx="48133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45" dirty="0">
                <a:latin typeface="맑은 고딕"/>
                <a:cs typeface="맑은 고딕"/>
              </a:rPr>
              <a:t>자격증</a:t>
            </a:r>
            <a:endParaRPr sz="1250">
              <a:latin typeface="맑은 고딕"/>
              <a:cs typeface="맑은 고딕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81000" y="10463314"/>
            <a:ext cx="6794500" cy="7620"/>
          </a:xfrm>
          <a:custGeom>
            <a:avLst/>
            <a:gdLst/>
            <a:ahLst/>
            <a:cxnLst/>
            <a:rect l="l" t="t" r="r" b="b"/>
            <a:pathLst>
              <a:path w="6794500" h="7620">
                <a:moveTo>
                  <a:pt x="6794500" y="0"/>
                </a:moveTo>
                <a:lnTo>
                  <a:pt x="0" y="0"/>
                </a:lnTo>
                <a:lnTo>
                  <a:pt x="0" y="7228"/>
                </a:lnTo>
                <a:lnTo>
                  <a:pt x="6794500" y="7228"/>
                </a:lnTo>
                <a:lnTo>
                  <a:pt x="679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57427" y="721467"/>
            <a:ext cx="1191260" cy="18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ko-KR" altLang="en-US" sz="1100" dirty="0" err="1">
                <a:latin typeface="맑은 고딕"/>
                <a:cs typeface="맑은 고딕"/>
              </a:rPr>
              <a:t>홍길순</a:t>
            </a:r>
            <a:r>
              <a:rPr sz="1100" spc="-85" dirty="0">
                <a:latin typeface="맑은 고딕"/>
                <a:cs typeface="맑은 고딕"/>
              </a:rPr>
              <a:t> </a:t>
            </a:r>
            <a:r>
              <a:rPr sz="800" dirty="0">
                <a:solidFill>
                  <a:srgbClr val="878787"/>
                </a:solidFill>
                <a:latin typeface="맑은 고딕"/>
                <a:cs typeface="맑은 고딕"/>
              </a:rPr>
              <a:t>여</a:t>
            </a:r>
            <a:r>
              <a:rPr sz="800" spc="25" dirty="0">
                <a:solidFill>
                  <a:srgbClr val="878787"/>
                </a:solidFill>
                <a:latin typeface="맑은 고딕"/>
                <a:cs typeface="맑은 고딕"/>
              </a:rPr>
              <a:t> </a:t>
            </a:r>
            <a:r>
              <a:rPr sz="800" spc="-30" dirty="0">
                <a:solidFill>
                  <a:srgbClr val="878787"/>
                </a:solidFill>
                <a:latin typeface="맑은 고딕"/>
                <a:cs typeface="맑은 고딕"/>
              </a:rPr>
              <a:t>1999년,</a:t>
            </a:r>
            <a:r>
              <a:rPr sz="800" spc="25" dirty="0">
                <a:solidFill>
                  <a:srgbClr val="878787"/>
                </a:solidFill>
                <a:latin typeface="맑은 고딕"/>
                <a:cs typeface="맑은 고딕"/>
              </a:rPr>
              <a:t> </a:t>
            </a:r>
            <a:r>
              <a:rPr sz="800" spc="-25" dirty="0">
                <a:solidFill>
                  <a:srgbClr val="878787"/>
                </a:solidFill>
                <a:latin typeface="맑은 고딕"/>
                <a:cs typeface="맑은 고딕"/>
              </a:rPr>
              <a:t>24세</a:t>
            </a:r>
            <a:endParaRPr sz="800" dirty="0">
              <a:latin typeface="맑은 고딕"/>
              <a:cs typeface="맑은 고딕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57367" y="1003367"/>
            <a:ext cx="907415" cy="3609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맑은 고딕"/>
                <a:cs typeface="맑은 고딕"/>
              </a:rPr>
              <a:t>010-</a:t>
            </a:r>
            <a:r>
              <a:rPr lang="en-US" sz="800" dirty="0">
                <a:latin typeface="맑은 고딕"/>
                <a:cs typeface="맑은 고딕"/>
              </a:rPr>
              <a:t>1234</a:t>
            </a:r>
            <a:r>
              <a:rPr sz="800" dirty="0">
                <a:latin typeface="맑은 고딕"/>
                <a:cs typeface="맑은 고딕"/>
              </a:rPr>
              <a:t>-</a:t>
            </a:r>
            <a:r>
              <a:rPr lang="en-US" sz="800" dirty="0">
                <a:latin typeface="맑은 고딕"/>
                <a:cs typeface="맑은 고딕"/>
              </a:rPr>
              <a:t>5678</a:t>
            </a:r>
            <a:endParaRPr sz="8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800" dirty="0">
                <a:latin typeface="맑은 고딕"/>
                <a:cs typeface="맑은 고딕"/>
              </a:rPr>
              <a:t>경남</a:t>
            </a:r>
            <a:r>
              <a:rPr sz="800" spc="-20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양산시</a:t>
            </a:r>
            <a:r>
              <a:rPr sz="800" spc="-20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평산동</a:t>
            </a:r>
            <a:endParaRPr sz="800" dirty="0">
              <a:latin typeface="맑은 고딕"/>
              <a:cs typeface="맑은 고딕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7427" y="1003367"/>
            <a:ext cx="307340" cy="363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878787"/>
                </a:solidFill>
                <a:latin typeface="맑은 고딕"/>
                <a:cs typeface="맑은 고딕"/>
              </a:rPr>
              <a:t>휴대폰</a:t>
            </a:r>
            <a:endParaRPr sz="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800" spc="-25" dirty="0">
                <a:solidFill>
                  <a:srgbClr val="878787"/>
                </a:solidFill>
                <a:latin typeface="맑은 고딕"/>
                <a:cs typeface="맑은 고딕"/>
              </a:rPr>
              <a:t>주소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154416" y="1052207"/>
            <a:ext cx="7620" cy="80010"/>
          </a:xfrm>
          <a:custGeom>
            <a:avLst/>
            <a:gdLst/>
            <a:ahLst/>
            <a:cxnLst/>
            <a:rect l="l" t="t" r="r" b="b"/>
            <a:pathLst>
              <a:path w="7619" h="80009">
                <a:moveTo>
                  <a:pt x="7228" y="0"/>
                </a:moveTo>
                <a:lnTo>
                  <a:pt x="0" y="0"/>
                </a:lnTo>
                <a:lnTo>
                  <a:pt x="0" y="79510"/>
                </a:lnTo>
                <a:lnTo>
                  <a:pt x="7228" y="79510"/>
                </a:lnTo>
                <a:lnTo>
                  <a:pt x="722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447510" y="1003367"/>
            <a:ext cx="128968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00" spc="-10" dirty="0">
                <a:solidFill>
                  <a:srgbClr val="666666"/>
                </a:solidFill>
                <a:latin typeface="맑은 고딕"/>
                <a:cs typeface="맑은 고딕"/>
                <a:hlinkClick r:id="rId2"/>
              </a:rPr>
              <a:t>abc</a:t>
            </a:r>
            <a:r>
              <a:rPr sz="800" spc="-10" dirty="0">
                <a:solidFill>
                  <a:srgbClr val="666666"/>
                </a:solidFill>
                <a:latin typeface="맑은 고딕"/>
                <a:cs typeface="맑은 고딕"/>
                <a:hlinkClick r:id="rId2"/>
              </a:rPr>
              <a:t>@gmail.com</a:t>
            </a:r>
            <a:endParaRPr sz="800" dirty="0">
              <a:latin typeface="맑은 고딕"/>
              <a:cs typeface="맑은 고딕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47569" y="1003367"/>
            <a:ext cx="21780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80" dirty="0">
                <a:solidFill>
                  <a:srgbClr val="878787"/>
                </a:solidFill>
                <a:latin typeface="맑은 고딕"/>
                <a:cs typeface="맑은 고딕"/>
              </a:rPr>
              <a:t>Email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344559" y="1052207"/>
            <a:ext cx="7620" cy="80010"/>
          </a:xfrm>
          <a:custGeom>
            <a:avLst/>
            <a:gdLst/>
            <a:ahLst/>
            <a:cxnLst/>
            <a:rect l="l" t="t" r="r" b="b"/>
            <a:pathLst>
              <a:path w="7620" h="80009">
                <a:moveTo>
                  <a:pt x="7228" y="0"/>
                </a:moveTo>
                <a:lnTo>
                  <a:pt x="0" y="0"/>
                </a:lnTo>
                <a:lnTo>
                  <a:pt x="0" y="79510"/>
                </a:lnTo>
                <a:lnTo>
                  <a:pt x="7228" y="79510"/>
                </a:lnTo>
                <a:lnTo>
                  <a:pt x="722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54416" y="1269053"/>
            <a:ext cx="7620" cy="80010"/>
          </a:xfrm>
          <a:custGeom>
            <a:avLst/>
            <a:gdLst/>
            <a:ahLst/>
            <a:cxnLst/>
            <a:rect l="l" t="t" r="r" b="b"/>
            <a:pathLst>
              <a:path w="7619" h="80009">
                <a:moveTo>
                  <a:pt x="7228" y="0"/>
                </a:moveTo>
                <a:lnTo>
                  <a:pt x="0" y="0"/>
                </a:lnTo>
                <a:lnTo>
                  <a:pt x="0" y="79510"/>
                </a:lnTo>
                <a:lnTo>
                  <a:pt x="7228" y="79510"/>
                </a:lnTo>
                <a:lnTo>
                  <a:pt x="722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3938" y="258862"/>
            <a:ext cx="15074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15" baseline="3086" dirty="0">
                <a:latin typeface="맑은 고딕"/>
                <a:cs typeface="맑은 고딕"/>
              </a:rPr>
              <a:t>정보처리기사</a:t>
            </a:r>
            <a:r>
              <a:rPr sz="1350" b="1" spc="89" baseline="3086" dirty="0">
                <a:latin typeface="맑은 고딕"/>
                <a:cs typeface="맑은 고딕"/>
              </a:rPr>
              <a:t> </a:t>
            </a:r>
            <a:r>
              <a:rPr sz="800" spc="-60" dirty="0">
                <a:solidFill>
                  <a:srgbClr val="666666"/>
                </a:solidFill>
                <a:latin typeface="맑은 고딕"/>
                <a:cs typeface="맑은 고딕"/>
              </a:rPr>
              <a:t>한국산업인력공단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971" y="273318"/>
            <a:ext cx="431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맑은 고딕"/>
                <a:cs typeface="맑은 고딕"/>
              </a:rPr>
              <a:t>2021.</a:t>
            </a:r>
            <a:r>
              <a:rPr sz="800" spc="45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11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300" y="851574"/>
            <a:ext cx="32956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5" dirty="0">
                <a:latin typeface="맑은 고딕"/>
                <a:cs typeface="맑은 고딕"/>
              </a:rPr>
              <a:t>수상</a:t>
            </a:r>
            <a:endParaRPr sz="125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1153401"/>
            <a:ext cx="6794500" cy="7620"/>
          </a:xfrm>
          <a:custGeom>
            <a:avLst/>
            <a:gdLst/>
            <a:ahLst/>
            <a:cxnLst/>
            <a:rect l="l" t="t" r="r" b="b"/>
            <a:pathLst>
              <a:path w="6794500" h="7619">
                <a:moveTo>
                  <a:pt x="6794500" y="0"/>
                </a:moveTo>
                <a:lnTo>
                  <a:pt x="0" y="0"/>
                </a:lnTo>
                <a:lnTo>
                  <a:pt x="0" y="7228"/>
                </a:lnTo>
                <a:lnTo>
                  <a:pt x="6794500" y="7228"/>
                </a:lnTo>
                <a:lnTo>
                  <a:pt x="679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3938" y="1299722"/>
            <a:ext cx="5013325" cy="660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b="1" spc="-67" baseline="3086" dirty="0">
                <a:latin typeface="맑은 고딕"/>
                <a:cs typeface="맑은 고딕"/>
              </a:rPr>
              <a:t>King</a:t>
            </a:r>
            <a:r>
              <a:rPr sz="1350" b="1" spc="-127" baseline="3086" dirty="0">
                <a:latin typeface="맑은 고딕"/>
                <a:cs typeface="맑은 고딕"/>
              </a:rPr>
              <a:t> </a:t>
            </a:r>
            <a:r>
              <a:rPr sz="1350" b="1" spc="-44" baseline="3086" dirty="0">
                <a:latin typeface="맑은 고딕"/>
                <a:cs typeface="맑은 고딕"/>
              </a:rPr>
              <a:t>of</a:t>
            </a:r>
            <a:r>
              <a:rPr sz="1350" b="1" spc="-135" baseline="3086" dirty="0">
                <a:latin typeface="맑은 고딕"/>
                <a:cs typeface="맑은 고딕"/>
              </a:rPr>
              <a:t> </a:t>
            </a:r>
            <a:r>
              <a:rPr sz="1350" b="1" spc="-89" baseline="3086" dirty="0">
                <a:latin typeface="맑은 고딕"/>
                <a:cs typeface="맑은 고딕"/>
              </a:rPr>
              <a:t>Presentation</a:t>
            </a:r>
            <a:r>
              <a:rPr sz="1350" b="1" spc="-112" baseline="3086" dirty="0">
                <a:latin typeface="맑은 고딕"/>
                <a:cs typeface="맑은 고딕"/>
              </a:rPr>
              <a:t> </a:t>
            </a:r>
            <a:r>
              <a:rPr sz="1350" b="1" baseline="3086" dirty="0">
                <a:latin typeface="맑은 고딕"/>
                <a:cs typeface="맑은 고딕"/>
              </a:rPr>
              <a:t>장려상</a:t>
            </a:r>
            <a:r>
              <a:rPr sz="1350" b="1" spc="465" baseline="3086" dirty="0">
                <a:latin typeface="맑은 고딕"/>
                <a:cs typeface="맑은 고딕"/>
              </a:rPr>
              <a:t> </a:t>
            </a:r>
            <a:r>
              <a:rPr sz="800" spc="-70" dirty="0">
                <a:solidFill>
                  <a:srgbClr val="666666"/>
                </a:solidFill>
                <a:latin typeface="맑은 고딕"/>
                <a:cs typeface="맑은 고딕"/>
              </a:rPr>
              <a:t>한국외국어대학교</a:t>
            </a:r>
            <a:r>
              <a:rPr sz="80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800" spc="-10" dirty="0">
                <a:solidFill>
                  <a:srgbClr val="666666"/>
                </a:solidFill>
                <a:latin typeface="맑은 고딕"/>
                <a:cs typeface="맑은 고딕"/>
              </a:rPr>
              <a:t>국제지역대학</a:t>
            </a:r>
            <a:endParaRPr sz="800">
              <a:latin typeface="맑은 고딕"/>
              <a:cs typeface="맑은 고딕"/>
            </a:endParaRPr>
          </a:p>
          <a:p>
            <a:pPr marL="12700" marR="5080">
              <a:lnSpc>
                <a:spcPct val="189700"/>
              </a:lnSpc>
              <a:spcBef>
                <a:spcPts val="265"/>
              </a:spcBef>
            </a:pPr>
            <a:r>
              <a:rPr sz="800" spc="-70" dirty="0">
                <a:latin typeface="맑은 고딕"/>
                <a:cs typeface="맑은 고딕"/>
              </a:rPr>
              <a:t>한국외국어대학교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국제지역대학과</a:t>
            </a:r>
            <a:r>
              <a:rPr sz="800" spc="-8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로컬리티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특성화</a:t>
            </a:r>
            <a:r>
              <a:rPr sz="800" spc="-8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사업단에서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공동</a:t>
            </a:r>
            <a:r>
              <a:rPr sz="800" spc="-8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주관하는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제</a:t>
            </a:r>
            <a:r>
              <a:rPr sz="800" spc="-8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5회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King</a:t>
            </a:r>
            <a:r>
              <a:rPr sz="800" spc="-11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of</a:t>
            </a:r>
            <a:r>
              <a:rPr sz="800" spc="-110" dirty="0">
                <a:latin typeface="맑은 고딕"/>
                <a:cs typeface="맑은 고딕"/>
              </a:rPr>
              <a:t> </a:t>
            </a:r>
            <a:r>
              <a:rPr sz="800" spc="-75" dirty="0">
                <a:latin typeface="맑은 고딕"/>
                <a:cs typeface="맑은 고딕"/>
              </a:rPr>
              <a:t>Presentation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대회</a:t>
            </a:r>
            <a:r>
              <a:rPr sz="800" spc="-80" dirty="0">
                <a:latin typeface="맑은 고딕"/>
                <a:cs typeface="맑은 고딕"/>
              </a:rPr>
              <a:t> </a:t>
            </a:r>
            <a:r>
              <a:rPr sz="800" spc="-20" dirty="0">
                <a:latin typeface="맑은 고딕"/>
                <a:cs typeface="맑은 고딕"/>
              </a:rPr>
              <a:t>자유주제 </a:t>
            </a:r>
            <a:r>
              <a:rPr sz="800" spc="-55" dirty="0">
                <a:latin typeface="맑은 고딕"/>
                <a:cs typeface="맑은 고딕"/>
              </a:rPr>
              <a:t>부문에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`아프리카와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관련된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콘텐츠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제작`을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제안하는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주제로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발표하여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장려상을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수상하였습니다.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971" y="1306950"/>
            <a:ext cx="3600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맑은 고딕"/>
                <a:cs typeface="맑은 고딕"/>
              </a:rPr>
              <a:t>2018년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300" y="2369495"/>
            <a:ext cx="32956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5" dirty="0">
                <a:latin typeface="맑은 고딕"/>
                <a:cs typeface="맑은 고딕"/>
              </a:rPr>
              <a:t>어학</a:t>
            </a:r>
            <a:endParaRPr sz="125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2671322"/>
            <a:ext cx="6794500" cy="7620"/>
          </a:xfrm>
          <a:custGeom>
            <a:avLst/>
            <a:gdLst/>
            <a:ahLst/>
            <a:cxnLst/>
            <a:rect l="l" t="t" r="r" b="b"/>
            <a:pathLst>
              <a:path w="6794500" h="7619">
                <a:moveTo>
                  <a:pt x="6794500" y="0"/>
                </a:moveTo>
                <a:lnTo>
                  <a:pt x="0" y="0"/>
                </a:lnTo>
                <a:lnTo>
                  <a:pt x="0" y="7228"/>
                </a:lnTo>
                <a:lnTo>
                  <a:pt x="6794500" y="7228"/>
                </a:lnTo>
                <a:lnTo>
                  <a:pt x="679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13938" y="2832099"/>
            <a:ext cx="150241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55" dirty="0">
                <a:latin typeface="맑은 고딕"/>
                <a:cs typeface="맑은 고딕"/>
              </a:rPr>
              <a:t>TOEIC</a:t>
            </a:r>
            <a:r>
              <a:rPr sz="900" b="1" spc="-125" dirty="0">
                <a:latin typeface="맑은 고딕"/>
                <a:cs typeface="맑은 고딕"/>
              </a:rPr>
              <a:t> </a:t>
            </a:r>
            <a:r>
              <a:rPr sz="900" b="1" spc="-10" dirty="0">
                <a:latin typeface="맑은 고딕"/>
                <a:cs typeface="맑은 고딕"/>
              </a:rPr>
              <a:t>785점</a:t>
            </a:r>
            <a:r>
              <a:rPr sz="900" b="1" spc="6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(취득일</a:t>
            </a:r>
            <a:r>
              <a:rPr sz="800" spc="-12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: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dirty="0">
                <a:latin typeface="맑은 고딕"/>
                <a:cs typeface="맑은 고딕"/>
              </a:rPr>
              <a:t>2020.</a:t>
            </a:r>
            <a:r>
              <a:rPr sz="800" spc="20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08)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199" y="2824870"/>
            <a:ext cx="2425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25" dirty="0">
                <a:latin typeface="맑은 고딕"/>
                <a:cs typeface="맑은 고딕"/>
              </a:rPr>
              <a:t>영어</a:t>
            </a:r>
            <a:endParaRPr sz="9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300" y="3605515"/>
            <a:ext cx="78486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0" dirty="0">
                <a:latin typeface="맑은 고딕"/>
                <a:cs typeface="맑은 고딕"/>
              </a:rPr>
              <a:t>자기소개서</a:t>
            </a:r>
            <a:endParaRPr sz="1250">
              <a:latin typeface="맑은 고딕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000" y="3907342"/>
            <a:ext cx="6794500" cy="7620"/>
          </a:xfrm>
          <a:custGeom>
            <a:avLst/>
            <a:gdLst/>
            <a:ahLst/>
            <a:cxnLst/>
            <a:rect l="l" t="t" r="r" b="b"/>
            <a:pathLst>
              <a:path w="6794500" h="7620">
                <a:moveTo>
                  <a:pt x="6794500" y="0"/>
                </a:moveTo>
                <a:lnTo>
                  <a:pt x="0" y="0"/>
                </a:lnTo>
                <a:lnTo>
                  <a:pt x="0" y="7228"/>
                </a:lnTo>
                <a:lnTo>
                  <a:pt x="6794500" y="7228"/>
                </a:lnTo>
                <a:lnTo>
                  <a:pt x="6794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2971" y="4147630"/>
            <a:ext cx="6263640" cy="17011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20" dirty="0">
                <a:latin typeface="맑은 고딕"/>
                <a:cs typeface="맑은 고딕"/>
              </a:rPr>
              <a:t>지원</a:t>
            </a:r>
            <a:r>
              <a:rPr sz="1000" b="1" spc="-100" dirty="0">
                <a:latin typeface="맑은 고딕"/>
                <a:cs typeface="맑은 고딕"/>
              </a:rPr>
              <a:t> </a:t>
            </a:r>
            <a:r>
              <a:rPr sz="1000" b="1" spc="-25" dirty="0">
                <a:latin typeface="맑은 고딕"/>
                <a:cs typeface="맑은 고딕"/>
              </a:rPr>
              <a:t>동기</a:t>
            </a:r>
            <a:endParaRPr sz="1000">
              <a:latin typeface="맑은 고딕"/>
              <a:cs typeface="맑은 고딕"/>
            </a:endParaRPr>
          </a:p>
          <a:p>
            <a:pPr marL="12700" marR="33655">
              <a:lnSpc>
                <a:spcPct val="148200"/>
              </a:lnSpc>
              <a:spcBef>
                <a:spcPts val="585"/>
              </a:spcBef>
            </a:pPr>
            <a:r>
              <a:rPr sz="800" spc="-55" dirty="0">
                <a:latin typeface="맑은 고딕"/>
                <a:cs typeface="맑은 고딕"/>
              </a:rPr>
              <a:t>우연히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기숙사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룸메이트가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파이썬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코드로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노란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삼각형을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만들어내는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것을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보고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코딩에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대해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관심을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가지게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되었습니다.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직접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손으로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그려내지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않고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코 </a:t>
            </a:r>
            <a:r>
              <a:rPr sz="800" spc="-45" dirty="0">
                <a:latin typeface="맑은 고딕"/>
                <a:cs typeface="맑은 고딕"/>
              </a:rPr>
              <a:t>드를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작성하여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그려내는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것이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신기했고,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배워보고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싶은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마음에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이중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전공으로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융복합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소프트웨어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과정을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수강하게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되었습니다.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처음에는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20" dirty="0">
                <a:latin typeface="맑은 고딕"/>
                <a:cs typeface="맑은 고딕"/>
              </a:rPr>
              <a:t>줄만으로 </a:t>
            </a:r>
            <a:r>
              <a:rPr sz="800" spc="-10" dirty="0">
                <a:latin typeface="맑은 고딕"/>
                <a:cs typeface="맑은 고딕"/>
              </a:rPr>
              <a:t>도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컴퓨터에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75" dirty="0">
                <a:latin typeface="맑은 고딕"/>
                <a:cs typeface="맑은 고딕"/>
              </a:rPr>
              <a:t>‘Hello</a:t>
            </a:r>
            <a:r>
              <a:rPr sz="800" spc="-135" dirty="0">
                <a:latin typeface="맑은 고딕"/>
                <a:cs typeface="맑은 고딕"/>
              </a:rPr>
              <a:t> </a:t>
            </a:r>
            <a:r>
              <a:rPr sz="800" spc="-75" dirty="0">
                <a:latin typeface="맑은 고딕"/>
                <a:cs typeface="맑은 고딕"/>
              </a:rPr>
              <a:t>World’를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출력해내는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것이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새로웠고,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원하는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결과를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얻기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위해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논리적인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과정을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하나하나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이해하는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과정도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흥미로웠습니다.</a:t>
            </a:r>
            <a:endParaRPr sz="800">
              <a:latin typeface="맑은 고딕"/>
              <a:cs typeface="맑은 고딕"/>
            </a:endParaRPr>
          </a:p>
          <a:p>
            <a:pPr marL="12700" marR="5080">
              <a:lnSpc>
                <a:spcPct val="148200"/>
              </a:lnSpc>
            </a:pPr>
            <a:r>
              <a:rPr sz="800" spc="-45" dirty="0">
                <a:latin typeface="맑은 고딕"/>
                <a:cs typeface="맑은 고딕"/>
              </a:rPr>
              <a:t>코딩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관련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기술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능력을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함양하고자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학교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교육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과정에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참여하였지만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이론과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개념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위주의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수업이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많았고,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눈에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보이는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결과가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없어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스스로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부족하다는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생 </a:t>
            </a:r>
            <a:r>
              <a:rPr sz="800" spc="-45" dirty="0">
                <a:latin typeface="맑은 고딕"/>
                <a:cs typeface="맑은 고딕"/>
              </a:rPr>
              <a:t>각을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하게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되었습니다.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졸업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개발자로서의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취업에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대해서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많이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고민했지만,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일단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제대로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공부하고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포트폴리오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하나라도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만들어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보자고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결심하였습 </a:t>
            </a:r>
            <a:r>
              <a:rPr sz="800" spc="-55" dirty="0">
                <a:latin typeface="맑은 고딕"/>
                <a:cs typeface="맑은 고딕"/>
              </a:rPr>
              <a:t>니다.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그래서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국비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교육을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통해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자바와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스프링을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통해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웹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사이트를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구축하는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방법을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배우고,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팀원들과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함께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포트폴리오를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만들게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되었습니다.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여러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가지 </a:t>
            </a:r>
            <a:r>
              <a:rPr sz="800" spc="-60" dirty="0">
                <a:latin typeface="맑은 고딕"/>
                <a:cs typeface="맑은 고딕"/>
              </a:rPr>
              <a:t>어려움도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많았지만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원하는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결과를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도출하기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위해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고민하고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해결해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나가는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과정이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좋았습니다.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아직은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부족한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점이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많지만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학교에서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배운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이론과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직업 </a:t>
            </a:r>
            <a:r>
              <a:rPr sz="800" spc="-55" dirty="0">
                <a:latin typeface="맑은 고딕"/>
                <a:cs typeface="맑은 고딕"/>
              </a:rPr>
              <a:t>훈련을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통해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얻은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경험을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바탕으로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실무에서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개발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직무를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수행하는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전문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인력이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되고자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이번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채용에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지원하게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되었습니다.</a:t>
            </a:r>
            <a:endParaRPr sz="8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971" y="6128154"/>
            <a:ext cx="6271260" cy="43973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20" dirty="0">
                <a:latin typeface="맑은 고딕"/>
                <a:cs typeface="맑은 고딕"/>
              </a:rPr>
              <a:t>경력</a:t>
            </a:r>
            <a:r>
              <a:rPr sz="1000" b="1" spc="-114" dirty="0">
                <a:latin typeface="맑은 고딕"/>
                <a:cs typeface="맑은 고딕"/>
              </a:rPr>
              <a:t> </a:t>
            </a:r>
            <a:r>
              <a:rPr sz="1000" b="1" dirty="0">
                <a:latin typeface="맑은 고딕"/>
                <a:cs typeface="맑은 고딕"/>
              </a:rPr>
              <a:t>및</a:t>
            </a:r>
            <a:r>
              <a:rPr sz="1000" b="1" spc="-105" dirty="0">
                <a:latin typeface="맑은 고딕"/>
                <a:cs typeface="맑은 고딕"/>
              </a:rPr>
              <a:t> </a:t>
            </a:r>
            <a:r>
              <a:rPr sz="1000" b="1" spc="-20" dirty="0">
                <a:latin typeface="맑은 고딕"/>
                <a:cs typeface="맑은 고딕"/>
              </a:rPr>
              <a:t>주요</a:t>
            </a:r>
            <a:r>
              <a:rPr sz="1000" b="1" spc="-105" dirty="0">
                <a:latin typeface="맑은 고딕"/>
                <a:cs typeface="맑은 고딕"/>
              </a:rPr>
              <a:t> </a:t>
            </a:r>
            <a:r>
              <a:rPr sz="1000" b="1" spc="-20" dirty="0">
                <a:latin typeface="맑은 고딕"/>
                <a:cs typeface="맑은 고딕"/>
              </a:rPr>
              <a:t>활동</a:t>
            </a:r>
            <a:r>
              <a:rPr sz="1000" b="1" spc="-100" dirty="0">
                <a:latin typeface="맑은 고딕"/>
                <a:cs typeface="맑은 고딕"/>
              </a:rPr>
              <a:t> </a:t>
            </a:r>
            <a:r>
              <a:rPr sz="1000" b="1" spc="-25" dirty="0">
                <a:latin typeface="맑은 고딕"/>
                <a:cs typeface="맑은 고딕"/>
              </a:rPr>
              <a:t>사항</a:t>
            </a:r>
            <a:endParaRPr sz="1000">
              <a:latin typeface="맑은 고딕"/>
              <a:cs typeface="맑은 고딕"/>
            </a:endParaRPr>
          </a:p>
          <a:p>
            <a:pPr marL="12700" marR="12065" algn="just">
              <a:lnSpc>
                <a:spcPct val="148200"/>
              </a:lnSpc>
              <a:spcBef>
                <a:spcPts val="585"/>
              </a:spcBef>
            </a:pPr>
            <a:r>
              <a:rPr sz="800" spc="-40" dirty="0">
                <a:latin typeface="맑은 고딕"/>
                <a:cs typeface="맑은 고딕"/>
              </a:rPr>
              <a:t>올해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인기리에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방영되었던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40" dirty="0">
                <a:latin typeface="맑은 고딕"/>
                <a:cs typeface="맑은 고딕"/>
              </a:rPr>
              <a:t>TV</a:t>
            </a:r>
            <a:r>
              <a:rPr sz="800" spc="-12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프로그램</a:t>
            </a:r>
            <a:r>
              <a:rPr sz="800" spc="-12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‘스트리트</a:t>
            </a:r>
            <a:r>
              <a:rPr sz="800" spc="-120" dirty="0">
                <a:latin typeface="맑은 고딕"/>
                <a:cs typeface="맑은 고딕"/>
              </a:rPr>
              <a:t> </a:t>
            </a:r>
            <a:r>
              <a:rPr sz="800" spc="-40" dirty="0">
                <a:latin typeface="맑은 고딕"/>
                <a:cs typeface="맑은 고딕"/>
              </a:rPr>
              <a:t>우먼</a:t>
            </a:r>
            <a:r>
              <a:rPr sz="800" spc="-12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파이터’를</a:t>
            </a:r>
            <a:r>
              <a:rPr sz="800" spc="-120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보면서</a:t>
            </a:r>
            <a:r>
              <a:rPr sz="800" spc="-120" dirty="0">
                <a:latin typeface="맑은 고딕"/>
                <a:cs typeface="맑은 고딕"/>
              </a:rPr>
              <a:t> </a:t>
            </a:r>
            <a:r>
              <a:rPr sz="800" spc="-40" dirty="0">
                <a:latin typeface="맑은 고딕"/>
                <a:cs typeface="맑은 고딕"/>
              </a:rPr>
              <a:t>저는</a:t>
            </a:r>
            <a:r>
              <a:rPr sz="800" spc="-12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‘리더의</a:t>
            </a:r>
            <a:r>
              <a:rPr sz="800" spc="-12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자질’에</a:t>
            </a:r>
            <a:r>
              <a:rPr sz="800" spc="-120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대해서</a:t>
            </a:r>
            <a:r>
              <a:rPr sz="800" spc="-12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생각해보게</a:t>
            </a:r>
            <a:r>
              <a:rPr sz="800" spc="-12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되었습니다.</a:t>
            </a:r>
            <a:r>
              <a:rPr sz="800" spc="-12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이</a:t>
            </a:r>
            <a:r>
              <a:rPr sz="800" spc="-12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프로그램이</a:t>
            </a:r>
            <a:r>
              <a:rPr sz="800" spc="-120" dirty="0">
                <a:latin typeface="맑은 고딕"/>
                <a:cs typeface="맑은 고딕"/>
              </a:rPr>
              <a:t> </a:t>
            </a:r>
            <a:r>
              <a:rPr sz="800" spc="-70" dirty="0">
                <a:latin typeface="맑은 고딕"/>
                <a:cs typeface="맑은 고딕"/>
              </a:rPr>
              <a:t>방영되고</a:t>
            </a:r>
            <a:r>
              <a:rPr sz="800" spc="-65" dirty="0">
                <a:latin typeface="맑은 고딕"/>
                <a:cs typeface="맑은 고딕"/>
              </a:rPr>
              <a:t> </a:t>
            </a:r>
            <a:r>
              <a:rPr sz="800" spc="-40" dirty="0">
                <a:latin typeface="맑은 고딕"/>
                <a:cs typeface="맑은 고딕"/>
              </a:rPr>
              <a:t>있을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무렵,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40" dirty="0">
                <a:latin typeface="맑은 고딕"/>
                <a:cs typeface="맑은 고딕"/>
              </a:rPr>
              <a:t>실무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기반의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자바와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스프링에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40" dirty="0">
                <a:latin typeface="맑은 고딕"/>
                <a:cs typeface="맑은 고딕"/>
              </a:rPr>
              <a:t>대한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5개월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훈련에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참여하여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40" dirty="0">
                <a:latin typeface="맑은 고딕"/>
                <a:cs typeface="맑은 고딕"/>
              </a:rPr>
              <a:t>훈련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중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40" dirty="0">
                <a:latin typeface="맑은 고딕"/>
                <a:cs typeface="맑은 고딕"/>
              </a:rPr>
              <a:t>저를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포함한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팀원들과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프로젝트를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진행하였습니다.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프로젝트를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70" dirty="0">
                <a:latin typeface="맑은 고딕"/>
                <a:cs typeface="맑은 고딕"/>
              </a:rPr>
              <a:t>진행하는</a:t>
            </a:r>
            <a:r>
              <a:rPr sz="800" spc="-6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초반에는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40" dirty="0">
                <a:latin typeface="맑은 고딕"/>
                <a:cs typeface="맑은 고딕"/>
              </a:rPr>
              <a:t>팀원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대다수가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프로젝트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경험이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전무하여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갈피를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40" dirty="0">
                <a:latin typeface="맑은 고딕"/>
                <a:cs typeface="맑은 고딕"/>
              </a:rPr>
              <a:t>잡지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못하는</a:t>
            </a:r>
            <a:r>
              <a:rPr sz="800" spc="-114" dirty="0">
                <a:latin typeface="맑은 고딕"/>
                <a:cs typeface="맑은 고딕"/>
              </a:rPr>
              <a:t> </a:t>
            </a:r>
            <a:r>
              <a:rPr sz="800" spc="-70" dirty="0">
                <a:latin typeface="맑은 고딕"/>
                <a:cs typeface="맑은 고딕"/>
              </a:rPr>
              <a:t>상황이었습니다.</a:t>
            </a:r>
            <a:endParaRPr sz="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750">
              <a:latin typeface="맑은 고딕"/>
              <a:cs typeface="맑은 고딕"/>
            </a:endParaRPr>
          </a:p>
          <a:p>
            <a:pPr marL="12700" marR="5080">
              <a:lnSpc>
                <a:spcPct val="148200"/>
              </a:lnSpc>
            </a:pPr>
            <a:r>
              <a:rPr sz="800" spc="-10" dirty="0">
                <a:latin typeface="맑은 고딕"/>
                <a:cs typeface="맑은 고딕"/>
              </a:rPr>
              <a:t>그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상황에서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저는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프로젝트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진행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방향을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제시하고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인솔하는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역할을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솔선수범하여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나섰습니다.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팀원들의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각자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역할과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프로젝트의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방향성을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배분하여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팀 </a:t>
            </a:r>
            <a:r>
              <a:rPr sz="800" spc="-10" dirty="0">
                <a:latin typeface="맑은 고딕"/>
                <a:cs typeface="맑은 고딕"/>
              </a:rPr>
              <a:t>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이끌어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나갔습니다.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그렇다고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저만의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의견으로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프로젝트를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이끌어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가는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것이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아닌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일주일에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1회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이상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팀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전체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회의를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통하여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프로젝트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진행에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어려</a:t>
            </a:r>
            <a:r>
              <a:rPr sz="800" spc="50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점이나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피드백이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필요한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부분을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공유하여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마감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기한에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맞추어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프로젝트를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진행하여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단시간에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완성도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있는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프로젝트를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구현할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수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있었습니다.</a:t>
            </a:r>
            <a:endParaRPr sz="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800" spc="-55" dirty="0">
                <a:latin typeface="맑은 고딕"/>
                <a:cs typeface="맑은 고딕"/>
              </a:rPr>
              <a:t>이러한</a:t>
            </a:r>
            <a:r>
              <a:rPr sz="800" spc="-11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경험이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향후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맡은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업무에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있어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적극적인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자세로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업무에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임할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자신이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있습니다.</a:t>
            </a:r>
            <a:endParaRPr sz="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000" b="1" spc="-20" dirty="0">
                <a:latin typeface="맑은 고딕"/>
                <a:cs typeface="맑은 고딕"/>
              </a:rPr>
              <a:t>성격의</a:t>
            </a:r>
            <a:r>
              <a:rPr sz="1000" b="1" spc="-114" dirty="0">
                <a:latin typeface="맑은 고딕"/>
                <a:cs typeface="맑은 고딕"/>
              </a:rPr>
              <a:t> </a:t>
            </a:r>
            <a:r>
              <a:rPr sz="1000" b="1" spc="-25" dirty="0">
                <a:latin typeface="맑은 고딕"/>
                <a:cs typeface="맑은 고딕"/>
              </a:rPr>
              <a:t>장단점</a:t>
            </a:r>
            <a:endParaRPr sz="1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800" spc="-45" dirty="0">
                <a:latin typeface="맑은 고딕"/>
                <a:cs typeface="맑은 고딕"/>
              </a:rPr>
              <a:t>어떤</a:t>
            </a:r>
            <a:r>
              <a:rPr sz="800" spc="-11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행동을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하거나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실행하기까지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고민을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하는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시간이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다소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걸리는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경향이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있지만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번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선택한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결정에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대해서는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후회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없이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최선을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다하는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성격입니다.</a:t>
            </a:r>
            <a:endParaRPr sz="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>
              <a:latin typeface="맑은 고딕"/>
              <a:cs typeface="맑은 고딕"/>
            </a:endParaRPr>
          </a:p>
          <a:p>
            <a:pPr marL="12700" marR="5080">
              <a:lnSpc>
                <a:spcPct val="148200"/>
              </a:lnSpc>
            </a:pPr>
            <a:r>
              <a:rPr sz="800" spc="-10" dirty="0">
                <a:latin typeface="맑은 고딕"/>
                <a:cs typeface="맑은 고딕"/>
              </a:rPr>
              <a:t>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사례로,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대학교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재학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당시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0" dirty="0">
                <a:latin typeface="맑은 고딕"/>
                <a:cs typeface="맑은 고딕"/>
              </a:rPr>
              <a:t>‘킹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오브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70" dirty="0">
                <a:latin typeface="맑은 고딕"/>
                <a:cs typeface="맑은 고딕"/>
              </a:rPr>
              <a:t>프레젠테이션’이라는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대회가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있었습니다.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사람들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앞에서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말하는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것에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대해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두려움을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가지고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있어서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생각조차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하지 </a:t>
            </a:r>
            <a:r>
              <a:rPr sz="800" spc="-45" dirty="0">
                <a:latin typeface="맑은 고딕"/>
                <a:cs typeface="맑은 고딕"/>
              </a:rPr>
              <a:t>않고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있었습니다.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하지만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동기가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저를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설득했고,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평소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저의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모습이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답답했던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저는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이왕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하는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거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제대로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해보자는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마음을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먹었고,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대본을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구성하고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발표 </a:t>
            </a:r>
            <a:r>
              <a:rPr sz="800" spc="-55" dirty="0">
                <a:latin typeface="맑은 고딕"/>
                <a:cs typeface="맑은 고딕"/>
              </a:rPr>
              <a:t>연습을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하면서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최선을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다해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준비했습니다.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대회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당일에는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실수만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하지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말고,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완주만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하자는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생각을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하였습니다.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잘하는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사람이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너무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많아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참가한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것에 </a:t>
            </a:r>
            <a:r>
              <a:rPr sz="800" spc="-55" dirty="0">
                <a:latin typeface="맑은 고딕"/>
                <a:cs typeface="맑은 고딕"/>
              </a:rPr>
              <a:t>의의를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두려고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했지만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감사하게도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장려상을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수상하게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되었습니다.</a:t>
            </a:r>
            <a:endParaRPr sz="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000" b="1" spc="-20" dirty="0">
                <a:latin typeface="맑은 고딕"/>
                <a:cs typeface="맑은 고딕"/>
              </a:rPr>
              <a:t>입사</a:t>
            </a:r>
            <a:r>
              <a:rPr sz="1000" b="1" spc="-105" dirty="0">
                <a:latin typeface="맑은 고딕"/>
                <a:cs typeface="맑은 고딕"/>
              </a:rPr>
              <a:t> </a:t>
            </a:r>
            <a:r>
              <a:rPr sz="1000" b="1" dirty="0">
                <a:latin typeface="맑은 고딕"/>
                <a:cs typeface="맑은 고딕"/>
              </a:rPr>
              <a:t>후</a:t>
            </a:r>
            <a:r>
              <a:rPr sz="1000" b="1" spc="-100" dirty="0">
                <a:latin typeface="맑은 고딕"/>
                <a:cs typeface="맑은 고딕"/>
              </a:rPr>
              <a:t> </a:t>
            </a:r>
            <a:r>
              <a:rPr sz="1000" b="1" spc="-25" dirty="0">
                <a:latin typeface="맑은 고딕"/>
                <a:cs typeface="맑은 고딕"/>
              </a:rPr>
              <a:t>포부</a:t>
            </a:r>
            <a:endParaRPr sz="1000">
              <a:latin typeface="맑은 고딕"/>
              <a:cs typeface="맑은 고딕"/>
            </a:endParaRPr>
          </a:p>
          <a:p>
            <a:pPr marL="12700" marR="62230">
              <a:lnSpc>
                <a:spcPct val="148200"/>
              </a:lnSpc>
              <a:spcBef>
                <a:spcPts val="590"/>
              </a:spcBef>
            </a:pPr>
            <a:r>
              <a:rPr sz="800" spc="-55" dirty="0">
                <a:latin typeface="맑은 고딕"/>
                <a:cs typeface="맑은 고딕"/>
              </a:rPr>
              <a:t>처음은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누구나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미숙합니다.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그러나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그런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미숙함을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능숙함으로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바꾸는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것은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본인에게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달려있다고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생각합니다.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저는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그런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미숙함을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능숙함으로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바꿀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자 </a:t>
            </a:r>
            <a:r>
              <a:rPr sz="800" spc="-45" dirty="0">
                <a:latin typeface="맑은 고딕"/>
                <a:cs typeface="맑은 고딕"/>
              </a:rPr>
              <a:t>신이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있습니다.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이전에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아르바이트로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규모가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꽤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큰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음식점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홀에서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근무한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적이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있습니다.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업무량은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많았지만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처음에는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익숙하지도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않고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낯설어서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실수</a:t>
            </a:r>
            <a:endParaRPr sz="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8502" y="5571586"/>
            <a:ext cx="3647440" cy="98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50" spc="-35" dirty="0">
                <a:latin typeface="맑은 고딕"/>
                <a:cs typeface="맑은 고딕"/>
              </a:rPr>
              <a:t>위의</a:t>
            </a:r>
            <a:r>
              <a:rPr sz="1250" spc="-90" dirty="0">
                <a:latin typeface="맑은 고딕"/>
                <a:cs typeface="맑은 고딕"/>
              </a:rPr>
              <a:t> </a:t>
            </a:r>
            <a:r>
              <a:rPr sz="1250" spc="-35" dirty="0">
                <a:latin typeface="맑은 고딕"/>
                <a:cs typeface="맑은 고딕"/>
              </a:rPr>
              <a:t>모든</a:t>
            </a:r>
            <a:r>
              <a:rPr sz="1250" spc="-85" dirty="0">
                <a:latin typeface="맑은 고딕"/>
                <a:cs typeface="맑은 고딕"/>
              </a:rPr>
              <a:t> </a:t>
            </a:r>
            <a:r>
              <a:rPr sz="1250" spc="-50" dirty="0">
                <a:latin typeface="맑은 고딕"/>
                <a:cs typeface="맑은 고딕"/>
              </a:rPr>
              <a:t>기재사항은</a:t>
            </a:r>
            <a:r>
              <a:rPr sz="1250" spc="-90" dirty="0">
                <a:latin typeface="맑은 고딕"/>
                <a:cs typeface="맑은 고딕"/>
              </a:rPr>
              <a:t> </a:t>
            </a:r>
            <a:r>
              <a:rPr sz="1250" spc="-45" dirty="0">
                <a:latin typeface="맑은 고딕"/>
                <a:cs typeface="맑은 고딕"/>
              </a:rPr>
              <a:t>사실과</a:t>
            </a:r>
            <a:r>
              <a:rPr sz="1250" spc="-85" dirty="0">
                <a:latin typeface="맑은 고딕"/>
                <a:cs typeface="맑은 고딕"/>
              </a:rPr>
              <a:t> </a:t>
            </a:r>
            <a:r>
              <a:rPr sz="1250" spc="-50" dirty="0">
                <a:latin typeface="맑은 고딕"/>
                <a:cs typeface="맑은 고딕"/>
              </a:rPr>
              <a:t>다름없음을</a:t>
            </a:r>
            <a:r>
              <a:rPr sz="1250" spc="-85" dirty="0">
                <a:latin typeface="맑은 고딕"/>
                <a:cs typeface="맑은 고딕"/>
              </a:rPr>
              <a:t> </a:t>
            </a:r>
            <a:r>
              <a:rPr sz="1250" spc="-25" dirty="0">
                <a:latin typeface="맑은 고딕"/>
                <a:cs typeface="맑은 고딕"/>
              </a:rPr>
              <a:t>확인합니다.</a:t>
            </a:r>
            <a:endParaRPr sz="1250" dirty="0">
              <a:latin typeface="맑은 고딕"/>
              <a:cs typeface="맑은 고딕"/>
            </a:endParaRPr>
          </a:p>
          <a:p>
            <a:pPr marL="1501140">
              <a:lnSpc>
                <a:spcPct val="100000"/>
              </a:lnSpc>
              <a:spcBef>
                <a:spcPts val="830"/>
              </a:spcBef>
            </a:pPr>
            <a:r>
              <a:rPr sz="800" spc="-55" dirty="0">
                <a:latin typeface="맑은 고딕"/>
                <a:cs typeface="맑은 고딕"/>
              </a:rPr>
              <a:t>작성자</a:t>
            </a:r>
            <a:r>
              <a:rPr sz="800" spc="-10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: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lang="ko-KR" altLang="en-US" sz="800" spc="-25" dirty="0" err="1">
                <a:latin typeface="맑은 고딕"/>
                <a:cs typeface="맑은 고딕"/>
              </a:rPr>
              <a:t>홍길순</a:t>
            </a:r>
            <a:endParaRPr sz="800" dirty="0">
              <a:latin typeface="맑은 고딕"/>
              <a:cs typeface="맑은 고딕"/>
            </a:endParaRPr>
          </a:p>
          <a:p>
            <a:pPr marL="460375" marR="461009" indent="144145">
              <a:lnSpc>
                <a:spcPct val="109500"/>
              </a:lnSpc>
              <a:spcBef>
                <a:spcPts val="25"/>
              </a:spcBef>
            </a:pP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이</a:t>
            </a:r>
            <a:r>
              <a:rPr sz="650" spc="-8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이력서는</a:t>
            </a:r>
            <a:r>
              <a:rPr sz="650" spc="-7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30" dirty="0">
                <a:solidFill>
                  <a:srgbClr val="666666"/>
                </a:solidFill>
                <a:latin typeface="맑은 고딕"/>
                <a:cs typeface="맑은 고딕"/>
              </a:rPr>
              <a:t>2022년</a:t>
            </a:r>
            <a:r>
              <a:rPr sz="650" spc="-7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20" dirty="0">
                <a:solidFill>
                  <a:srgbClr val="666666"/>
                </a:solidFill>
                <a:latin typeface="맑은 고딕"/>
                <a:cs typeface="맑은 고딕"/>
              </a:rPr>
              <a:t>01월</a:t>
            </a:r>
            <a:r>
              <a:rPr sz="650" spc="-7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20" dirty="0">
                <a:solidFill>
                  <a:srgbClr val="666666"/>
                </a:solidFill>
                <a:latin typeface="맑은 고딕"/>
                <a:cs typeface="맑은 고딕"/>
              </a:rPr>
              <a:t>04일</a:t>
            </a:r>
            <a:r>
              <a:rPr sz="650" spc="-7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30" dirty="0">
                <a:solidFill>
                  <a:srgbClr val="666666"/>
                </a:solidFill>
                <a:latin typeface="맑은 고딕"/>
                <a:cs typeface="맑은 고딕"/>
              </a:rPr>
              <a:t>(화)에</a:t>
            </a:r>
            <a:r>
              <a:rPr sz="650" spc="-7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최종</a:t>
            </a:r>
            <a:r>
              <a:rPr sz="650" spc="-8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20" dirty="0">
                <a:solidFill>
                  <a:srgbClr val="666666"/>
                </a:solidFill>
                <a:latin typeface="맑은 고딕"/>
                <a:cs typeface="맑은 고딕"/>
              </a:rPr>
              <a:t>업데이트된</a:t>
            </a:r>
            <a:r>
              <a:rPr sz="650" spc="-7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이력서</a:t>
            </a:r>
            <a:r>
              <a:rPr sz="650" spc="-7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20" dirty="0">
                <a:solidFill>
                  <a:srgbClr val="666666"/>
                </a:solidFill>
                <a:latin typeface="맑은 고딕"/>
                <a:cs typeface="맑은 고딕"/>
              </a:rPr>
              <a:t>입니다.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위조된</a:t>
            </a:r>
            <a:r>
              <a:rPr sz="65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문서를</a:t>
            </a:r>
            <a:r>
              <a:rPr sz="650" spc="-9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20" dirty="0">
                <a:solidFill>
                  <a:srgbClr val="666666"/>
                </a:solidFill>
                <a:latin typeface="맑은 고딕"/>
                <a:cs typeface="맑은 고딕"/>
              </a:rPr>
              <a:t>등록하여</a:t>
            </a:r>
            <a:r>
              <a:rPr sz="650" spc="-9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25" dirty="0">
                <a:solidFill>
                  <a:srgbClr val="666666"/>
                </a:solidFill>
                <a:latin typeface="맑은 고딕"/>
                <a:cs typeface="맑은 고딕"/>
              </a:rPr>
              <a:t>취업활동에</a:t>
            </a:r>
            <a:r>
              <a:rPr sz="650" spc="-9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이용</a:t>
            </a:r>
            <a:r>
              <a:rPr sz="650" spc="-9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시</a:t>
            </a:r>
            <a:r>
              <a:rPr sz="650" spc="-9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법적</a:t>
            </a:r>
            <a:r>
              <a:rPr sz="650" spc="-9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책임을</a:t>
            </a:r>
            <a:r>
              <a:rPr sz="65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지게</a:t>
            </a:r>
            <a:r>
              <a:rPr sz="650" spc="-9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될</a:t>
            </a:r>
            <a:r>
              <a:rPr sz="650" spc="-9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수</a:t>
            </a:r>
            <a:r>
              <a:rPr sz="650" spc="-9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35" dirty="0">
                <a:solidFill>
                  <a:srgbClr val="666666"/>
                </a:solidFill>
                <a:latin typeface="맑은 고딕"/>
                <a:cs typeface="맑은 고딕"/>
              </a:rPr>
              <a:t>있습니다.</a:t>
            </a:r>
            <a:endParaRPr sz="650" dirty="0">
              <a:latin typeface="맑은 고딕"/>
              <a:cs typeface="맑은 고딕"/>
            </a:endParaRPr>
          </a:p>
          <a:p>
            <a:pPr marL="337820" marR="337820" algn="ctr">
              <a:lnSpc>
                <a:spcPct val="109500"/>
              </a:lnSpc>
            </a:pPr>
            <a:r>
              <a:rPr sz="650" spc="-35" dirty="0">
                <a:solidFill>
                  <a:srgbClr val="666666"/>
                </a:solidFill>
                <a:latin typeface="맑은 고딕"/>
                <a:cs typeface="맑은 고딕"/>
              </a:rPr>
              <a:t>잡코리아(유)는</a:t>
            </a:r>
            <a:r>
              <a:rPr sz="650" spc="-9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20" dirty="0">
                <a:solidFill>
                  <a:srgbClr val="666666"/>
                </a:solidFill>
                <a:latin typeface="맑은 고딕"/>
                <a:cs typeface="맑은 고딕"/>
              </a:rPr>
              <a:t>구직자가</a:t>
            </a:r>
            <a:r>
              <a:rPr sz="650" spc="-9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등록</a:t>
            </a:r>
            <a:r>
              <a:rPr sz="650" spc="-8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한</a:t>
            </a:r>
            <a:r>
              <a:rPr sz="650" spc="-9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문서에</a:t>
            </a:r>
            <a:r>
              <a:rPr sz="650" spc="-8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대해</a:t>
            </a:r>
            <a:r>
              <a:rPr sz="650" spc="-9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25" dirty="0">
                <a:solidFill>
                  <a:srgbClr val="666666"/>
                </a:solidFill>
                <a:latin typeface="맑은 고딕"/>
                <a:cs typeface="맑은 고딕"/>
              </a:rPr>
              <a:t>보증하거나</a:t>
            </a:r>
            <a:r>
              <a:rPr sz="650" spc="-8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별도의</a:t>
            </a:r>
            <a:r>
              <a:rPr sz="650" spc="-9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책임을</a:t>
            </a:r>
            <a:r>
              <a:rPr sz="650" spc="-8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지지</a:t>
            </a:r>
            <a:r>
              <a:rPr sz="650" spc="-9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25" dirty="0">
                <a:solidFill>
                  <a:srgbClr val="666666"/>
                </a:solidFill>
                <a:latin typeface="맑은 고딕"/>
                <a:cs typeface="맑은 고딕"/>
              </a:rPr>
              <a:t>않으며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첨부된</a:t>
            </a:r>
            <a:r>
              <a:rPr sz="650" spc="-10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문서를</a:t>
            </a:r>
            <a:r>
              <a:rPr sz="650" spc="-10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20" dirty="0">
                <a:solidFill>
                  <a:srgbClr val="666666"/>
                </a:solidFill>
                <a:latin typeface="맑은 고딕"/>
                <a:cs typeface="맑은 고딕"/>
              </a:rPr>
              <a:t>신뢰하여</a:t>
            </a:r>
            <a:r>
              <a:rPr sz="650" spc="-10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발생한</a:t>
            </a:r>
            <a:r>
              <a:rPr sz="650" spc="-10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법적</a:t>
            </a:r>
            <a:r>
              <a:rPr sz="650" spc="-10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분쟁에</a:t>
            </a:r>
            <a:r>
              <a:rPr sz="650" spc="-10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책임을</a:t>
            </a:r>
            <a:r>
              <a:rPr sz="650" spc="-10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지지</a:t>
            </a:r>
            <a:r>
              <a:rPr sz="650" spc="-100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않습니다.</a:t>
            </a:r>
            <a:endParaRPr sz="650" dirty="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또한</a:t>
            </a:r>
            <a:r>
              <a:rPr sz="65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25" dirty="0">
                <a:solidFill>
                  <a:srgbClr val="666666"/>
                </a:solidFill>
                <a:latin typeface="맑은 고딕"/>
                <a:cs typeface="맑은 고딕"/>
              </a:rPr>
              <a:t>구인/구직</a:t>
            </a:r>
            <a:r>
              <a:rPr sz="65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목적</a:t>
            </a:r>
            <a:r>
              <a:rPr sz="65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외</a:t>
            </a:r>
            <a:r>
              <a:rPr sz="65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다른</a:t>
            </a:r>
            <a:r>
              <a:rPr sz="65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20" dirty="0">
                <a:solidFill>
                  <a:srgbClr val="666666"/>
                </a:solidFill>
                <a:latin typeface="맑은 고딕"/>
                <a:cs typeface="맑은 고딕"/>
              </a:rPr>
              <a:t>목적으로</a:t>
            </a:r>
            <a:r>
              <a:rPr sz="65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이용시</a:t>
            </a:r>
            <a:r>
              <a:rPr sz="65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이력서</a:t>
            </a:r>
            <a:r>
              <a:rPr sz="65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삭제</a:t>
            </a:r>
            <a:r>
              <a:rPr sz="65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혹은</a:t>
            </a:r>
            <a:r>
              <a:rPr sz="65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비공개</a:t>
            </a:r>
            <a:r>
              <a:rPr sz="65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10" dirty="0">
                <a:solidFill>
                  <a:srgbClr val="666666"/>
                </a:solidFill>
                <a:latin typeface="맑은 고딕"/>
                <a:cs typeface="맑은 고딕"/>
              </a:rPr>
              <a:t>조치가</a:t>
            </a:r>
            <a:r>
              <a:rPr sz="65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될</a:t>
            </a:r>
            <a:r>
              <a:rPr sz="65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dirty="0">
                <a:solidFill>
                  <a:srgbClr val="666666"/>
                </a:solidFill>
                <a:latin typeface="맑은 고딕"/>
                <a:cs typeface="맑은 고딕"/>
              </a:rPr>
              <a:t>수</a:t>
            </a:r>
            <a:r>
              <a:rPr sz="650" spc="-95" dirty="0">
                <a:solidFill>
                  <a:srgbClr val="666666"/>
                </a:solidFill>
                <a:latin typeface="맑은 고딕"/>
                <a:cs typeface="맑은 고딕"/>
              </a:rPr>
              <a:t> </a:t>
            </a:r>
            <a:r>
              <a:rPr sz="650" spc="-20" dirty="0">
                <a:solidFill>
                  <a:srgbClr val="666666"/>
                </a:solidFill>
                <a:latin typeface="맑은 고딕"/>
                <a:cs typeface="맑은 고딕"/>
              </a:rPr>
              <a:t>있습니다.</a:t>
            </a:r>
            <a:endParaRPr sz="650" dirty="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971" y="62257"/>
            <a:ext cx="6242050" cy="74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200"/>
              </a:lnSpc>
              <a:spcBef>
                <a:spcPts val="100"/>
              </a:spcBef>
            </a:pPr>
            <a:r>
              <a:rPr sz="800" spc="-10" dirty="0">
                <a:latin typeface="맑은 고딕"/>
                <a:cs typeface="맑은 고딕"/>
              </a:rPr>
              <a:t>를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많이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했고,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그런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저의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모습이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답답하여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잘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해내고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싶었습니다.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그래서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가장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기본이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되는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메뉴를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익히기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위해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메뉴판을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사진으로</a:t>
            </a:r>
            <a:r>
              <a:rPr sz="800" spc="-10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찍어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시간이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생길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0" dirty="0">
                <a:latin typeface="맑은 고딕"/>
                <a:cs typeface="맑은 고딕"/>
              </a:rPr>
              <a:t>때 </a:t>
            </a:r>
            <a:r>
              <a:rPr sz="800" spc="-45" dirty="0">
                <a:latin typeface="맑은 고딕"/>
                <a:cs typeface="맑은 고딕"/>
              </a:rPr>
              <a:t>마다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메뉴와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사진을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매칭시켜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외우고,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일의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패턴을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파악해서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빠르게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습득하기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위해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노력하였습니다.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그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결과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해당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업무에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금방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적응할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수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있었고,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이후 </a:t>
            </a:r>
            <a:r>
              <a:rPr sz="800" spc="-45" dirty="0">
                <a:latin typeface="맑은 고딕"/>
                <a:cs typeface="맑은 고딕"/>
              </a:rPr>
              <a:t>에는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직접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인수인계를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하기도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하였습니다.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앞으로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저에게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주어질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업무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또한</a:t>
            </a:r>
            <a:r>
              <a:rPr sz="800" spc="-8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마찬가지라고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생각합니다.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처음이라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미숙한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부분은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있겠지만,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저의</a:t>
            </a:r>
            <a:r>
              <a:rPr sz="800" spc="-90" dirty="0">
                <a:latin typeface="맑은 고딕"/>
                <a:cs typeface="맑은 고딕"/>
              </a:rPr>
              <a:t> </a:t>
            </a:r>
            <a:r>
              <a:rPr sz="800" spc="-25" dirty="0">
                <a:latin typeface="맑은 고딕"/>
                <a:cs typeface="맑은 고딕"/>
              </a:rPr>
              <a:t>미숙한 </a:t>
            </a:r>
            <a:r>
              <a:rPr sz="800" spc="-45" dirty="0">
                <a:latin typeface="맑은 고딕"/>
                <a:cs typeface="맑은 고딕"/>
              </a:rPr>
              <a:t>점을</a:t>
            </a:r>
            <a:r>
              <a:rPr sz="800" spc="-110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능숙하게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할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수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있도록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55" dirty="0">
                <a:latin typeface="맑은 고딕"/>
                <a:cs typeface="맑은 고딕"/>
              </a:rPr>
              <a:t>스스로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45" dirty="0">
                <a:latin typeface="맑은 고딕"/>
                <a:cs typeface="맑은 고딕"/>
              </a:rPr>
              <a:t>찾아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0" dirty="0">
                <a:latin typeface="맑은 고딕"/>
                <a:cs typeface="맑은 고딕"/>
              </a:rPr>
              <a:t>노력하는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65" dirty="0">
                <a:latin typeface="맑은 고딕"/>
                <a:cs typeface="맑은 고딕"/>
              </a:rPr>
              <a:t>신입사원이</a:t>
            </a:r>
            <a:r>
              <a:rPr sz="800" spc="-95" dirty="0">
                <a:latin typeface="맑은 고딕"/>
                <a:cs typeface="맑은 고딕"/>
              </a:rPr>
              <a:t> </a:t>
            </a:r>
            <a:r>
              <a:rPr sz="800" spc="-10" dirty="0">
                <a:latin typeface="맑은 고딕"/>
                <a:cs typeface="맑은 고딕"/>
              </a:rPr>
              <a:t>되겠습니다.</a:t>
            </a:r>
            <a:endParaRPr sz="800">
              <a:latin typeface="맑은 고딕"/>
              <a:cs typeface="맑은 고딕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92205"/>
              </p:ext>
            </p:extLst>
          </p:nvPr>
        </p:nvGraphicFramePr>
        <p:xfrm>
          <a:off x="381000" y="1616008"/>
          <a:ext cx="6794499" cy="1469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9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 dirty="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650" b="1" spc="-10" dirty="0">
                          <a:latin typeface="맑은 고딕"/>
                          <a:cs typeface="맑은 고딕"/>
                        </a:rPr>
                        <a:t>포트폴리오</a:t>
                      </a:r>
                      <a:endParaRPr sz="650" dirty="0">
                        <a:latin typeface="맑은 고딕"/>
                        <a:cs typeface="맑은 고딕"/>
                      </a:endParaRPr>
                    </a:p>
                  </a:txBody>
                  <a:tcPr marL="0" marR="0" marT="6350" marB="0">
                    <a:lnR w="9525">
                      <a:solidFill>
                        <a:srgbClr val="ECEDF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800" spc="-45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2"/>
                        </a:rPr>
                        <a:t>https://github.com/ju0103/Spring_board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1905" marB="0">
                    <a:lnL w="9525">
                      <a:solidFill>
                        <a:srgbClr val="ECEDF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650" b="1" spc="-10" dirty="0">
                          <a:latin typeface="맑은 고딕"/>
                          <a:cs typeface="맑은 고딕"/>
                        </a:rPr>
                        <a:t>포트폴리오</a:t>
                      </a:r>
                      <a:endParaRPr sz="650">
                        <a:latin typeface="맑은 고딕"/>
                        <a:cs typeface="맑은 고딕"/>
                      </a:endParaRPr>
                    </a:p>
                  </a:txBody>
                  <a:tcPr marL="0" marR="0" marT="6350" marB="0">
                    <a:lnR w="9525">
                      <a:solidFill>
                        <a:srgbClr val="ECEDF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800" spc="-10" dirty="0" err="1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3"/>
                        </a:rPr>
                        <a:t>카페</a:t>
                      </a:r>
                      <a:r>
                        <a:rPr sz="800" spc="-10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3"/>
                        </a:rPr>
                        <a:t>_</a:t>
                      </a:r>
                      <a:r>
                        <a:rPr lang="ko-KR" altLang="en-US" sz="800" spc="-10" dirty="0" err="1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3"/>
                        </a:rPr>
                        <a:t>홈길순</a:t>
                      </a:r>
                      <a:r>
                        <a:rPr sz="800" spc="-10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3"/>
                        </a:rPr>
                        <a:t>.pptx</a:t>
                      </a:r>
                      <a:endParaRPr sz="800" dirty="0">
                        <a:latin typeface="맑은 고딕"/>
                        <a:cs typeface="맑은 고딕"/>
                      </a:endParaRPr>
                    </a:p>
                  </a:txBody>
                  <a:tcPr marL="0" marR="0" marT="1905" marB="0">
                    <a:lnL w="9525">
                      <a:solidFill>
                        <a:srgbClr val="ECEDF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650" b="1" spc="-10" dirty="0">
                          <a:latin typeface="맑은 고딕"/>
                          <a:cs typeface="맑은 고딕"/>
                        </a:rPr>
                        <a:t>포트폴리오</a:t>
                      </a:r>
                      <a:endParaRPr sz="650">
                        <a:latin typeface="맑은 고딕"/>
                        <a:cs typeface="맑은 고딕"/>
                      </a:endParaRPr>
                    </a:p>
                  </a:txBody>
                  <a:tcPr marL="0" marR="0" marT="6350" marB="0">
                    <a:lnR w="9525">
                      <a:solidFill>
                        <a:srgbClr val="ECEDF0"/>
                      </a:solidFill>
                      <a:prstDash val="solid"/>
                    </a:lnR>
                    <a:lnT w="9525">
                      <a:solidFill>
                        <a:srgbClr val="ECEDF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800" spc="-40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4"/>
                        </a:rPr>
                        <a:t>https://github.com/ju0103/ticketing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1905" marB="0">
                    <a:lnL w="9525">
                      <a:solidFill>
                        <a:srgbClr val="ECEDF0"/>
                      </a:solidFill>
                      <a:prstDash val="solid"/>
                    </a:lnL>
                    <a:lnT w="9525">
                      <a:solidFill>
                        <a:srgbClr val="ECEDF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650" b="1" spc="-10" dirty="0">
                          <a:latin typeface="맑은 고딕"/>
                          <a:cs typeface="맑은 고딕"/>
                        </a:rPr>
                        <a:t>포트폴리오</a:t>
                      </a:r>
                      <a:endParaRPr sz="650">
                        <a:latin typeface="맑은 고딕"/>
                        <a:cs typeface="맑은 고딕"/>
                      </a:endParaRPr>
                    </a:p>
                  </a:txBody>
                  <a:tcPr marL="0" marR="0" marT="6350" marB="0">
                    <a:lnR w="9525">
                      <a:solidFill>
                        <a:srgbClr val="ECEDF0"/>
                      </a:solidFill>
                      <a:prstDash val="solid"/>
                    </a:lnR>
                    <a:lnT w="9525">
                      <a:solidFill>
                        <a:srgbClr val="ECEDF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800" spc="-45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5"/>
                        </a:rPr>
                        <a:t>티켓</a:t>
                      </a:r>
                      <a:r>
                        <a:rPr sz="800" spc="-105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5"/>
                        </a:rPr>
                        <a:t> </a:t>
                      </a:r>
                      <a:r>
                        <a:rPr sz="800" spc="-45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5"/>
                        </a:rPr>
                        <a:t>예매</a:t>
                      </a:r>
                      <a:r>
                        <a:rPr sz="800" spc="-100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5"/>
                        </a:rPr>
                        <a:t> </a:t>
                      </a:r>
                      <a:r>
                        <a:rPr sz="800" spc="-10" dirty="0" err="1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5"/>
                        </a:rPr>
                        <a:t>사이트</a:t>
                      </a:r>
                      <a:r>
                        <a:rPr sz="800" spc="-10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5"/>
                        </a:rPr>
                        <a:t>_</a:t>
                      </a:r>
                      <a:r>
                        <a:rPr lang="ko-KR" altLang="en-US" sz="800" spc="-10" dirty="0" err="1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5"/>
                        </a:rPr>
                        <a:t>홍길순</a:t>
                      </a:r>
                      <a:r>
                        <a:rPr sz="800" spc="-10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5"/>
                        </a:rPr>
                        <a:t>.pdf</a:t>
                      </a:r>
                      <a:endParaRPr sz="800" dirty="0">
                        <a:latin typeface="맑은 고딕"/>
                        <a:cs typeface="맑은 고딕"/>
                      </a:endParaRPr>
                    </a:p>
                  </a:txBody>
                  <a:tcPr marL="0" marR="0" marT="1905" marB="0">
                    <a:lnL w="9525">
                      <a:solidFill>
                        <a:srgbClr val="ECEDF0"/>
                      </a:solidFill>
                      <a:prstDash val="solid"/>
                    </a:lnL>
                    <a:lnT w="9525">
                      <a:solidFill>
                        <a:srgbClr val="ECEDF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650" b="1" spc="-25" dirty="0">
                          <a:latin typeface="맑은 고딕"/>
                          <a:cs typeface="맑은 고딕"/>
                        </a:rPr>
                        <a:t>증명서</a:t>
                      </a:r>
                      <a:endParaRPr sz="650">
                        <a:latin typeface="맑은 고딕"/>
                        <a:cs typeface="맑은 고딕"/>
                      </a:endParaRPr>
                    </a:p>
                  </a:txBody>
                  <a:tcPr marL="0" marR="0" marT="6350" marB="0">
                    <a:lnR w="9525">
                      <a:solidFill>
                        <a:srgbClr val="ECEDF0"/>
                      </a:solidFill>
                      <a:prstDash val="solid"/>
                    </a:lnR>
                    <a:lnT w="9525">
                      <a:solidFill>
                        <a:srgbClr val="ECEDF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800" spc="-70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6"/>
                        </a:rPr>
                        <a:t>킹오브프레젠테이션</a:t>
                      </a:r>
                      <a:r>
                        <a:rPr sz="800" spc="-40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6"/>
                        </a:rPr>
                        <a:t> </a:t>
                      </a:r>
                      <a:r>
                        <a:rPr sz="800" spc="-10" dirty="0" err="1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6"/>
                        </a:rPr>
                        <a:t>장려상</a:t>
                      </a:r>
                      <a:r>
                        <a:rPr sz="800" spc="-10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6"/>
                        </a:rPr>
                        <a:t>_</a:t>
                      </a:r>
                      <a:r>
                        <a:rPr lang="ko-KR" altLang="en-US" sz="800" spc="-10" dirty="0" err="1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6"/>
                        </a:rPr>
                        <a:t>홍길순</a:t>
                      </a:r>
                      <a:r>
                        <a:rPr sz="800" spc="-10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6"/>
                        </a:rPr>
                        <a:t>.pdf</a:t>
                      </a:r>
                      <a:endParaRPr sz="800" dirty="0">
                        <a:latin typeface="맑은 고딕"/>
                        <a:cs typeface="맑은 고딕"/>
                      </a:endParaRPr>
                    </a:p>
                  </a:txBody>
                  <a:tcPr marL="0" marR="0" marT="1905" marB="0">
                    <a:lnL w="9525">
                      <a:solidFill>
                        <a:srgbClr val="ECEDF0"/>
                      </a:solidFill>
                      <a:prstDash val="solid"/>
                    </a:lnL>
                    <a:lnT w="9525">
                      <a:solidFill>
                        <a:srgbClr val="ECEDF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650" b="1" spc="-25" dirty="0">
                          <a:latin typeface="맑은 고딕"/>
                          <a:cs typeface="맑은 고딕"/>
                        </a:rPr>
                        <a:t>증명서</a:t>
                      </a:r>
                      <a:endParaRPr sz="650">
                        <a:latin typeface="맑은 고딕"/>
                        <a:cs typeface="맑은 고딕"/>
                      </a:endParaRPr>
                    </a:p>
                  </a:txBody>
                  <a:tcPr marL="0" marR="0" marT="6350" marB="0">
                    <a:lnR w="9525">
                      <a:solidFill>
                        <a:srgbClr val="ECEDF0"/>
                      </a:solidFill>
                      <a:prstDash val="solid"/>
                    </a:lnR>
                    <a:lnT w="9525">
                      <a:solidFill>
                        <a:srgbClr val="ECEDF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800" spc="-65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7"/>
                        </a:rPr>
                        <a:t>아이네디터</a:t>
                      </a:r>
                      <a:r>
                        <a:rPr sz="800" spc="-70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7"/>
                        </a:rPr>
                        <a:t> </a:t>
                      </a:r>
                      <a:r>
                        <a:rPr sz="800" spc="-10" dirty="0" err="1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7"/>
                        </a:rPr>
                        <a:t>수료증</a:t>
                      </a:r>
                      <a:r>
                        <a:rPr sz="800" spc="-10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7"/>
                        </a:rPr>
                        <a:t>_</a:t>
                      </a:r>
                      <a:r>
                        <a:rPr lang="ko-KR" altLang="en-US" sz="800" spc="-10" dirty="0" err="1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7"/>
                        </a:rPr>
                        <a:t>홍길순</a:t>
                      </a:r>
                      <a:r>
                        <a:rPr sz="800" spc="-10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7"/>
                        </a:rPr>
                        <a:t>.pdf</a:t>
                      </a:r>
                      <a:endParaRPr sz="800" dirty="0">
                        <a:latin typeface="맑은 고딕"/>
                        <a:cs typeface="맑은 고딕"/>
                      </a:endParaRPr>
                    </a:p>
                  </a:txBody>
                  <a:tcPr marL="0" marR="0" marT="1905" marB="0">
                    <a:lnL w="9525">
                      <a:solidFill>
                        <a:srgbClr val="ECEDF0"/>
                      </a:solidFill>
                      <a:prstDash val="solid"/>
                    </a:lnL>
                    <a:lnT w="9525">
                      <a:solidFill>
                        <a:srgbClr val="ECEDF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650" b="1" spc="-25" dirty="0">
                          <a:latin typeface="맑은 고딕"/>
                          <a:cs typeface="맑은 고딕"/>
                        </a:rPr>
                        <a:t>자격증</a:t>
                      </a:r>
                      <a:endParaRPr sz="650">
                        <a:latin typeface="맑은 고딕"/>
                        <a:cs typeface="맑은 고딕"/>
                      </a:endParaRPr>
                    </a:p>
                  </a:txBody>
                  <a:tcPr marL="0" marR="0" marT="6350" marB="0">
                    <a:lnR w="9525">
                      <a:solidFill>
                        <a:srgbClr val="ECEDF0"/>
                      </a:solidFill>
                      <a:prstDash val="solid"/>
                    </a:lnR>
                    <a:lnT w="9525">
                      <a:solidFill>
                        <a:srgbClr val="ECEDF0"/>
                      </a:solidFill>
                      <a:prstDash val="solid"/>
                    </a:lnT>
                    <a:solidFill>
                      <a:srgbClr val="FCFCF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800" spc="-65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8"/>
                        </a:rPr>
                        <a:t>정보처리기사</a:t>
                      </a:r>
                      <a:r>
                        <a:rPr sz="800" spc="-90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8"/>
                        </a:rPr>
                        <a:t> </a:t>
                      </a:r>
                      <a:r>
                        <a:rPr sz="800" spc="-45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8"/>
                        </a:rPr>
                        <a:t>취득</a:t>
                      </a:r>
                      <a:r>
                        <a:rPr sz="800" spc="-85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8"/>
                        </a:rPr>
                        <a:t> </a:t>
                      </a:r>
                      <a:r>
                        <a:rPr sz="800" spc="-10" dirty="0" err="1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8"/>
                        </a:rPr>
                        <a:t>확인서</a:t>
                      </a:r>
                      <a:r>
                        <a:rPr sz="800" spc="-10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8"/>
                        </a:rPr>
                        <a:t>_</a:t>
                      </a:r>
                      <a:r>
                        <a:rPr lang="ko-KR" altLang="en-US" sz="800" spc="-10" dirty="0" err="1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8"/>
                        </a:rPr>
                        <a:t>홍길순</a:t>
                      </a:r>
                      <a:r>
                        <a:rPr sz="800" spc="-10" dirty="0">
                          <a:solidFill>
                            <a:srgbClr val="666666"/>
                          </a:solidFill>
                          <a:latin typeface="맑은 고딕"/>
                          <a:cs typeface="맑은 고딕"/>
                          <a:hlinkClick r:id="rId8"/>
                        </a:rPr>
                        <a:t>.pdf</a:t>
                      </a:r>
                      <a:endParaRPr sz="800" dirty="0">
                        <a:latin typeface="맑은 고딕"/>
                        <a:cs typeface="맑은 고딕"/>
                      </a:endParaRPr>
                    </a:p>
                  </a:txBody>
                  <a:tcPr marL="0" marR="0" marT="1905" marB="0">
                    <a:lnL w="9525">
                      <a:solidFill>
                        <a:srgbClr val="ECEDF0"/>
                      </a:solidFill>
                      <a:prstDash val="solid"/>
                    </a:lnL>
                    <a:lnT w="9525">
                      <a:solidFill>
                        <a:srgbClr val="ECED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8300" y="1314180"/>
            <a:ext cx="78486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0" dirty="0">
                <a:latin typeface="맑은 고딕"/>
                <a:cs typeface="맑은 고딕"/>
              </a:rPr>
              <a:t>포트폴리오</a:t>
            </a:r>
            <a:endParaRPr sz="125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300" y="3338074"/>
            <a:ext cx="93662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5" dirty="0">
                <a:latin typeface="맑은 고딕"/>
                <a:cs typeface="맑은 고딕"/>
              </a:rPr>
              <a:t>희망근무조건</a:t>
            </a:r>
            <a:endParaRPr sz="125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7450" y="4933748"/>
            <a:ext cx="7620" cy="80010"/>
          </a:xfrm>
          <a:custGeom>
            <a:avLst/>
            <a:gdLst/>
            <a:ahLst/>
            <a:cxnLst/>
            <a:rect l="l" t="t" r="r" b="b"/>
            <a:pathLst>
              <a:path w="7619" h="80010">
                <a:moveTo>
                  <a:pt x="7228" y="0"/>
                </a:moveTo>
                <a:lnTo>
                  <a:pt x="0" y="0"/>
                </a:lnTo>
                <a:lnTo>
                  <a:pt x="0" y="79510"/>
                </a:lnTo>
                <a:lnTo>
                  <a:pt x="7228" y="79510"/>
                </a:lnTo>
                <a:lnTo>
                  <a:pt x="722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1000" y="3639902"/>
          <a:ext cx="6794500" cy="1530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3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650" b="1" spc="-20" dirty="0">
                          <a:latin typeface="맑은 고딕"/>
                          <a:cs typeface="맑은 고딕"/>
                        </a:rPr>
                        <a:t>고용형태</a:t>
                      </a:r>
                      <a:endParaRPr sz="650">
                        <a:latin typeface="맑은 고딕"/>
                        <a:cs typeface="맑은 고딕"/>
                      </a:endParaRPr>
                    </a:p>
                  </a:txBody>
                  <a:tcPr marL="0" marR="0" marT="6350" marB="0">
                    <a:lnR w="9525">
                      <a:solidFill>
                        <a:srgbClr val="ECEDF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800" spc="-25" dirty="0">
                          <a:latin typeface="맑은 고딕"/>
                          <a:cs typeface="맑은 고딕"/>
                        </a:rPr>
                        <a:t>정규직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1905" marB="0">
                    <a:lnL w="9525">
                      <a:solidFill>
                        <a:srgbClr val="ECEDF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50" b="1" spc="-10" dirty="0">
                          <a:latin typeface="맑은 고딕"/>
                          <a:cs typeface="맑은 고딕"/>
                        </a:rPr>
                        <a:t>희망근무지</a:t>
                      </a:r>
                      <a:endParaRPr sz="650">
                        <a:latin typeface="맑은 고딕"/>
                        <a:cs typeface="맑은 고딕"/>
                      </a:endParaRPr>
                    </a:p>
                  </a:txBody>
                  <a:tcPr marL="0" marR="0" marT="6350" marB="0">
                    <a:lnR w="9525">
                      <a:solidFill>
                        <a:srgbClr val="ECEDF0"/>
                      </a:solidFill>
                      <a:prstDash val="solid"/>
                    </a:lnR>
                    <a:lnT w="9525">
                      <a:solidFill>
                        <a:srgbClr val="ECEDF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800" spc="-65" dirty="0">
                          <a:latin typeface="맑은 고딕"/>
                          <a:cs typeface="맑은 고딕"/>
                        </a:rPr>
                        <a:t>부산전지역,</a:t>
                      </a:r>
                      <a:r>
                        <a:rPr sz="800" spc="-7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spc="-65" dirty="0">
                          <a:latin typeface="맑은 고딕"/>
                          <a:cs typeface="맑은 고딕"/>
                        </a:rPr>
                        <a:t>울산전지역, </a:t>
                      </a:r>
                      <a:r>
                        <a:rPr sz="800" spc="-10" dirty="0">
                          <a:latin typeface="맑은 고딕"/>
                          <a:cs typeface="맑은 고딕"/>
                        </a:rPr>
                        <a:t>경남전지역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1905" marB="0">
                    <a:lnL w="9525">
                      <a:solidFill>
                        <a:srgbClr val="ECEDF0"/>
                      </a:solidFill>
                      <a:prstDash val="solid"/>
                    </a:lnL>
                    <a:lnT w="9525">
                      <a:solidFill>
                        <a:srgbClr val="ECEDF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650" b="1" spc="-20" dirty="0">
                          <a:latin typeface="맑은 고딕"/>
                          <a:cs typeface="맑은 고딕"/>
                        </a:rPr>
                        <a:t>희망연봉</a:t>
                      </a:r>
                      <a:endParaRPr sz="650">
                        <a:latin typeface="맑은 고딕"/>
                        <a:cs typeface="맑은 고딕"/>
                      </a:endParaRPr>
                    </a:p>
                  </a:txBody>
                  <a:tcPr marL="0" marR="0" marT="6350" marB="0">
                    <a:lnR w="9525">
                      <a:solidFill>
                        <a:srgbClr val="ECEDF0"/>
                      </a:solidFill>
                      <a:prstDash val="solid"/>
                    </a:lnR>
                    <a:lnT w="9525">
                      <a:solidFill>
                        <a:srgbClr val="ECEDF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</a:pPr>
                      <a:r>
                        <a:rPr sz="800" spc="-45" dirty="0">
                          <a:latin typeface="맑은 고딕"/>
                          <a:cs typeface="맑은 고딕"/>
                        </a:rPr>
                        <a:t>면접</a:t>
                      </a:r>
                      <a:r>
                        <a:rPr sz="800" spc="-11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spc="-10" dirty="0">
                          <a:latin typeface="맑은 고딕"/>
                          <a:cs typeface="맑은 고딕"/>
                        </a:rPr>
                        <a:t>후</a:t>
                      </a:r>
                      <a:r>
                        <a:rPr sz="800" spc="-10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800" spc="-25" dirty="0">
                          <a:latin typeface="맑은 고딕"/>
                          <a:cs typeface="맑은 고딕"/>
                        </a:rPr>
                        <a:t>결정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1905" marB="0">
                    <a:lnL w="9525">
                      <a:solidFill>
                        <a:srgbClr val="ECEDF0"/>
                      </a:solidFill>
                      <a:prstDash val="solid"/>
                    </a:lnL>
                    <a:lnT w="9525">
                      <a:solidFill>
                        <a:srgbClr val="ECEDF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b="1" spc="-20" dirty="0">
                          <a:latin typeface="맑은 고딕"/>
                          <a:cs typeface="맑은 고딕"/>
                        </a:rPr>
                        <a:t>지원분야</a:t>
                      </a:r>
                      <a:endParaRPr sz="650">
                        <a:latin typeface="맑은 고딕"/>
                        <a:cs typeface="맑은 고딕"/>
                      </a:endParaRPr>
                    </a:p>
                  </a:txBody>
                  <a:tcPr marL="0" marR="0" marT="5715" marB="0">
                    <a:lnR w="9525">
                      <a:solidFill>
                        <a:srgbClr val="ECEDF0"/>
                      </a:solidFill>
                      <a:prstDash val="solid"/>
                    </a:lnR>
                    <a:lnT w="9525">
                      <a:solidFill>
                        <a:srgbClr val="ECEDF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tabLst>
                          <a:tab pos="740410" algn="l"/>
                        </a:tabLst>
                      </a:pPr>
                      <a:r>
                        <a:rPr sz="800" spc="-25" dirty="0">
                          <a:latin typeface="맑은 고딕"/>
                          <a:cs typeface="맑은 고딕"/>
                        </a:rPr>
                        <a:t>직무</a:t>
                      </a:r>
                      <a:r>
                        <a:rPr sz="800" dirty="0">
                          <a:latin typeface="맑은 고딕"/>
                          <a:cs typeface="맑은 고딕"/>
                        </a:rPr>
                        <a:t>	</a:t>
                      </a:r>
                      <a:r>
                        <a:rPr sz="800" spc="-10" dirty="0">
                          <a:latin typeface="맑은 고딕"/>
                          <a:cs typeface="맑은 고딕"/>
                        </a:rPr>
                        <a:t>응용프로그래머</a:t>
                      </a:r>
                      <a:endParaRPr sz="800">
                        <a:latin typeface="맑은 고딕"/>
                        <a:cs typeface="맑은 고딕"/>
                      </a:endParaRPr>
                    </a:p>
                  </a:txBody>
                  <a:tcPr marL="0" marR="0" marT="1270" marB="0">
                    <a:lnL w="9525">
                      <a:solidFill>
                        <a:srgbClr val="ECEDF0"/>
                      </a:solidFill>
                      <a:prstDash val="solid"/>
                    </a:lnL>
                    <a:lnT w="9525">
                      <a:solidFill>
                        <a:srgbClr val="ECEDF0"/>
                      </a:solidFill>
                      <a:prstDash val="solid"/>
                    </a:lnT>
                    <a:lnB w="9525">
                      <a:solidFill>
                        <a:srgbClr val="ECED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66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1017</Words>
  <Application>Microsoft Office PowerPoint</Application>
  <PresentationFormat>사용자 지정</PresentationFormat>
  <Paragraphs>135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이력서 보기</dc:title>
  <cp:lastModifiedBy>user</cp:lastModifiedBy>
  <cp:revision>1</cp:revision>
  <dcterms:created xsi:type="dcterms:W3CDTF">2025-05-13T03:13:25Z</dcterms:created>
  <dcterms:modified xsi:type="dcterms:W3CDTF">2025-05-13T03:16:49Z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EVO HTML to PDF Converter 7.4</vt:lpwstr>
  </property>
</Properties>
</file>