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2" r:id="rId5"/>
    <p:sldId id="267" r:id="rId6"/>
    <p:sldId id="257" r:id="rId7"/>
    <p:sldId id="264" r:id="rId8"/>
    <p:sldId id="258" r:id="rId9"/>
    <p:sldId id="263" r:id="rId10"/>
    <p:sldId id="260" r:id="rId11"/>
    <p:sldId id="261" r:id="rId12"/>
    <p:sldId id="259" r:id="rId1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924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522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231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868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22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462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212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582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25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155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017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37CA6-1692-469D-85CF-E5DFEEF9368E}" type="datetimeFigureOut">
              <a:rPr lang="uk-UA" smtClean="0"/>
              <a:t>23.10.2013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24485-DE23-4B64-AC74-32513311CE3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10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iffy.com/go/publish/image/4964258/L.png" TargetMode="External"/><Relationship Id="rId2" Type="http://schemas.openxmlformats.org/officeDocument/2006/relationships/hyperlink" Target="http://www.gliffy.com/go/publish/496425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Adjacency list, PHP approach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064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Tonny</a:t>
            </a:r>
            <a:r>
              <a:rPr lang="en-US" dirty="0" smtClean="0"/>
              <a:t> </a:t>
            </a:r>
            <a:r>
              <a:rPr lang="en-US" dirty="0" err="1" smtClean="0"/>
              <a:t>Lacroix</a:t>
            </a:r>
            <a:r>
              <a:rPr lang="en-US" dirty="0" smtClean="0"/>
              <a:t> Algorithm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+mj-lt"/>
              </a:rPr>
              <a:t> </a:t>
            </a:r>
            <a:r>
              <a:rPr lang="en-US" sz="1300" dirty="0" smtClean="0">
                <a:latin typeface="+mj-lt"/>
              </a:rPr>
              <a:t>private function </a:t>
            </a:r>
            <a:r>
              <a:rPr lang="en-US" sz="1300" dirty="0" err="1" smtClean="0">
                <a:latin typeface="+mj-lt"/>
              </a:rPr>
              <a:t>getTree</a:t>
            </a:r>
            <a:r>
              <a:rPr lang="en-US" sz="1300" dirty="0" smtClean="0">
                <a:latin typeface="+mj-lt"/>
              </a:rPr>
              <a:t>( $items  ) {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$tree = array();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$refs = array();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</a:t>
            </a:r>
            <a:r>
              <a:rPr lang="en-US" sz="1300" dirty="0" err="1" smtClean="0">
                <a:latin typeface="+mj-lt"/>
              </a:rPr>
              <a:t>foreach</a:t>
            </a:r>
            <a:r>
              <a:rPr lang="en-US" sz="1300" dirty="0" smtClean="0">
                <a:latin typeface="+mj-lt"/>
              </a:rPr>
              <a:t> ($items as $data) {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    $</a:t>
            </a:r>
            <a:r>
              <a:rPr lang="en-US" sz="1300" dirty="0" err="1" smtClean="0">
                <a:latin typeface="+mj-lt"/>
              </a:rPr>
              <a:t>thisref</a:t>
            </a:r>
            <a:r>
              <a:rPr lang="en-US" sz="1300" dirty="0" smtClean="0">
                <a:latin typeface="+mj-lt"/>
              </a:rPr>
              <a:t>  = &amp; $refs[$data['id']];</a:t>
            </a:r>
          </a:p>
          <a:p>
            <a:pPr marL="0" indent="0">
              <a:buNone/>
            </a:pPr>
            <a:endParaRPr lang="en-US" sz="1300" dirty="0" smtClean="0">
              <a:latin typeface="+mj-lt"/>
            </a:endParaRP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    $</a:t>
            </a:r>
            <a:r>
              <a:rPr lang="en-US" sz="1300" dirty="0" err="1" smtClean="0">
                <a:latin typeface="+mj-lt"/>
              </a:rPr>
              <a:t>thisref</a:t>
            </a:r>
            <a:r>
              <a:rPr lang="en-US" sz="1300" dirty="0" smtClean="0">
                <a:latin typeface="+mj-lt"/>
              </a:rPr>
              <a:t>['</a:t>
            </a:r>
            <a:r>
              <a:rPr lang="en-US" sz="1300" dirty="0" err="1" smtClean="0">
                <a:latin typeface="+mj-lt"/>
              </a:rPr>
              <a:t>parentid</a:t>
            </a:r>
            <a:r>
              <a:rPr lang="en-US" sz="1300" dirty="0" smtClean="0">
                <a:latin typeface="+mj-lt"/>
              </a:rPr>
              <a:t>'] = $data['</a:t>
            </a:r>
            <a:r>
              <a:rPr lang="en-US" sz="1300" dirty="0" err="1" smtClean="0">
                <a:latin typeface="+mj-lt"/>
              </a:rPr>
              <a:t>parentid</a:t>
            </a:r>
            <a:r>
              <a:rPr lang="en-US" sz="1300" dirty="0" smtClean="0">
                <a:latin typeface="+mj-lt"/>
              </a:rPr>
              <a:t>'];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    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    if ( $data['</a:t>
            </a:r>
            <a:r>
              <a:rPr lang="en-US" sz="1300" dirty="0" err="1" smtClean="0">
                <a:latin typeface="+mj-lt"/>
              </a:rPr>
              <a:t>parentid</a:t>
            </a:r>
            <a:r>
              <a:rPr lang="en-US" sz="1300" dirty="0" smtClean="0">
                <a:latin typeface="+mj-lt"/>
              </a:rPr>
              <a:t>'] == null ) {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        $</a:t>
            </a:r>
            <a:r>
              <a:rPr lang="en-US" sz="1300" dirty="0" err="1" smtClean="0">
                <a:latin typeface="+mj-lt"/>
              </a:rPr>
              <a:t>menuTree</a:t>
            </a:r>
            <a:r>
              <a:rPr lang="en-US" sz="1300" dirty="0" smtClean="0">
                <a:latin typeface="+mj-lt"/>
              </a:rPr>
              <a:t>[ $data['id'] ] = &amp; $</a:t>
            </a:r>
            <a:r>
              <a:rPr lang="en-US" sz="1300" dirty="0" err="1" smtClean="0">
                <a:latin typeface="+mj-lt"/>
              </a:rPr>
              <a:t>thisref</a:t>
            </a:r>
            <a:r>
              <a:rPr lang="en-US" sz="1300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    } else {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        $refs[$data['</a:t>
            </a:r>
            <a:r>
              <a:rPr lang="en-US" sz="1300" dirty="0" err="1" smtClean="0">
                <a:latin typeface="+mj-lt"/>
              </a:rPr>
              <a:t>parentid</a:t>
            </a:r>
            <a:r>
              <a:rPr lang="en-US" sz="1300" dirty="0" smtClean="0">
                <a:latin typeface="+mj-lt"/>
              </a:rPr>
              <a:t>']]['children'][$data['id']] = &amp; $</a:t>
            </a:r>
            <a:r>
              <a:rPr lang="en-US" sz="1300" dirty="0" err="1" smtClean="0">
                <a:latin typeface="+mj-lt"/>
              </a:rPr>
              <a:t>thisref</a:t>
            </a:r>
            <a:r>
              <a:rPr lang="en-US" sz="1300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    }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}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    return $</a:t>
            </a:r>
            <a:r>
              <a:rPr lang="en-US" sz="1300" dirty="0">
                <a:latin typeface="+mj-lt"/>
              </a:rPr>
              <a:t>t</a:t>
            </a:r>
            <a:r>
              <a:rPr lang="en-US" sz="1300" dirty="0" smtClean="0">
                <a:latin typeface="+mj-lt"/>
              </a:rPr>
              <a:t>ree;</a:t>
            </a:r>
          </a:p>
          <a:p>
            <a:pPr marL="0" indent="0">
              <a:buNone/>
            </a:pPr>
            <a:r>
              <a:rPr lang="en-US" sz="1300" dirty="0" smtClean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US" sz="1400" dirty="0" smtClean="0">
                <a:hlinkClick r:id="rId2"/>
              </a:rPr>
              <a:t>http://www.gliffy.com/go/publish/4964258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hlinkClick r:id="rId3"/>
              </a:rPr>
              <a:t>http://www.gliffy.com/go/publish/image/4964258/L.png</a:t>
            </a:r>
            <a:endParaRPr lang="en-US" sz="1300" dirty="0" smtClean="0">
              <a:latin typeface="+mj-lt"/>
            </a:endParaRPr>
          </a:p>
          <a:p>
            <a:pPr marL="0" indent="0">
              <a:buNone/>
            </a:pPr>
            <a:endParaRPr lang="en-US" sz="1300" dirty="0">
              <a:latin typeface="+mj-lt"/>
            </a:endParaRPr>
          </a:p>
          <a:p>
            <a:pPr marL="0" indent="0">
              <a:buNone/>
            </a:pPr>
            <a:endParaRPr lang="uk-UA" sz="1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331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52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77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records for test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050" dirty="0"/>
              <a:t>drop function </a:t>
            </a:r>
            <a:r>
              <a:rPr lang="en-US" sz="1050" dirty="0" err="1"/>
              <a:t>buildMenu</a:t>
            </a:r>
            <a:r>
              <a:rPr lang="en-US" sz="1050" dirty="0"/>
              <a:t>( "</a:t>
            </a:r>
            <a:r>
              <a:rPr lang="en-US" sz="1050" dirty="0" err="1"/>
              <a:t>maxlevel</a:t>
            </a:r>
            <a:r>
              <a:rPr lang="en-US" sz="1050" dirty="0"/>
              <a:t>" </a:t>
            </a:r>
            <a:r>
              <a:rPr lang="en-US" sz="1050" dirty="0" err="1"/>
              <a:t>int</a:t>
            </a:r>
            <a:r>
              <a:rPr lang="en-US" sz="1050" dirty="0"/>
              <a:t>, "</a:t>
            </a:r>
            <a:r>
              <a:rPr lang="en-US" sz="1050" dirty="0" err="1"/>
              <a:t>parentid</a:t>
            </a:r>
            <a:r>
              <a:rPr lang="en-US" sz="1050" dirty="0"/>
              <a:t>" </a:t>
            </a:r>
            <a:r>
              <a:rPr lang="en-US" sz="1050" dirty="0" err="1"/>
              <a:t>int</a:t>
            </a:r>
            <a:r>
              <a:rPr lang="en-US" sz="1050" dirty="0"/>
              <a:t>, "level" </a:t>
            </a:r>
            <a:r>
              <a:rPr lang="en-US" sz="1050" dirty="0" err="1"/>
              <a:t>int</a:t>
            </a:r>
            <a:r>
              <a:rPr lang="en-US" sz="1050" dirty="0"/>
              <a:t>, "</a:t>
            </a:r>
            <a:r>
              <a:rPr lang="en-US" sz="1050" dirty="0" err="1"/>
              <a:t>childscount</a:t>
            </a:r>
            <a:r>
              <a:rPr lang="en-US" sz="1050" dirty="0"/>
              <a:t>" </a:t>
            </a:r>
            <a:r>
              <a:rPr lang="en-US" sz="1050" dirty="0" err="1"/>
              <a:t>int</a:t>
            </a:r>
            <a:r>
              <a:rPr lang="en-US" sz="1050" dirty="0"/>
              <a:t> );</a:t>
            </a: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1050" dirty="0" smtClean="0"/>
              <a:t>CREATE </a:t>
            </a:r>
            <a:r>
              <a:rPr lang="en-US" sz="1050" dirty="0"/>
              <a:t>OR REPLACE FUNCTION </a:t>
            </a:r>
            <a:r>
              <a:rPr lang="en-US" sz="1050" dirty="0" err="1"/>
              <a:t>buildMenu</a:t>
            </a:r>
            <a:r>
              <a:rPr lang="en-US" sz="1050" dirty="0"/>
              <a:t>( "</a:t>
            </a:r>
            <a:r>
              <a:rPr lang="en-US" sz="1050" dirty="0" err="1"/>
              <a:t>maxlevel</a:t>
            </a:r>
            <a:r>
              <a:rPr lang="en-US" sz="1050" dirty="0"/>
              <a:t>" </a:t>
            </a:r>
            <a:r>
              <a:rPr lang="en-US" sz="1050" dirty="0" err="1"/>
              <a:t>int</a:t>
            </a:r>
            <a:r>
              <a:rPr lang="en-US" sz="1050" dirty="0"/>
              <a:t>, "</a:t>
            </a:r>
            <a:r>
              <a:rPr lang="en-US" sz="1050" dirty="0" err="1"/>
              <a:t>parentid</a:t>
            </a:r>
            <a:r>
              <a:rPr lang="en-US" sz="1050" dirty="0"/>
              <a:t>" </a:t>
            </a:r>
            <a:r>
              <a:rPr lang="en-US" sz="1050" dirty="0" err="1"/>
              <a:t>int</a:t>
            </a:r>
            <a:r>
              <a:rPr lang="en-US" sz="1050" dirty="0"/>
              <a:t>, "level" </a:t>
            </a:r>
            <a:r>
              <a:rPr lang="en-US" sz="1050" dirty="0" err="1"/>
              <a:t>int</a:t>
            </a:r>
            <a:r>
              <a:rPr lang="en-US" sz="1050" dirty="0"/>
              <a:t>, "</a:t>
            </a:r>
            <a:r>
              <a:rPr lang="en-US" sz="1050" dirty="0" err="1"/>
              <a:t>childscount</a:t>
            </a:r>
            <a:r>
              <a:rPr lang="en-US" sz="1050" dirty="0"/>
              <a:t>" </a:t>
            </a:r>
            <a:r>
              <a:rPr lang="en-US" sz="1050" dirty="0" err="1"/>
              <a:t>int</a:t>
            </a:r>
            <a:r>
              <a:rPr lang="en-US" sz="1050" dirty="0"/>
              <a:t> ) RETURNS integer AS</a:t>
            </a:r>
          </a:p>
          <a:p>
            <a:pPr marL="0" indent="0">
              <a:buNone/>
            </a:pPr>
            <a:r>
              <a:rPr lang="en-US" sz="1050" dirty="0"/>
              <a:t>$BODY$</a:t>
            </a:r>
          </a:p>
          <a:p>
            <a:pPr marL="0" indent="0">
              <a:buNone/>
            </a:pPr>
            <a:r>
              <a:rPr lang="en-US" sz="1050" dirty="0"/>
              <a:t>DECLARE</a:t>
            </a:r>
          </a:p>
          <a:p>
            <a:pPr marL="0" indent="0">
              <a:buNone/>
            </a:pPr>
            <a:r>
              <a:rPr lang="en-US" sz="1050" dirty="0"/>
              <a:t>    "</a:t>
            </a:r>
            <a:r>
              <a:rPr lang="en-US" sz="1050" dirty="0" err="1"/>
              <a:t>tmp_parent_id</a:t>
            </a:r>
            <a:r>
              <a:rPr lang="en-US" sz="1050" dirty="0"/>
              <a:t>" </a:t>
            </a:r>
            <a:r>
              <a:rPr lang="en-US" sz="1050" dirty="0" err="1"/>
              <a:t>int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BEGIN</a:t>
            </a:r>
          </a:p>
          <a:p>
            <a:pPr marL="0" indent="0">
              <a:buNone/>
            </a:pPr>
            <a:r>
              <a:rPr lang="en-US" sz="1050" dirty="0"/>
              <a:t>    "level" = "level" + 1;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if "level" &gt; "</a:t>
            </a:r>
            <a:r>
              <a:rPr lang="en-US" sz="1050" dirty="0" err="1"/>
              <a:t>maxlevel</a:t>
            </a:r>
            <a:r>
              <a:rPr lang="en-US" sz="1050" dirty="0"/>
              <a:t>" then</a:t>
            </a:r>
          </a:p>
          <a:p>
            <a:pPr marL="0" indent="0">
              <a:buNone/>
            </a:pPr>
            <a:r>
              <a:rPr lang="en-US" sz="1050" dirty="0"/>
              <a:t>        return 1;</a:t>
            </a:r>
          </a:p>
          <a:p>
            <a:pPr marL="0" indent="0">
              <a:buNone/>
            </a:pPr>
            <a:r>
              <a:rPr lang="en-US" sz="1050" dirty="0"/>
              <a:t>    end if;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FOR "</a:t>
            </a:r>
            <a:r>
              <a:rPr lang="en-US" sz="1050" dirty="0" err="1"/>
              <a:t>i</a:t>
            </a:r>
            <a:r>
              <a:rPr lang="en-US" sz="1050" dirty="0"/>
              <a:t>" IN 1.."childscount"</a:t>
            </a:r>
          </a:p>
          <a:p>
            <a:pPr marL="0" indent="0">
              <a:buNone/>
            </a:pPr>
            <a:r>
              <a:rPr lang="en-US" sz="1050" dirty="0"/>
              <a:t>    LOOP</a:t>
            </a:r>
          </a:p>
          <a:p>
            <a:pPr marL="0" indent="0">
              <a:buNone/>
            </a:pPr>
            <a:r>
              <a:rPr lang="en-US" sz="1050" dirty="0"/>
              <a:t>         INSERT INTO "</a:t>
            </a:r>
            <a:r>
              <a:rPr lang="en-US" sz="1050" dirty="0" err="1"/>
              <a:t>menutest</a:t>
            </a:r>
            <a:r>
              <a:rPr lang="en-US" sz="1050" dirty="0"/>
              <a:t>" ( "name", "</a:t>
            </a:r>
            <a:r>
              <a:rPr lang="en-US" sz="1050" dirty="0" err="1"/>
              <a:t>parentid</a:t>
            </a:r>
            <a:r>
              <a:rPr lang="en-US" sz="1050" dirty="0"/>
              <a:t>" ) VALUES( 'element', "</a:t>
            </a:r>
            <a:r>
              <a:rPr lang="en-US" sz="1050" dirty="0" err="1"/>
              <a:t>parentid</a:t>
            </a:r>
            <a:r>
              <a:rPr lang="en-US" sz="1050" dirty="0"/>
              <a:t>" );</a:t>
            </a:r>
          </a:p>
          <a:p>
            <a:pPr marL="0" indent="0">
              <a:buNone/>
            </a:pPr>
            <a:r>
              <a:rPr lang="en-US" sz="1050" dirty="0"/>
              <a:t>         select into "</a:t>
            </a:r>
            <a:r>
              <a:rPr lang="en-US" sz="1050" dirty="0" err="1"/>
              <a:t>tmp_parent_id</a:t>
            </a:r>
            <a:r>
              <a:rPr lang="en-US" sz="1050" dirty="0"/>
              <a:t>" max("id") from "</a:t>
            </a:r>
            <a:r>
              <a:rPr lang="en-US" sz="1050" dirty="0" err="1"/>
              <a:t>menutest</a:t>
            </a:r>
            <a:r>
              <a:rPr lang="en-US" sz="1050" dirty="0"/>
              <a:t>";</a:t>
            </a:r>
          </a:p>
          <a:p>
            <a:pPr marL="0" indent="0">
              <a:buNone/>
            </a:pPr>
            <a:r>
              <a:rPr lang="en-US" sz="1050" dirty="0"/>
              <a:t>         perform * from </a:t>
            </a:r>
            <a:r>
              <a:rPr lang="en-US" sz="1050" dirty="0" err="1"/>
              <a:t>buildMenu</a:t>
            </a:r>
            <a:r>
              <a:rPr lang="en-US" sz="1050" dirty="0"/>
              <a:t>( "</a:t>
            </a:r>
            <a:r>
              <a:rPr lang="en-US" sz="1050" dirty="0" err="1"/>
              <a:t>maxlevel</a:t>
            </a:r>
            <a:r>
              <a:rPr lang="en-US" sz="1050" dirty="0"/>
              <a:t>", "</a:t>
            </a:r>
            <a:r>
              <a:rPr lang="en-US" sz="1050" dirty="0" err="1"/>
              <a:t>tmp_parent_id</a:t>
            </a:r>
            <a:r>
              <a:rPr lang="en-US" sz="1050" dirty="0"/>
              <a:t>", "level", "</a:t>
            </a:r>
            <a:r>
              <a:rPr lang="en-US" sz="1050" dirty="0" err="1"/>
              <a:t>childscount</a:t>
            </a:r>
            <a:r>
              <a:rPr lang="en-US" sz="1050" dirty="0"/>
              <a:t>" );</a:t>
            </a:r>
          </a:p>
          <a:p>
            <a:pPr marL="0" indent="0">
              <a:buNone/>
            </a:pPr>
            <a:r>
              <a:rPr lang="en-US" sz="1050" dirty="0"/>
              <a:t>    END LOOP;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RETURN 1;</a:t>
            </a:r>
          </a:p>
          <a:p>
            <a:pPr marL="0" indent="0">
              <a:buNone/>
            </a:pPr>
            <a:r>
              <a:rPr lang="en-US" sz="1050" dirty="0"/>
              <a:t>END</a:t>
            </a:r>
          </a:p>
          <a:p>
            <a:pPr marL="0" indent="0">
              <a:buNone/>
            </a:pPr>
            <a:r>
              <a:rPr lang="en-US" sz="1050" dirty="0"/>
              <a:t>$BODY$</a:t>
            </a:r>
          </a:p>
          <a:p>
            <a:pPr marL="0" indent="0">
              <a:buNone/>
            </a:pPr>
            <a:r>
              <a:rPr lang="en-US" sz="1050" dirty="0"/>
              <a:t>LANGUAGE '</a:t>
            </a:r>
            <a:r>
              <a:rPr lang="en-US" sz="1050" dirty="0" err="1"/>
              <a:t>plpgsql</a:t>
            </a:r>
            <a:r>
              <a:rPr lang="en-US" sz="1050" dirty="0"/>
              <a:t>' ;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select * from </a:t>
            </a:r>
            <a:r>
              <a:rPr lang="en-US" sz="1050" dirty="0" err="1"/>
              <a:t>buildMenu</a:t>
            </a:r>
            <a:r>
              <a:rPr lang="en-US" sz="1050" dirty="0"/>
              <a:t>( 7, null, 0, 5 );</a:t>
            </a:r>
            <a:endParaRPr lang="uk-UA" sz="1050" dirty="0"/>
          </a:p>
          <a:p>
            <a:endParaRPr lang="uk-UA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445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Sets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1916832"/>
            <a:ext cx="51530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42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disadvantages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000" dirty="0" smtClean="0"/>
              <a:t>+</a:t>
            </a:r>
          </a:p>
          <a:p>
            <a:pPr marL="0" indent="0">
              <a:buNone/>
            </a:pPr>
            <a:endParaRPr lang="ru-RU" sz="1000" dirty="0"/>
          </a:p>
          <a:p>
            <a:pPr marL="0" indent="0">
              <a:buNone/>
            </a:pPr>
            <a:r>
              <a:rPr lang="ru-RU" sz="1000" dirty="0" smtClean="0"/>
              <a:t>Об </a:t>
            </a:r>
            <a:r>
              <a:rPr lang="ru-RU" sz="1000" dirty="0"/>
              <a:t>этом алгоритме и его быстродействии, наверное, слышали все веб-разработчики. Да, этот алгоритм действительно очень хорош, когда требуется часто и много обращаться к иерархическим данным на чтение. </a:t>
            </a: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ru-RU" sz="1000" dirty="0" smtClean="0"/>
              <a:t>Довольно </a:t>
            </a:r>
            <a:r>
              <a:rPr lang="ru-RU" sz="1000" dirty="0"/>
              <a:t>несложным образом мы можем считывать целые ветки, пути из нашего дерева, обходить его узлы и т.д</a:t>
            </a:r>
            <a:r>
              <a:rPr lang="ru-RU" sz="1000" dirty="0" smtClean="0"/>
              <a:t>.</a:t>
            </a:r>
            <a:endParaRPr lang="en-US" sz="1000" dirty="0" smtClean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 smtClean="0"/>
              <a:t>-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ru-RU" sz="1000" b="1" dirty="0"/>
              <a:t>Тем не менее, не бывает худа без добра, и в данном случае, значительные трудности начинаются когда нам необходимо внести изменения в Nested Set дерево или удалить какую-либо из его ветвей.</a:t>
            </a:r>
            <a:endParaRPr lang="uk-UA" sz="1000" b="1" dirty="0"/>
          </a:p>
        </p:txBody>
      </p:sp>
    </p:spTree>
    <p:extLst>
      <p:ext uri="{BB962C8B-B14F-4D97-AF65-F5344CB8AC3E}">
        <p14:creationId xmlns:p14="http://schemas.microsoft.com/office/powerpoint/2010/main" val="56572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Materialized Path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/>
              <a:t>Во-первых, по сравнению с Nested Set, он более поддается изменениям. В то же время остается достаточно удобным для выборки деревьев целиком и их частей. Но, и он не идеален. Особенно по части поиска предков ветки.</a:t>
            </a:r>
            <a:endParaRPr lang="uk-UA" sz="1200" dirty="0"/>
          </a:p>
        </p:txBody>
      </p:sp>
      <p:pic>
        <p:nvPicPr>
          <p:cNvPr id="3074" name="Picture 2" descr="http://mikhailstadnik.com/wp-content/uploads/2008/12/materialized-pat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8880"/>
            <a:ext cx="47244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49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disadvantages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smtClean="0"/>
              <a:t>+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ru-RU" sz="1000" dirty="0" smtClean="0"/>
              <a:t>Во-первых</a:t>
            </a:r>
            <a:r>
              <a:rPr lang="ru-RU" sz="1000" dirty="0"/>
              <a:t>, по сравнению с Nested Set, он более поддается изменениям. В то же время остается достаточно удобным для выборки деревьев целиком и их частей. </a:t>
            </a: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b="1" dirty="0" smtClean="0"/>
              <a:t>-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ru-RU" sz="1000" b="1" dirty="0"/>
              <a:t>Следует отметить, что наиболее неприятной в данном алгоритме будет операция вставки узла в середину </a:t>
            </a:r>
            <a:r>
              <a:rPr lang="ru-RU" sz="1000" b="1" dirty="0" smtClean="0"/>
              <a:t>уже</a:t>
            </a:r>
            <a:r>
              <a:rPr lang="en-US" sz="1000" b="1" dirty="0" smtClean="0"/>
              <a:t> </a:t>
            </a:r>
            <a:r>
              <a:rPr lang="uk-UA" sz="1000" b="1" dirty="0"/>
              <a:t>существующей структуры</a:t>
            </a:r>
            <a:r>
              <a:rPr lang="ru-RU" sz="1000" dirty="0"/>
              <a:t> 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b="1" dirty="0" smtClean="0"/>
              <a:t> </a:t>
            </a:r>
            <a:r>
              <a:rPr lang="ru-RU" sz="1000" b="1" dirty="0" smtClean="0"/>
              <a:t>Поиск предков </a:t>
            </a:r>
            <a:r>
              <a:rPr lang="ru-RU" sz="1000" b="1" dirty="0"/>
              <a:t>ветки.</a:t>
            </a:r>
            <a:endParaRPr lang="uk-UA" sz="1000" b="1" dirty="0"/>
          </a:p>
        </p:txBody>
      </p:sp>
    </p:spTree>
    <p:extLst>
      <p:ext uri="{BB962C8B-B14F-4D97-AF65-F5344CB8AC3E}">
        <p14:creationId xmlns:p14="http://schemas.microsoft.com/office/powerpoint/2010/main" val="20782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36" y="1988840"/>
            <a:ext cx="4953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88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disadvantages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000" dirty="0" smtClean="0"/>
              <a:t>+</a:t>
            </a:r>
          </a:p>
          <a:p>
            <a:pPr marL="0" indent="0">
              <a:buNone/>
            </a:pPr>
            <a:r>
              <a:rPr lang="ru-RU" sz="1000" dirty="0"/>
              <a:t>Тем не менее, данный способ обладает и существенными достоинствами — в дерево легко вносить изменения, менять местами и удалять узлы.</a:t>
            </a:r>
          </a:p>
          <a:p>
            <a:pPr marL="0" indent="0">
              <a:buNone/>
            </a:pPr>
            <a:endParaRPr lang="ru-RU" sz="1000" dirty="0" smtClean="0"/>
          </a:p>
          <a:p>
            <a:pPr marL="0" indent="0">
              <a:buNone/>
            </a:pPr>
            <a:r>
              <a:rPr lang="ru-RU" sz="1000" dirty="0" smtClean="0"/>
              <a:t>-</a:t>
            </a:r>
          </a:p>
          <a:p>
            <a:pPr marL="0" indent="0">
              <a:buNone/>
            </a:pPr>
            <a:r>
              <a:rPr lang="ru-RU" sz="1000" b="1" dirty="0"/>
              <a:t>главный недостаток такого подхода — необходимо достоверно знать количество уровней вложенности в вашей иерархии, кроме того, чем больше иерархия, тем больше JOIN'ов — тем ниже производительность</a:t>
            </a:r>
            <a:r>
              <a:rPr lang="ru-RU" sz="1000" b="1" dirty="0" smtClean="0"/>
              <a:t>.</a:t>
            </a:r>
          </a:p>
          <a:p>
            <a:pPr marL="0" indent="0">
              <a:buNone/>
            </a:pPr>
            <a:endParaRPr lang="ru-RU" sz="1000" b="1" dirty="0" smtClean="0"/>
          </a:p>
          <a:p>
            <a:pPr marL="0" indent="0">
              <a:buNone/>
            </a:pPr>
            <a:r>
              <a:rPr lang="ru-RU" sz="1000" b="1" dirty="0" smtClean="0"/>
              <a:t>Однако </a:t>
            </a:r>
            <a:r>
              <a:rPr lang="ru-RU" sz="1000" b="1" dirty="0"/>
              <a:t>он плохо применим, когда нужно вычитывать какие-либо иные куски дерева, находить пути, предыдущие и следующие узлы при обходе и вычитывать ветки дерева целиком (на всю глубину</a:t>
            </a:r>
            <a:r>
              <a:rPr lang="ru-RU" sz="1000" b="1" dirty="0" smtClean="0"/>
              <a:t>).</a:t>
            </a:r>
            <a:endParaRPr lang="ru-RU" sz="1000" b="1" dirty="0"/>
          </a:p>
          <a:p>
            <a:pPr marL="0" indent="0">
              <a:buNone/>
            </a:pPr>
            <a:endParaRPr lang="ru-RU" sz="1000" dirty="0" smtClean="0"/>
          </a:p>
          <a:p>
            <a:pPr marL="0" indent="0">
              <a:buNone/>
            </a:pPr>
            <a:r>
              <a:rPr lang="ru-RU" sz="1050" dirty="0"/>
              <a:t>Вывод — данный алгоритм хорошо применим, если вы оперируете с небольшими древовидными структурами, которые часто поддаются изменениям</a:t>
            </a:r>
            <a:r>
              <a:rPr lang="ru-RU" sz="1050" dirty="0" smtClean="0"/>
              <a:t>.</a:t>
            </a:r>
          </a:p>
          <a:p>
            <a:pPr marL="0" indent="0">
              <a:buNone/>
            </a:pPr>
            <a:endParaRPr lang="ru-RU" sz="1000" dirty="0"/>
          </a:p>
          <a:p>
            <a:pPr marL="0" indent="0">
              <a:buNone/>
            </a:pPr>
            <a:r>
              <a:rPr lang="ru-RU" sz="1000" b="1" dirty="0"/>
              <a:t>С другой стороны, этот алгоритм также довольно уверенно себя чувствует и с большими деревьями, если считывать их порциями вида «знаю родителя — прочитать всех наследников». Хороший пример такого случая — динамически подгружаемые деревья. В этом случае алгоритм практически оптимизирован для такого поведения.</a:t>
            </a:r>
            <a:endParaRPr lang="ru-RU" sz="1000" b="1" dirty="0" smtClean="0"/>
          </a:p>
          <a:p>
            <a:pPr marL="0" indent="0">
              <a:buNone/>
            </a:pPr>
            <a:endParaRPr lang="ru-RU" sz="1000" dirty="0"/>
          </a:p>
          <a:p>
            <a:pPr marL="0" indent="0">
              <a:buNone/>
            </a:pPr>
            <a:endParaRPr lang="uk-UA" sz="1000" dirty="0"/>
          </a:p>
        </p:txBody>
      </p:sp>
    </p:spTree>
    <p:extLst>
      <p:ext uri="{BB962C8B-B14F-4D97-AF65-F5344CB8AC3E}">
        <p14:creationId xmlns:p14="http://schemas.microsoft.com/office/powerpoint/2010/main" val="425508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db</a:t>
            </a:r>
            <a:r>
              <a:rPr lang="en-US" dirty="0" smtClean="0"/>
              <a:t> to store adjacency list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+mj-lt"/>
              </a:rPr>
              <a:t>drop table "</a:t>
            </a:r>
            <a:r>
              <a:rPr lang="en-US" sz="1400" dirty="0" err="1" smtClean="0">
                <a:latin typeface="+mj-lt"/>
              </a:rPr>
              <a:t>menutest</a:t>
            </a:r>
            <a:r>
              <a:rPr lang="en-US" sz="1400" dirty="0" smtClean="0">
                <a:latin typeface="+mj-lt"/>
              </a:rPr>
              <a:t>";</a:t>
            </a:r>
          </a:p>
          <a:p>
            <a:pPr marL="0" indent="0">
              <a:buNone/>
            </a:pP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CREATE TABLE "</a:t>
            </a:r>
            <a:r>
              <a:rPr lang="en-US" sz="1400" dirty="0" err="1" smtClean="0">
                <a:latin typeface="+mj-lt"/>
              </a:rPr>
              <a:t>menutest</a:t>
            </a:r>
            <a:r>
              <a:rPr lang="en-US" sz="1400" dirty="0" smtClean="0">
                <a:latin typeface="+mj-lt"/>
              </a:rPr>
              <a:t>" (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    "id" serial PRIMARY KEY,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    "name" character varying(255),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    "</a:t>
            </a:r>
            <a:r>
              <a:rPr lang="en-US" sz="1400" dirty="0" err="1" smtClean="0">
                <a:latin typeface="+mj-lt"/>
              </a:rPr>
              <a:t>parentid</a:t>
            </a:r>
            <a:r>
              <a:rPr lang="en-US" sz="1400" dirty="0" smtClean="0">
                <a:latin typeface="+mj-lt"/>
              </a:rPr>
              <a:t>" integer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);</a:t>
            </a:r>
          </a:p>
          <a:p>
            <a:pPr marL="0" indent="0">
              <a:buNone/>
            </a:pP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ALTER TABLE "</a:t>
            </a:r>
            <a:r>
              <a:rPr lang="en-US" sz="1400" dirty="0" err="1" smtClean="0">
                <a:latin typeface="+mj-lt"/>
              </a:rPr>
              <a:t>menutest</a:t>
            </a:r>
            <a:r>
              <a:rPr lang="en-US" sz="1400" dirty="0" smtClean="0">
                <a:latin typeface="+mj-lt"/>
              </a:rPr>
              <a:t>" ADD CONSTRAINT "</a:t>
            </a:r>
            <a:r>
              <a:rPr lang="en-US" sz="1400" dirty="0" err="1" smtClean="0">
                <a:latin typeface="+mj-lt"/>
              </a:rPr>
              <a:t>menutest_id_parentid</a:t>
            </a:r>
            <a:r>
              <a:rPr lang="en-US" sz="1400" dirty="0" smtClean="0">
                <a:latin typeface="+mj-lt"/>
              </a:rPr>
              <a:t>"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    FOREIGN key ("</a:t>
            </a:r>
            <a:r>
              <a:rPr lang="en-US" sz="1400" dirty="0" err="1" smtClean="0">
                <a:latin typeface="+mj-lt"/>
              </a:rPr>
              <a:t>parentid</a:t>
            </a:r>
            <a:r>
              <a:rPr lang="en-US" sz="1400" dirty="0" smtClean="0">
                <a:latin typeface="+mj-lt"/>
              </a:rPr>
              <a:t>") REFERENCES "</a:t>
            </a:r>
            <a:r>
              <a:rPr lang="en-US" sz="1400" dirty="0" err="1" smtClean="0">
                <a:latin typeface="+mj-lt"/>
              </a:rPr>
              <a:t>menutest</a:t>
            </a:r>
            <a:r>
              <a:rPr lang="en-US" sz="1400" dirty="0" smtClean="0">
                <a:latin typeface="+mj-lt"/>
              </a:rPr>
              <a:t>" ("id") ON DELETE CASCADE ON UPDATE CASCADE;</a:t>
            </a:r>
          </a:p>
          <a:p>
            <a:pPr marL="0" indent="0">
              <a:buNone/>
            </a:pP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endParaRPr lang="en-US" sz="9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014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SELECT t1.name AS lvl1, t2.name as lvl2, t3.name as lvl3</a:t>
            </a:r>
          </a:p>
          <a:p>
            <a:pPr marL="0" indent="0">
              <a:buNone/>
            </a:pPr>
            <a:r>
              <a:rPr lang="en-US" sz="1400" dirty="0" smtClean="0"/>
              <a:t>FROM </a:t>
            </a:r>
            <a:r>
              <a:rPr lang="en-US" sz="1400" dirty="0" err="1" smtClean="0"/>
              <a:t>al_tree</a:t>
            </a:r>
            <a:r>
              <a:rPr lang="en-US" sz="1400" dirty="0" smtClean="0"/>
              <a:t> AS t1</a:t>
            </a:r>
          </a:p>
          <a:p>
            <a:pPr marL="0" indent="0">
              <a:buNone/>
            </a:pPr>
            <a:r>
              <a:rPr lang="en-US" sz="1400" dirty="0" smtClean="0"/>
              <a:t>LEFT JOIN </a:t>
            </a:r>
            <a:r>
              <a:rPr lang="en-US" sz="1400" dirty="0" err="1" smtClean="0"/>
              <a:t>al_tree</a:t>
            </a:r>
            <a:r>
              <a:rPr lang="en-US" sz="1400" dirty="0" smtClean="0"/>
              <a:t> AS t2 ON t2.parent_id = t1.id</a:t>
            </a:r>
          </a:p>
          <a:p>
            <a:pPr marL="0" indent="0">
              <a:buNone/>
            </a:pPr>
            <a:r>
              <a:rPr lang="en-US" sz="1400" dirty="0" smtClean="0"/>
              <a:t>LEFT JOIN </a:t>
            </a:r>
            <a:r>
              <a:rPr lang="en-US" sz="1400" dirty="0" err="1" smtClean="0"/>
              <a:t>al_tree</a:t>
            </a:r>
            <a:r>
              <a:rPr lang="en-US" sz="1400" dirty="0" smtClean="0"/>
              <a:t> AS t3 ON t3.parent_id = t2.id</a:t>
            </a:r>
          </a:p>
          <a:p>
            <a:pPr marL="0" indent="0">
              <a:buNone/>
            </a:pPr>
            <a:r>
              <a:rPr lang="en-US" sz="1400" dirty="0" smtClean="0"/>
              <a:t>LEFT JOIN </a:t>
            </a:r>
            <a:r>
              <a:rPr lang="en-US" sz="1400" dirty="0" err="1" smtClean="0"/>
              <a:t>al_tree</a:t>
            </a:r>
            <a:r>
              <a:rPr lang="en-US" sz="1400" dirty="0" smtClean="0"/>
              <a:t> AS t4 ON t4.parent_id = t3.id</a:t>
            </a:r>
          </a:p>
          <a:p>
            <a:pPr marL="0" indent="0">
              <a:buNone/>
            </a:pPr>
            <a:r>
              <a:rPr lang="en-US" sz="1400" dirty="0" smtClean="0"/>
              <a:t>WHERE t1.id = 1;</a:t>
            </a:r>
          </a:p>
          <a:p>
            <a:pPr marL="0" indent="0">
              <a:buNone/>
            </a:pPr>
            <a:endParaRPr lang="uk-UA" sz="1400" dirty="0" smtClean="0"/>
          </a:p>
          <a:p>
            <a:pPr marL="0" indent="0">
              <a:buNone/>
            </a:pPr>
            <a:endParaRPr lang="uk-UA" sz="1400" dirty="0" smtClean="0"/>
          </a:p>
          <a:p>
            <a:pPr marL="0" indent="0">
              <a:buNone/>
            </a:pPr>
            <a:r>
              <a:rPr lang="uk-UA" sz="1400" dirty="0" smtClean="0"/>
              <a:t>+------+-----------+--------+</a:t>
            </a:r>
          </a:p>
          <a:p>
            <a:pPr marL="0" indent="0">
              <a:buNone/>
            </a:pPr>
            <a:r>
              <a:rPr lang="uk-UA" sz="1400" dirty="0" smtClean="0"/>
              <a:t>| </a:t>
            </a:r>
            <a:r>
              <a:rPr lang="en-US" sz="1400" dirty="0" smtClean="0"/>
              <a:t>lvl1 | lvl2      | lvl3   |</a:t>
            </a:r>
          </a:p>
          <a:p>
            <a:pPr marL="0" indent="0">
              <a:buNone/>
            </a:pPr>
            <a:r>
              <a:rPr lang="en-US" sz="1400" dirty="0" smtClean="0"/>
              <a:t>+------+-----------+--------+</a:t>
            </a:r>
          </a:p>
          <a:p>
            <a:pPr marL="0" indent="0">
              <a:buNone/>
            </a:pPr>
            <a:r>
              <a:rPr lang="en-US" sz="1400" dirty="0" smtClean="0"/>
              <a:t>| FOOD | VEGETABLE | POTATO |</a:t>
            </a:r>
          </a:p>
          <a:p>
            <a:pPr marL="0" indent="0">
              <a:buNone/>
            </a:pPr>
            <a:r>
              <a:rPr lang="en-US" sz="1400" dirty="0" smtClean="0"/>
              <a:t>| FOOD | VEGETABLE | TOMATO |</a:t>
            </a:r>
          </a:p>
          <a:p>
            <a:pPr marL="0" indent="0">
              <a:buNone/>
            </a:pPr>
            <a:r>
              <a:rPr lang="en-US" sz="1400" dirty="0" smtClean="0"/>
              <a:t>| FOOD | FRUIT     | APPLE  |</a:t>
            </a:r>
          </a:p>
          <a:p>
            <a:pPr marL="0" indent="0">
              <a:buNone/>
            </a:pPr>
            <a:r>
              <a:rPr lang="en-US" sz="1400" dirty="0" smtClean="0"/>
              <a:t>| FOOD | FRUIT     | BANANA |</a:t>
            </a:r>
          </a:p>
          <a:p>
            <a:pPr marL="0" indent="0">
              <a:buNone/>
            </a:pPr>
            <a:r>
              <a:rPr lang="en-US" sz="1400" dirty="0" smtClean="0"/>
              <a:t>+------+-----------+--------+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417888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825</Words>
  <Application>Microsoft Office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Adjacency list, PHP approach</vt:lpstr>
      <vt:lpstr>Nested Sets</vt:lpstr>
      <vt:lpstr>Advantages disadvantages</vt:lpstr>
      <vt:lpstr>Materialized Path</vt:lpstr>
      <vt:lpstr>Advantages disadvantages</vt:lpstr>
      <vt:lpstr>Adjacency List</vt:lpstr>
      <vt:lpstr>Advantages disadvantages</vt:lpstr>
      <vt:lpstr>Create db to store adjacency list</vt:lpstr>
      <vt:lpstr>PowerPoint Presentation</vt:lpstr>
      <vt:lpstr>Tonny Lacroix Algorithm</vt:lpstr>
      <vt:lpstr>PowerPoint Presentation</vt:lpstr>
      <vt:lpstr>Load records for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42</cp:revision>
  <dcterms:created xsi:type="dcterms:W3CDTF">2013-10-23T13:32:19Z</dcterms:created>
  <dcterms:modified xsi:type="dcterms:W3CDTF">2013-10-23T14:29:03Z</dcterms:modified>
</cp:coreProperties>
</file>