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2" r:id="rId5"/>
    <p:sldId id="267" r:id="rId6"/>
    <p:sldId id="257" r:id="rId7"/>
    <p:sldId id="264" r:id="rId8"/>
    <p:sldId id="258" r:id="rId9"/>
    <p:sldId id="263" r:id="rId10"/>
    <p:sldId id="260" r:id="rId11"/>
    <p:sldId id="261" r:id="rId12"/>
    <p:sldId id="268" r:id="rId13"/>
    <p:sldId id="259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924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52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3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868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2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462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212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25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155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017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10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iffy.com/go/publish/image/4964258/L.png" TargetMode="External"/><Relationship Id="rId2" Type="http://schemas.openxmlformats.org/officeDocument/2006/relationships/hyperlink" Target="http://www.gliffy.com/go/publish/496425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Adjacency list, PHP approach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64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Tonny</a:t>
            </a:r>
            <a:r>
              <a:rPr lang="en-US" dirty="0" smtClean="0"/>
              <a:t> </a:t>
            </a:r>
            <a:r>
              <a:rPr lang="en-US" dirty="0" err="1" smtClean="0"/>
              <a:t>Lacroix</a:t>
            </a:r>
            <a:r>
              <a:rPr lang="en-US" dirty="0" smtClean="0"/>
              <a:t> Algorithm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300" dirty="0" smtClean="0">
                <a:latin typeface="+mj-lt"/>
              </a:rPr>
              <a:t>private function </a:t>
            </a:r>
            <a:r>
              <a:rPr lang="en-US" sz="1300" dirty="0" err="1" smtClean="0">
                <a:latin typeface="+mj-lt"/>
              </a:rPr>
              <a:t>getTree</a:t>
            </a:r>
            <a:r>
              <a:rPr lang="en-US" sz="1300" dirty="0" smtClean="0">
                <a:latin typeface="+mj-lt"/>
              </a:rPr>
              <a:t>( $items  ) {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$tree = array();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$refs = array();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</a:t>
            </a:r>
            <a:r>
              <a:rPr lang="en-US" sz="1300" dirty="0" err="1" smtClean="0">
                <a:latin typeface="+mj-lt"/>
              </a:rPr>
              <a:t>foreach</a:t>
            </a:r>
            <a:r>
              <a:rPr lang="en-US" sz="1300" dirty="0" smtClean="0">
                <a:latin typeface="+mj-lt"/>
              </a:rPr>
              <a:t> ($items as $data) {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$</a:t>
            </a:r>
            <a:r>
              <a:rPr lang="en-US" sz="1300" dirty="0" err="1" smtClean="0">
                <a:latin typeface="+mj-lt"/>
              </a:rPr>
              <a:t>thisref</a:t>
            </a:r>
            <a:r>
              <a:rPr lang="en-US" sz="1300" dirty="0" smtClean="0">
                <a:latin typeface="+mj-lt"/>
              </a:rPr>
              <a:t>  = &amp; $refs[$data['id']];</a:t>
            </a:r>
          </a:p>
          <a:p>
            <a:pPr marL="0" indent="0">
              <a:buNone/>
            </a:pPr>
            <a:endParaRPr lang="en-US" sz="1300" dirty="0" smtClean="0">
              <a:latin typeface="+mj-lt"/>
            </a:endParaRP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$</a:t>
            </a:r>
            <a:r>
              <a:rPr lang="en-US" sz="1300" dirty="0" err="1" smtClean="0">
                <a:latin typeface="+mj-lt"/>
              </a:rPr>
              <a:t>thisref</a:t>
            </a:r>
            <a:r>
              <a:rPr lang="en-US" sz="1300" dirty="0" smtClean="0">
                <a:latin typeface="+mj-lt"/>
              </a:rPr>
              <a:t>['</a:t>
            </a:r>
            <a:r>
              <a:rPr lang="en-US" sz="1300" dirty="0" err="1" smtClean="0">
                <a:latin typeface="+mj-lt"/>
              </a:rPr>
              <a:t>parentid</a:t>
            </a:r>
            <a:r>
              <a:rPr lang="en-US" sz="1300" dirty="0" smtClean="0">
                <a:latin typeface="+mj-lt"/>
              </a:rPr>
              <a:t>'] = $data['</a:t>
            </a:r>
            <a:r>
              <a:rPr lang="en-US" sz="1300" dirty="0" err="1" smtClean="0">
                <a:latin typeface="+mj-lt"/>
              </a:rPr>
              <a:t>parentid</a:t>
            </a:r>
            <a:r>
              <a:rPr lang="en-US" sz="1300" dirty="0" smtClean="0">
                <a:latin typeface="+mj-lt"/>
              </a:rPr>
              <a:t>'];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if ( $data['</a:t>
            </a:r>
            <a:r>
              <a:rPr lang="en-US" sz="1300" dirty="0" err="1" smtClean="0">
                <a:latin typeface="+mj-lt"/>
              </a:rPr>
              <a:t>parentid</a:t>
            </a:r>
            <a:r>
              <a:rPr lang="en-US" sz="1300" dirty="0" smtClean="0">
                <a:latin typeface="+mj-lt"/>
              </a:rPr>
              <a:t>'] == null ) {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    $</a:t>
            </a:r>
            <a:r>
              <a:rPr lang="en-US" sz="1300" dirty="0" err="1" smtClean="0">
                <a:latin typeface="+mj-lt"/>
              </a:rPr>
              <a:t>menuTree</a:t>
            </a:r>
            <a:r>
              <a:rPr lang="en-US" sz="1300" dirty="0" smtClean="0">
                <a:latin typeface="+mj-lt"/>
              </a:rPr>
              <a:t>[ $data['id'] ] = &amp; $</a:t>
            </a:r>
            <a:r>
              <a:rPr lang="en-US" sz="1300" dirty="0" err="1" smtClean="0">
                <a:latin typeface="+mj-lt"/>
              </a:rPr>
              <a:t>thisref</a:t>
            </a:r>
            <a:r>
              <a:rPr lang="en-US" sz="13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} else {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    $refs[$data['</a:t>
            </a:r>
            <a:r>
              <a:rPr lang="en-US" sz="1300" dirty="0" err="1" smtClean="0">
                <a:latin typeface="+mj-lt"/>
              </a:rPr>
              <a:t>parentid</a:t>
            </a:r>
            <a:r>
              <a:rPr lang="en-US" sz="1300" dirty="0" smtClean="0">
                <a:latin typeface="+mj-lt"/>
              </a:rPr>
              <a:t>']]['children'][$data['id']] = &amp; $</a:t>
            </a:r>
            <a:r>
              <a:rPr lang="en-US" sz="1300" dirty="0" err="1" smtClean="0">
                <a:latin typeface="+mj-lt"/>
              </a:rPr>
              <a:t>thisref</a:t>
            </a:r>
            <a:r>
              <a:rPr lang="en-US" sz="13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}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return $</a:t>
            </a:r>
            <a:r>
              <a:rPr lang="en-US" sz="1300" dirty="0">
                <a:latin typeface="+mj-lt"/>
              </a:rPr>
              <a:t>t</a:t>
            </a:r>
            <a:r>
              <a:rPr lang="en-US" sz="1300" dirty="0" smtClean="0">
                <a:latin typeface="+mj-lt"/>
              </a:rPr>
              <a:t>ree;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hlinkClick r:id="rId2"/>
              </a:rPr>
              <a:t>http://www.gliffy.com/go/publish/4964258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http://www.gliffy.com/go/publish/image/4964258/L.png</a:t>
            </a:r>
            <a:endParaRPr lang="en-US" sz="1300" dirty="0" smtClean="0">
              <a:latin typeface="+mj-lt"/>
            </a:endParaRPr>
          </a:p>
          <a:p>
            <a:pPr marL="0" indent="0">
              <a:buNone/>
            </a:pPr>
            <a:endParaRPr lang="en-US" sz="1300" dirty="0">
              <a:latin typeface="+mj-lt"/>
            </a:endParaRPr>
          </a:p>
          <a:p>
            <a:pPr marL="0" indent="0">
              <a:buNone/>
            </a:pPr>
            <a:endParaRPr lang="uk-UA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331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77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from this approach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000" dirty="0" smtClean="0"/>
              <a:t>+</a:t>
            </a:r>
          </a:p>
          <a:p>
            <a:pPr marL="0" indent="0">
              <a:buNone/>
            </a:pPr>
            <a:r>
              <a:rPr lang="ru-RU" sz="1000" dirty="0" smtClean="0"/>
              <a:t>Проте , даний спосіб володіє і істотними перевагами - в дерево легко вносити зміни , міняти місцями і видаляти вузли.</a:t>
            </a:r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sz="1000" dirty="0" smtClean="0"/>
              <a:t>-</a:t>
            </a:r>
          </a:p>
          <a:p>
            <a:pPr marL="0" indent="0">
              <a:buNone/>
            </a:pPr>
            <a:r>
              <a:rPr lang="ru-RU" sz="1000" b="1" strike="sngStrike" dirty="0" smtClean="0">
                <a:solidFill>
                  <a:srgbClr val="FF0000"/>
                </a:solidFill>
              </a:rPr>
              <a:t>головний недолік такого підходу - необхідно достовірно знати кількість рівнів вкладеності у вашій ієрархії , крім того , чим більше ієрархія , тим більше </a:t>
            </a:r>
            <a:r>
              <a:rPr lang="en-US" sz="1000" b="1" strike="sngStrike" dirty="0" smtClean="0">
                <a:solidFill>
                  <a:srgbClr val="FF0000"/>
                </a:solidFill>
              </a:rPr>
              <a:t>JOIN'</a:t>
            </a:r>
            <a:r>
              <a:rPr lang="ru-RU" sz="1000" b="1" strike="sngStrike" dirty="0" smtClean="0">
                <a:solidFill>
                  <a:srgbClr val="FF0000"/>
                </a:solidFill>
              </a:rPr>
              <a:t>ов - тим нижче продуктивність.</a:t>
            </a:r>
          </a:p>
          <a:p>
            <a:pPr marL="0" indent="0">
              <a:buNone/>
            </a:pPr>
            <a:endParaRPr lang="ru-RU" sz="1000" b="1" dirty="0" smtClean="0"/>
          </a:p>
          <a:p>
            <a:pPr marL="0" indent="0">
              <a:buNone/>
            </a:pPr>
            <a:r>
              <a:rPr lang="ru-RU" sz="1000" b="1" dirty="0" smtClean="0"/>
              <a:t>Однак він погано застосуємо , коли потрібно вичитувати небудь інші шматки дерева , знаходити шляхи , попередні і наступні вузли при обході і вичитувати гілки дерева цілком ( на всю глибину ) .</a:t>
            </a:r>
          </a:p>
          <a:p>
            <a:pPr marL="0" indent="0">
              <a:buNone/>
            </a:pPr>
            <a:endParaRPr lang="ru-RU" sz="1000" b="1" dirty="0" smtClean="0"/>
          </a:p>
          <a:p>
            <a:pPr marL="0" indent="0">
              <a:buNone/>
            </a:pPr>
            <a:r>
              <a:rPr lang="ru-RU" sz="1000" b="1" dirty="0" smtClean="0"/>
              <a:t>Висновок - даний алгоритм добре застосуємо , якщо ви оперуєте з невеликими деревовидними структурами , які часто піддаються змінам.</a:t>
            </a:r>
          </a:p>
          <a:p>
            <a:pPr marL="0" indent="0">
              <a:buNone/>
            </a:pPr>
            <a:endParaRPr lang="ru-RU" sz="1000" b="1" dirty="0" smtClean="0"/>
          </a:p>
          <a:p>
            <a:pPr marL="0" indent="0">
              <a:buNone/>
            </a:pPr>
            <a:r>
              <a:rPr lang="ru-RU" sz="1000" b="1" dirty="0" smtClean="0"/>
              <a:t>З іншого боку , цей алгоритм також досить впевнено себе почуває і з великими деревами , якщо зчитувати їх порціями виду « знаю батька - прочитати всіх спадкоємців ». Хороший приклад такого випадку - динамічно підкачуємі дерева . У цьому випадку алгоритм практично оптимізований для такої поведінки</a:t>
            </a:r>
            <a:endParaRPr lang="uk-UA" sz="1000" dirty="0"/>
          </a:p>
        </p:txBody>
      </p:sp>
    </p:spTree>
    <p:extLst>
      <p:ext uri="{BB962C8B-B14F-4D97-AF65-F5344CB8AC3E}">
        <p14:creationId xmlns:p14="http://schemas.microsoft.com/office/powerpoint/2010/main" val="85633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records for test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50" dirty="0"/>
              <a:t>drop function </a:t>
            </a:r>
            <a:r>
              <a:rPr lang="en-US" sz="1050" dirty="0" err="1"/>
              <a:t>buildMenu</a:t>
            </a:r>
            <a:r>
              <a:rPr lang="en-US" sz="1050" dirty="0"/>
              <a:t>( "</a:t>
            </a:r>
            <a:r>
              <a:rPr lang="en-US" sz="1050" dirty="0" err="1"/>
              <a:t>maxlevel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, "</a:t>
            </a:r>
            <a:r>
              <a:rPr lang="en-US" sz="1050" dirty="0" err="1"/>
              <a:t>parentid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, "level" </a:t>
            </a:r>
            <a:r>
              <a:rPr lang="en-US" sz="1050" dirty="0" err="1"/>
              <a:t>int</a:t>
            </a:r>
            <a:r>
              <a:rPr lang="en-US" sz="1050" dirty="0"/>
              <a:t>, "</a:t>
            </a:r>
            <a:r>
              <a:rPr lang="en-US" sz="1050" dirty="0" err="1"/>
              <a:t>childscount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 );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CREATE </a:t>
            </a:r>
            <a:r>
              <a:rPr lang="en-US" sz="1050" dirty="0"/>
              <a:t>OR REPLACE FUNCTION </a:t>
            </a:r>
            <a:r>
              <a:rPr lang="en-US" sz="1050" dirty="0" err="1"/>
              <a:t>buildMenu</a:t>
            </a:r>
            <a:r>
              <a:rPr lang="en-US" sz="1050" dirty="0"/>
              <a:t>( "</a:t>
            </a:r>
            <a:r>
              <a:rPr lang="en-US" sz="1050" dirty="0" err="1"/>
              <a:t>maxlevel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, "</a:t>
            </a:r>
            <a:r>
              <a:rPr lang="en-US" sz="1050" dirty="0" err="1"/>
              <a:t>parentid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, "level" </a:t>
            </a:r>
            <a:r>
              <a:rPr lang="en-US" sz="1050" dirty="0" err="1"/>
              <a:t>int</a:t>
            </a:r>
            <a:r>
              <a:rPr lang="en-US" sz="1050" dirty="0"/>
              <a:t>, "</a:t>
            </a:r>
            <a:r>
              <a:rPr lang="en-US" sz="1050" dirty="0" err="1"/>
              <a:t>childscount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 ) RETURNS integer AS</a:t>
            </a:r>
          </a:p>
          <a:p>
            <a:pPr marL="0" indent="0">
              <a:buNone/>
            </a:pPr>
            <a:r>
              <a:rPr lang="en-US" sz="1050" dirty="0"/>
              <a:t>$BODY$</a:t>
            </a:r>
          </a:p>
          <a:p>
            <a:pPr marL="0" indent="0">
              <a:buNone/>
            </a:pPr>
            <a:r>
              <a:rPr lang="en-US" sz="1050" dirty="0"/>
              <a:t>DECLARE</a:t>
            </a:r>
          </a:p>
          <a:p>
            <a:pPr marL="0" indent="0">
              <a:buNone/>
            </a:pPr>
            <a:r>
              <a:rPr lang="en-US" sz="1050" dirty="0"/>
              <a:t>    "</a:t>
            </a:r>
            <a:r>
              <a:rPr lang="en-US" sz="1050" dirty="0" err="1"/>
              <a:t>tmp_parent_id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BEGIN</a:t>
            </a:r>
          </a:p>
          <a:p>
            <a:pPr marL="0" indent="0">
              <a:buNone/>
            </a:pPr>
            <a:r>
              <a:rPr lang="en-US" sz="1050" dirty="0"/>
              <a:t>    "level" = "level" + 1;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if "level" &gt; "</a:t>
            </a:r>
            <a:r>
              <a:rPr lang="en-US" sz="1050" dirty="0" err="1"/>
              <a:t>maxlevel</a:t>
            </a:r>
            <a:r>
              <a:rPr lang="en-US" sz="1050" dirty="0"/>
              <a:t>" then</a:t>
            </a:r>
          </a:p>
          <a:p>
            <a:pPr marL="0" indent="0">
              <a:buNone/>
            </a:pPr>
            <a:r>
              <a:rPr lang="en-US" sz="1050" dirty="0"/>
              <a:t>        return 1;</a:t>
            </a:r>
          </a:p>
          <a:p>
            <a:pPr marL="0" indent="0">
              <a:buNone/>
            </a:pPr>
            <a:r>
              <a:rPr lang="en-US" sz="1050" dirty="0"/>
              <a:t>    end if;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FOR "</a:t>
            </a:r>
            <a:r>
              <a:rPr lang="en-US" sz="1050" dirty="0" err="1"/>
              <a:t>i</a:t>
            </a:r>
            <a:r>
              <a:rPr lang="en-US" sz="1050" dirty="0"/>
              <a:t>" IN 1.."childscount"</a:t>
            </a:r>
          </a:p>
          <a:p>
            <a:pPr marL="0" indent="0">
              <a:buNone/>
            </a:pPr>
            <a:r>
              <a:rPr lang="en-US" sz="1050" dirty="0"/>
              <a:t>    LOOP</a:t>
            </a:r>
          </a:p>
          <a:p>
            <a:pPr marL="0" indent="0">
              <a:buNone/>
            </a:pPr>
            <a:r>
              <a:rPr lang="en-US" sz="1050" dirty="0"/>
              <a:t>         INSERT INTO "</a:t>
            </a:r>
            <a:r>
              <a:rPr lang="en-US" sz="1050" dirty="0" err="1"/>
              <a:t>menutest</a:t>
            </a:r>
            <a:r>
              <a:rPr lang="en-US" sz="1050" dirty="0"/>
              <a:t>" ( "name", "</a:t>
            </a:r>
            <a:r>
              <a:rPr lang="en-US" sz="1050" dirty="0" err="1"/>
              <a:t>parentid</a:t>
            </a:r>
            <a:r>
              <a:rPr lang="en-US" sz="1050" dirty="0"/>
              <a:t>" ) VALUES( 'element', "</a:t>
            </a:r>
            <a:r>
              <a:rPr lang="en-US" sz="1050" dirty="0" err="1"/>
              <a:t>parentid</a:t>
            </a:r>
            <a:r>
              <a:rPr lang="en-US" sz="1050" dirty="0"/>
              <a:t>" );</a:t>
            </a:r>
          </a:p>
          <a:p>
            <a:pPr marL="0" indent="0">
              <a:buNone/>
            </a:pPr>
            <a:r>
              <a:rPr lang="en-US" sz="1050" dirty="0"/>
              <a:t>         select into "</a:t>
            </a:r>
            <a:r>
              <a:rPr lang="en-US" sz="1050" dirty="0" err="1"/>
              <a:t>tmp_parent_id</a:t>
            </a:r>
            <a:r>
              <a:rPr lang="en-US" sz="1050" dirty="0"/>
              <a:t>" max("id") from "</a:t>
            </a:r>
            <a:r>
              <a:rPr lang="en-US" sz="1050" dirty="0" err="1"/>
              <a:t>menutest</a:t>
            </a:r>
            <a:r>
              <a:rPr lang="en-US" sz="1050" dirty="0"/>
              <a:t>";</a:t>
            </a:r>
          </a:p>
          <a:p>
            <a:pPr marL="0" indent="0">
              <a:buNone/>
            </a:pPr>
            <a:r>
              <a:rPr lang="en-US" sz="1050" dirty="0"/>
              <a:t>         perform * from </a:t>
            </a:r>
            <a:r>
              <a:rPr lang="en-US" sz="1050" dirty="0" err="1"/>
              <a:t>buildMenu</a:t>
            </a:r>
            <a:r>
              <a:rPr lang="en-US" sz="1050" dirty="0"/>
              <a:t>( "</a:t>
            </a:r>
            <a:r>
              <a:rPr lang="en-US" sz="1050" dirty="0" err="1"/>
              <a:t>maxlevel</a:t>
            </a:r>
            <a:r>
              <a:rPr lang="en-US" sz="1050" dirty="0"/>
              <a:t>", "</a:t>
            </a:r>
            <a:r>
              <a:rPr lang="en-US" sz="1050" dirty="0" err="1"/>
              <a:t>tmp_parent_id</a:t>
            </a:r>
            <a:r>
              <a:rPr lang="en-US" sz="1050" dirty="0"/>
              <a:t>", "level", "</a:t>
            </a:r>
            <a:r>
              <a:rPr lang="en-US" sz="1050" dirty="0" err="1"/>
              <a:t>childscount</a:t>
            </a:r>
            <a:r>
              <a:rPr lang="en-US" sz="1050" dirty="0"/>
              <a:t>" );</a:t>
            </a:r>
          </a:p>
          <a:p>
            <a:pPr marL="0" indent="0">
              <a:buNone/>
            </a:pPr>
            <a:r>
              <a:rPr lang="en-US" sz="1050" dirty="0"/>
              <a:t>    END LOOP;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RETURN 1;</a:t>
            </a:r>
          </a:p>
          <a:p>
            <a:pPr marL="0" indent="0">
              <a:buNone/>
            </a:pPr>
            <a:r>
              <a:rPr lang="en-US" sz="1050" dirty="0"/>
              <a:t>END</a:t>
            </a:r>
          </a:p>
          <a:p>
            <a:pPr marL="0" indent="0">
              <a:buNone/>
            </a:pPr>
            <a:r>
              <a:rPr lang="en-US" sz="1050" dirty="0"/>
              <a:t>$BODY$</a:t>
            </a:r>
          </a:p>
          <a:p>
            <a:pPr marL="0" indent="0">
              <a:buNone/>
            </a:pPr>
            <a:r>
              <a:rPr lang="en-US" sz="1050" dirty="0"/>
              <a:t>LANGUAGE '</a:t>
            </a:r>
            <a:r>
              <a:rPr lang="en-US" sz="1050" dirty="0" err="1"/>
              <a:t>plpgsql</a:t>
            </a:r>
            <a:r>
              <a:rPr lang="en-US" sz="1050" dirty="0"/>
              <a:t>' 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select * from </a:t>
            </a:r>
            <a:r>
              <a:rPr lang="en-US" sz="1050" dirty="0" err="1"/>
              <a:t>buildMenu</a:t>
            </a:r>
            <a:r>
              <a:rPr lang="en-US" sz="1050" dirty="0"/>
              <a:t>( 7, null, 0, 5 );</a:t>
            </a:r>
            <a:endParaRPr lang="uk-UA" sz="1050" dirty="0"/>
          </a:p>
          <a:p>
            <a:endParaRPr lang="uk-UA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44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1916832"/>
            <a:ext cx="51530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42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disadvantages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000" dirty="0" smtClean="0"/>
              <a:t>+</a:t>
            </a:r>
          </a:p>
          <a:p>
            <a:pPr marL="0" indent="0">
              <a:buNone/>
            </a:pPr>
            <a:endParaRPr lang="ru-RU" sz="1000" dirty="0"/>
          </a:p>
          <a:p>
            <a:pPr marL="0" indent="0">
              <a:buNone/>
            </a:pPr>
            <a:r>
              <a:rPr lang="ru-RU" sz="1000" dirty="0" smtClean="0"/>
              <a:t>Про це алгоритмі і його швидкодії, напевно, чули всі веб-розробники. Так, цей алгоритм дійсно дуже хороший, коли потрібно часто і багато звертатися до ієрархічним даними на читання.</a:t>
            </a: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ru-RU" sz="1000" dirty="0" smtClean="0"/>
              <a:t>Досить нескладним чином ми можемо зчитувати цілі гілки, шляху з нашого дерева, обходити його вузли і т.д.</a:t>
            </a: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-</a:t>
            </a: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ru-RU" sz="1000" b="1" dirty="0" smtClean="0"/>
              <a:t>Тим не менш, не буває лиха без добра, і в даному випадку, значні труднощі починаються коли нам необхідно внести зміни до Nested Set дерево або видалити будь-яку з його гілок.</a:t>
            </a:r>
            <a:endParaRPr lang="uk-UA" sz="1000" b="1" dirty="0"/>
          </a:p>
        </p:txBody>
      </p:sp>
    </p:spTree>
    <p:extLst>
      <p:ext uri="{BB962C8B-B14F-4D97-AF65-F5344CB8AC3E}">
        <p14:creationId xmlns:p14="http://schemas.microsoft.com/office/powerpoint/2010/main" val="56572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Path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/>
              <a:t>Во-первых, по сравнению с Nested Set, он более поддается изменениям. В то же время остается достаточно удобным для выборки деревьев целиком и их частей. Но, и он не идеален. Особенно по части поиска предков ветки.</a:t>
            </a:r>
            <a:endParaRPr lang="uk-UA" sz="1200" dirty="0"/>
          </a:p>
        </p:txBody>
      </p:sp>
      <p:pic>
        <p:nvPicPr>
          <p:cNvPr id="3074" name="Picture 2" descr="http://mikhailstadnik.com/wp-content/uploads/2008/12/materialized-pa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47244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49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disadvantages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000" dirty="0" smtClean="0"/>
              <a:t>+</a:t>
            </a:r>
          </a:p>
          <a:p>
            <a:pPr marL="0" indent="0">
              <a:buNone/>
            </a:pPr>
            <a:endParaRPr lang="uk-UA" sz="1000" dirty="0" smtClean="0"/>
          </a:p>
          <a:p>
            <a:pPr marL="0" indent="0">
              <a:buNone/>
            </a:pPr>
            <a:r>
              <a:rPr lang="uk-UA" sz="1000" dirty="0" smtClean="0"/>
              <a:t>По-перше, в порівнянні з </a:t>
            </a:r>
            <a:r>
              <a:rPr lang="en-US" sz="1000" dirty="0" smtClean="0"/>
              <a:t>Nested Set, </a:t>
            </a:r>
            <a:r>
              <a:rPr lang="uk-UA" sz="1000" dirty="0" smtClean="0"/>
              <a:t>він більш піддається змінам. У той же час залишається досить зручним для вибірки дерев цілком і їх частин.</a:t>
            </a:r>
          </a:p>
          <a:p>
            <a:pPr marL="0" indent="0">
              <a:buNone/>
            </a:pPr>
            <a:endParaRPr lang="uk-UA" sz="1000" dirty="0" smtClean="0"/>
          </a:p>
          <a:p>
            <a:pPr marL="0" indent="0">
              <a:buNone/>
            </a:pPr>
            <a:r>
              <a:rPr lang="uk-UA" sz="1000" dirty="0" smtClean="0"/>
              <a:t>-</a:t>
            </a:r>
          </a:p>
          <a:p>
            <a:pPr marL="0" indent="0">
              <a:buNone/>
            </a:pPr>
            <a:endParaRPr lang="uk-UA" sz="1000" dirty="0" smtClean="0"/>
          </a:p>
          <a:p>
            <a:pPr marL="0" indent="0">
              <a:buNone/>
            </a:pPr>
            <a:r>
              <a:rPr lang="uk-UA" sz="1000" b="1" dirty="0" smtClean="0"/>
              <a:t>Слід зазначити, що найбільш неприємною в даному алгоритмі буде операція вставки вузла в середину вже існуючої структури</a:t>
            </a:r>
          </a:p>
          <a:p>
            <a:pPr marL="0" indent="0">
              <a:buNone/>
            </a:pPr>
            <a:r>
              <a:rPr lang="uk-UA" sz="1000" b="1" dirty="0" smtClean="0"/>
              <a:t>  Пошук предків гілки.</a:t>
            </a:r>
            <a:endParaRPr lang="uk-UA" sz="1000" b="1" dirty="0"/>
          </a:p>
        </p:txBody>
      </p:sp>
    </p:spTree>
    <p:extLst>
      <p:ext uri="{BB962C8B-B14F-4D97-AF65-F5344CB8AC3E}">
        <p14:creationId xmlns:p14="http://schemas.microsoft.com/office/powerpoint/2010/main" val="20782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36" y="1988840"/>
            <a:ext cx="4953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88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disadvantages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000" dirty="0" smtClean="0"/>
              <a:t>+</a:t>
            </a:r>
          </a:p>
          <a:p>
            <a:pPr marL="0" indent="0">
              <a:buNone/>
            </a:pPr>
            <a:r>
              <a:rPr lang="ru-RU" sz="1000" dirty="0" smtClean="0"/>
              <a:t>Проте , даний спосіб володіє і істотними перевагами - в дерево легко вносити зміни , міняти місцями і видаляти вузли.</a:t>
            </a:r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sz="1000" dirty="0" smtClean="0"/>
              <a:t>-</a:t>
            </a:r>
          </a:p>
          <a:p>
            <a:pPr marL="0" indent="0">
              <a:buNone/>
            </a:pPr>
            <a:r>
              <a:rPr lang="ru-RU" sz="1000" b="1" dirty="0" smtClean="0"/>
              <a:t>головний недолік такого підходу - необхідно достовірно знати кількість рівнів вкладеності у вашій ієрархії , крім того , чим більше ієрархія , тим більше </a:t>
            </a:r>
            <a:r>
              <a:rPr lang="en-US" sz="1000" b="1" dirty="0" smtClean="0"/>
              <a:t>JOIN'</a:t>
            </a:r>
            <a:r>
              <a:rPr lang="ru-RU" sz="1000" b="1" dirty="0" smtClean="0"/>
              <a:t>ов - тим нижче продуктивність.</a:t>
            </a:r>
          </a:p>
          <a:p>
            <a:pPr marL="0" indent="0">
              <a:buNone/>
            </a:pPr>
            <a:endParaRPr lang="ru-RU" sz="1000" b="1" dirty="0" smtClean="0"/>
          </a:p>
          <a:p>
            <a:pPr marL="0" indent="0">
              <a:buNone/>
            </a:pPr>
            <a:r>
              <a:rPr lang="ru-RU" sz="1000" b="1" dirty="0" smtClean="0"/>
              <a:t>Однак він погано застосуємо , коли потрібно вичитувати небудь інші шматки дерева , знаходити шляхи , попередні і наступні вузли при обході і вичитувати гілки дерева цілком ( на всю глибину ) .</a:t>
            </a:r>
          </a:p>
          <a:p>
            <a:pPr marL="0" indent="0">
              <a:buNone/>
            </a:pPr>
            <a:endParaRPr lang="ru-RU" sz="1000" b="1" dirty="0" smtClean="0"/>
          </a:p>
          <a:p>
            <a:pPr marL="0" indent="0">
              <a:buNone/>
            </a:pPr>
            <a:r>
              <a:rPr lang="ru-RU" sz="1000" b="1" dirty="0" smtClean="0"/>
              <a:t>Висновок - даний алгоритм добре застосуємо , якщо ви оперуєте з невеликими деревовидними структурами , які часто піддаються змінам.</a:t>
            </a:r>
          </a:p>
          <a:p>
            <a:pPr marL="0" indent="0">
              <a:buNone/>
            </a:pPr>
            <a:endParaRPr lang="ru-RU" sz="1000" b="1" dirty="0" smtClean="0"/>
          </a:p>
          <a:p>
            <a:pPr marL="0" indent="0">
              <a:buNone/>
            </a:pPr>
            <a:r>
              <a:rPr lang="ru-RU" sz="1000" b="1" dirty="0" smtClean="0"/>
              <a:t>З іншого боку , цей алгоритм також досить впевнено себе почуває і з великими деревами , якщо зчитувати їх порціями виду « знаю батька - прочитати всіх спадкоємців ». Хороший приклад такого випадку - динамічно підкачуємі дерева . У цьому випадку алгоритм практично оптимізований для такої поведінки.</a:t>
            </a:r>
            <a:endParaRPr lang="ru-RU" sz="1000" b="1" dirty="0"/>
          </a:p>
          <a:p>
            <a:pPr marL="0" indent="0">
              <a:buNone/>
            </a:pPr>
            <a:endParaRPr lang="uk-UA" sz="1000" dirty="0"/>
          </a:p>
        </p:txBody>
      </p:sp>
    </p:spTree>
    <p:extLst>
      <p:ext uri="{BB962C8B-B14F-4D97-AF65-F5344CB8AC3E}">
        <p14:creationId xmlns:p14="http://schemas.microsoft.com/office/powerpoint/2010/main" val="425508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db</a:t>
            </a:r>
            <a:r>
              <a:rPr lang="en-US" dirty="0" smtClean="0"/>
              <a:t> to store adjacency list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drop table "</a:t>
            </a:r>
            <a:r>
              <a:rPr lang="en-US" sz="1400" dirty="0" err="1" smtClean="0">
                <a:latin typeface="+mj-lt"/>
              </a:rPr>
              <a:t>menutest</a:t>
            </a:r>
            <a:r>
              <a:rPr lang="en-US" sz="1400" dirty="0" smtClean="0">
                <a:latin typeface="+mj-lt"/>
              </a:rPr>
              <a:t>";</a:t>
            </a: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CREATE TABLE "</a:t>
            </a:r>
            <a:r>
              <a:rPr lang="en-US" sz="1400" dirty="0" err="1" smtClean="0">
                <a:latin typeface="+mj-lt"/>
              </a:rPr>
              <a:t>menutest</a:t>
            </a:r>
            <a:r>
              <a:rPr lang="en-US" sz="1400" dirty="0" smtClean="0">
                <a:latin typeface="+mj-lt"/>
              </a:rPr>
              <a:t>" (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   "id" serial PRIMARY KEY,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   "name" character varying(255),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   "</a:t>
            </a:r>
            <a:r>
              <a:rPr lang="en-US" sz="1400" dirty="0" err="1" smtClean="0">
                <a:latin typeface="+mj-lt"/>
              </a:rPr>
              <a:t>parentid</a:t>
            </a:r>
            <a:r>
              <a:rPr lang="en-US" sz="1400" dirty="0" smtClean="0">
                <a:latin typeface="+mj-lt"/>
              </a:rPr>
              <a:t>" integer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ALTER TABLE "</a:t>
            </a:r>
            <a:r>
              <a:rPr lang="en-US" sz="1400" dirty="0" err="1" smtClean="0">
                <a:latin typeface="+mj-lt"/>
              </a:rPr>
              <a:t>menutest</a:t>
            </a:r>
            <a:r>
              <a:rPr lang="en-US" sz="1400" dirty="0" smtClean="0">
                <a:latin typeface="+mj-lt"/>
              </a:rPr>
              <a:t>" ADD CONSTRAINT "</a:t>
            </a:r>
            <a:r>
              <a:rPr lang="en-US" sz="1400" dirty="0" err="1" smtClean="0">
                <a:latin typeface="+mj-lt"/>
              </a:rPr>
              <a:t>menutest_id_parentid</a:t>
            </a:r>
            <a:r>
              <a:rPr lang="en-US" sz="1400" dirty="0" smtClean="0">
                <a:latin typeface="+mj-lt"/>
              </a:rPr>
              <a:t>"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   FOREIGN key ("</a:t>
            </a:r>
            <a:r>
              <a:rPr lang="en-US" sz="1400" dirty="0" err="1" smtClean="0">
                <a:latin typeface="+mj-lt"/>
              </a:rPr>
              <a:t>parentid</a:t>
            </a:r>
            <a:r>
              <a:rPr lang="en-US" sz="1400" dirty="0" smtClean="0">
                <a:latin typeface="+mj-lt"/>
              </a:rPr>
              <a:t>") REFERENCES "</a:t>
            </a:r>
            <a:r>
              <a:rPr lang="en-US" sz="1400" dirty="0" err="1" smtClean="0">
                <a:latin typeface="+mj-lt"/>
              </a:rPr>
              <a:t>menutest</a:t>
            </a:r>
            <a:r>
              <a:rPr lang="en-US" sz="1400" dirty="0" smtClean="0">
                <a:latin typeface="+mj-lt"/>
              </a:rPr>
              <a:t>" ("id") ON DELETE CASCADE ON UPDATE CASCADE;</a:t>
            </a: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endParaRPr lang="en-US" sz="9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014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SELECT t1.name AS lvl1, t2.name as lvl2, t3.name as lvl3</a:t>
            </a:r>
          </a:p>
          <a:p>
            <a:pPr marL="0" indent="0"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al_tree</a:t>
            </a:r>
            <a:r>
              <a:rPr lang="en-US" sz="1400" dirty="0" smtClean="0"/>
              <a:t> AS t1</a:t>
            </a:r>
          </a:p>
          <a:p>
            <a:pPr marL="0" indent="0">
              <a:buNone/>
            </a:pPr>
            <a:r>
              <a:rPr lang="en-US" sz="1400" dirty="0" smtClean="0"/>
              <a:t>LEFT JOIN </a:t>
            </a:r>
            <a:r>
              <a:rPr lang="en-US" sz="1400" dirty="0" err="1" smtClean="0"/>
              <a:t>al_tree</a:t>
            </a:r>
            <a:r>
              <a:rPr lang="en-US" sz="1400" dirty="0" smtClean="0"/>
              <a:t> AS t2 ON t2.parent_id = t1.id</a:t>
            </a:r>
          </a:p>
          <a:p>
            <a:pPr marL="0" indent="0">
              <a:buNone/>
            </a:pPr>
            <a:r>
              <a:rPr lang="en-US" sz="1400" dirty="0" smtClean="0"/>
              <a:t>LEFT JOIN </a:t>
            </a:r>
            <a:r>
              <a:rPr lang="en-US" sz="1400" dirty="0" err="1" smtClean="0"/>
              <a:t>al_tree</a:t>
            </a:r>
            <a:r>
              <a:rPr lang="en-US" sz="1400" dirty="0" smtClean="0"/>
              <a:t> AS t3 ON t3.parent_id = t2.id</a:t>
            </a:r>
          </a:p>
          <a:p>
            <a:pPr marL="0" indent="0">
              <a:buNone/>
            </a:pPr>
            <a:r>
              <a:rPr lang="en-US" sz="1400" dirty="0" smtClean="0"/>
              <a:t>LEFT JOIN </a:t>
            </a:r>
            <a:r>
              <a:rPr lang="en-US" sz="1400" dirty="0" err="1" smtClean="0"/>
              <a:t>al_tree</a:t>
            </a:r>
            <a:r>
              <a:rPr lang="en-US" sz="1400" dirty="0" smtClean="0"/>
              <a:t> AS t4 ON t4.parent_id = t3.id</a:t>
            </a:r>
          </a:p>
          <a:p>
            <a:pPr marL="0" indent="0">
              <a:buNone/>
            </a:pPr>
            <a:r>
              <a:rPr lang="en-US" sz="1400" dirty="0" smtClean="0"/>
              <a:t>WHERE t1.id = 1;</a:t>
            </a:r>
          </a:p>
          <a:p>
            <a:pPr marL="0" indent="0">
              <a:buNone/>
            </a:pPr>
            <a:endParaRPr lang="uk-UA" sz="1400" dirty="0" smtClean="0"/>
          </a:p>
          <a:p>
            <a:pPr marL="0" indent="0">
              <a:buNone/>
            </a:pPr>
            <a:endParaRPr lang="uk-UA" sz="1400" dirty="0" smtClean="0"/>
          </a:p>
          <a:p>
            <a:pPr marL="0" indent="0">
              <a:buNone/>
            </a:pPr>
            <a:r>
              <a:rPr lang="uk-UA" sz="1400" dirty="0" smtClean="0"/>
              <a:t>+------+-----------+--------+</a:t>
            </a:r>
          </a:p>
          <a:p>
            <a:pPr marL="0" indent="0">
              <a:buNone/>
            </a:pPr>
            <a:r>
              <a:rPr lang="uk-UA" sz="1400" dirty="0" smtClean="0"/>
              <a:t>| </a:t>
            </a:r>
            <a:r>
              <a:rPr lang="en-US" sz="1400" dirty="0" smtClean="0"/>
              <a:t>lvl1 | lvl2      | lvl3   |</a:t>
            </a:r>
          </a:p>
          <a:p>
            <a:pPr marL="0" indent="0">
              <a:buNone/>
            </a:pPr>
            <a:r>
              <a:rPr lang="en-US" sz="1400" dirty="0" smtClean="0"/>
              <a:t>+------+-----------+--------+</a:t>
            </a:r>
          </a:p>
          <a:p>
            <a:pPr marL="0" indent="0">
              <a:buNone/>
            </a:pPr>
            <a:r>
              <a:rPr lang="en-US" sz="1400" dirty="0" smtClean="0"/>
              <a:t>| FOOD | VEGETABLE | POTATO |</a:t>
            </a:r>
          </a:p>
          <a:p>
            <a:pPr marL="0" indent="0">
              <a:buNone/>
            </a:pPr>
            <a:r>
              <a:rPr lang="en-US" sz="1400" dirty="0" smtClean="0"/>
              <a:t>| FOOD | VEGETABLE | TOMATO |</a:t>
            </a:r>
          </a:p>
          <a:p>
            <a:pPr marL="0" indent="0">
              <a:buNone/>
            </a:pPr>
            <a:r>
              <a:rPr lang="en-US" sz="1400" dirty="0" smtClean="0"/>
              <a:t>| FOOD | FRUIT     | APPLE  |</a:t>
            </a:r>
          </a:p>
          <a:p>
            <a:pPr marL="0" indent="0">
              <a:buNone/>
            </a:pPr>
            <a:r>
              <a:rPr lang="en-US" sz="1400" dirty="0" smtClean="0"/>
              <a:t>| FOOD | FRUIT     | BANANA |</a:t>
            </a:r>
          </a:p>
          <a:p>
            <a:pPr marL="0" indent="0">
              <a:buNone/>
            </a:pPr>
            <a:r>
              <a:rPr lang="en-US" sz="1400" dirty="0" smtClean="0"/>
              <a:t>+------+-----------+--------+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417888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983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Adjacency list, PHP approach</vt:lpstr>
      <vt:lpstr>Nested Sets</vt:lpstr>
      <vt:lpstr>Advantages disadvantages</vt:lpstr>
      <vt:lpstr>Materialized Path</vt:lpstr>
      <vt:lpstr>Advantages disadvantages</vt:lpstr>
      <vt:lpstr>Adjacency List</vt:lpstr>
      <vt:lpstr>Advantages disadvantages</vt:lpstr>
      <vt:lpstr>Create db to store adjacency list</vt:lpstr>
      <vt:lpstr>PowerPoint Presentation</vt:lpstr>
      <vt:lpstr>Tonny Lacroix Algorithm</vt:lpstr>
      <vt:lpstr>PowerPoint Presentation</vt:lpstr>
      <vt:lpstr>Outcome from this approach</vt:lpstr>
      <vt:lpstr>Load records for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51</cp:revision>
  <dcterms:created xsi:type="dcterms:W3CDTF">2013-10-23T13:32:19Z</dcterms:created>
  <dcterms:modified xsi:type="dcterms:W3CDTF">2013-10-23T14:38:34Z</dcterms:modified>
</cp:coreProperties>
</file>