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884612" y="8685210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2587" y="695325"/>
            <a:ext cx="6091237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0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 rot="5400000">
            <a:off x="5350072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x="1349572" y="-447078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2940247" y="-942379"/>
            <a:ext cx="3263502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3887390" y="740568"/>
            <a:ext cx="4629149" cy="365521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342900" rtl="0">
              <a:spcBef>
                <a:spcPts val="0"/>
              </a:spcBef>
              <a:buFont typeface="Calibri"/>
              <a:buNone/>
              <a:defRPr/>
            </a:lvl2pPr>
            <a:lvl3pPr indent="0" lvl="2" marL="685800" rtl="0">
              <a:spcBef>
                <a:spcPts val="0"/>
              </a:spcBef>
              <a:buFont typeface="Calibri"/>
              <a:buNone/>
              <a:defRPr/>
            </a:lvl3pPr>
            <a:lvl4pPr indent="0" lvl="3" marL="1028700" rtl="0">
              <a:spcBef>
                <a:spcPts val="0"/>
              </a:spcBef>
              <a:buFont typeface="Calibri"/>
              <a:buNone/>
              <a:defRPr/>
            </a:lvl4pPr>
            <a:lvl5pPr indent="0" lvl="4" marL="1371600" rtl="0">
              <a:spcBef>
                <a:spcPts val="0"/>
              </a:spcBef>
              <a:buFont typeface="Calibri"/>
              <a:buNone/>
              <a:defRPr/>
            </a:lvl5pPr>
            <a:lvl6pPr indent="0" lvl="5" marL="1714500" rtl="0">
              <a:spcBef>
                <a:spcPts val="0"/>
              </a:spcBef>
              <a:buFont typeface="Calibri"/>
              <a:buNone/>
              <a:defRPr/>
            </a:lvl6pPr>
            <a:lvl7pPr indent="0" lvl="6" marL="2057400" rtl="0">
              <a:spcBef>
                <a:spcPts val="0"/>
              </a:spcBef>
              <a:buFont typeface="Calibri"/>
              <a:buNone/>
              <a:defRPr/>
            </a:lvl7pPr>
            <a:lvl8pPr indent="0" lvl="7" marL="2400300" rtl="0">
              <a:spcBef>
                <a:spcPts val="0"/>
              </a:spcBef>
              <a:buFont typeface="Calibri"/>
              <a:buNone/>
              <a:defRPr/>
            </a:lvl8pPr>
            <a:lvl9pPr indent="0" lvl="8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87390" y="740568"/>
            <a:ext cx="4629149" cy="3655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342900" rtl="0">
              <a:spcBef>
                <a:spcPts val="0"/>
              </a:spcBef>
              <a:buFont typeface="Calibri"/>
              <a:buNone/>
              <a:defRPr/>
            </a:lvl2pPr>
            <a:lvl3pPr indent="0" lvl="2" marL="685800" rtl="0">
              <a:spcBef>
                <a:spcPts val="0"/>
              </a:spcBef>
              <a:buFont typeface="Calibri"/>
              <a:buNone/>
              <a:defRPr/>
            </a:lvl3pPr>
            <a:lvl4pPr indent="0" lvl="3" marL="1028700" rtl="0">
              <a:spcBef>
                <a:spcPts val="0"/>
              </a:spcBef>
              <a:buFont typeface="Calibri"/>
              <a:buNone/>
              <a:defRPr/>
            </a:lvl4pPr>
            <a:lvl5pPr indent="0" lvl="4" marL="1371600" rtl="0">
              <a:spcBef>
                <a:spcPts val="0"/>
              </a:spcBef>
              <a:buFont typeface="Calibri"/>
              <a:buNone/>
              <a:defRPr/>
            </a:lvl5pPr>
            <a:lvl6pPr indent="0" lvl="5" marL="1714500" rtl="0">
              <a:spcBef>
                <a:spcPts val="0"/>
              </a:spcBef>
              <a:buFont typeface="Calibri"/>
              <a:buNone/>
              <a:defRPr/>
            </a:lvl6pPr>
            <a:lvl7pPr indent="0" lvl="6" marL="2057400" rtl="0">
              <a:spcBef>
                <a:spcPts val="0"/>
              </a:spcBef>
              <a:buFont typeface="Calibri"/>
              <a:buNone/>
              <a:defRPr/>
            </a:lvl7pPr>
            <a:lvl8pPr indent="0" lvl="7" marL="2400300" rtl="0">
              <a:spcBef>
                <a:spcPts val="0"/>
              </a:spcBef>
              <a:buFont typeface="Calibri"/>
              <a:buNone/>
              <a:defRPr/>
            </a:lvl8pPr>
            <a:lvl9pPr indent="0" lvl="8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984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342900" rtl="0">
              <a:spcBef>
                <a:spcPts val="0"/>
              </a:spcBef>
              <a:buFont typeface="Calibri"/>
              <a:buNone/>
              <a:defRPr/>
            </a:lvl2pPr>
            <a:lvl3pPr indent="0" lvl="2" marL="685800" rtl="0">
              <a:spcBef>
                <a:spcPts val="0"/>
              </a:spcBef>
              <a:buFont typeface="Calibri"/>
              <a:buNone/>
              <a:defRPr/>
            </a:lvl3pPr>
            <a:lvl4pPr indent="0" lvl="3" marL="1028700" rtl="0">
              <a:spcBef>
                <a:spcPts val="0"/>
              </a:spcBef>
              <a:buFont typeface="Calibri"/>
              <a:buNone/>
              <a:defRPr/>
            </a:lvl4pPr>
            <a:lvl5pPr indent="0" lvl="4" marL="1371600" rtl="0">
              <a:spcBef>
                <a:spcPts val="0"/>
              </a:spcBef>
              <a:buFont typeface="Calibri"/>
              <a:buNone/>
              <a:defRPr/>
            </a:lvl5pPr>
            <a:lvl6pPr indent="0" lvl="5" marL="1714500" rtl="0">
              <a:spcBef>
                <a:spcPts val="0"/>
              </a:spcBef>
              <a:buFont typeface="Calibri"/>
              <a:buNone/>
              <a:defRPr/>
            </a:lvl6pPr>
            <a:lvl7pPr indent="0" lvl="6" marL="2057400" rtl="0">
              <a:spcBef>
                <a:spcPts val="0"/>
              </a:spcBef>
              <a:buFont typeface="Calibri"/>
              <a:buNone/>
              <a:defRPr/>
            </a:lvl7pPr>
            <a:lvl8pPr indent="0" lvl="7" marL="2400300" rtl="0">
              <a:spcBef>
                <a:spcPts val="0"/>
              </a:spcBef>
              <a:buFont typeface="Calibri"/>
              <a:buNone/>
              <a:defRPr/>
            </a:lvl8pPr>
            <a:lvl9pPr indent="0" lvl="8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629840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342900" rtl="0">
              <a:spcBef>
                <a:spcPts val="0"/>
              </a:spcBef>
              <a:buFont typeface="Calibri"/>
              <a:buNone/>
              <a:defRPr/>
            </a:lvl2pPr>
            <a:lvl3pPr indent="0" lvl="2" marL="685800" rtl="0">
              <a:spcBef>
                <a:spcPts val="0"/>
              </a:spcBef>
              <a:buFont typeface="Calibri"/>
              <a:buNone/>
              <a:defRPr/>
            </a:lvl3pPr>
            <a:lvl4pPr indent="0" lvl="3" marL="1028700" rtl="0">
              <a:spcBef>
                <a:spcPts val="0"/>
              </a:spcBef>
              <a:buFont typeface="Calibri"/>
              <a:buNone/>
              <a:defRPr/>
            </a:lvl4pPr>
            <a:lvl5pPr indent="0" lvl="4" marL="1371600" rtl="0">
              <a:spcBef>
                <a:spcPts val="0"/>
              </a:spcBef>
              <a:buFont typeface="Calibri"/>
              <a:buNone/>
              <a:defRPr/>
            </a:lvl5pPr>
            <a:lvl6pPr indent="0" lvl="5" marL="1714500" rtl="0">
              <a:spcBef>
                <a:spcPts val="0"/>
              </a:spcBef>
              <a:buFont typeface="Calibri"/>
              <a:buNone/>
              <a:defRPr/>
            </a:lvl6pPr>
            <a:lvl7pPr indent="0" lvl="6" marL="2057400" rtl="0">
              <a:spcBef>
                <a:spcPts val="0"/>
              </a:spcBef>
              <a:buFont typeface="Calibri"/>
              <a:buNone/>
              <a:defRPr/>
            </a:lvl7pPr>
            <a:lvl8pPr indent="0" lvl="7" marL="2400300" rtl="0">
              <a:spcBef>
                <a:spcPts val="0"/>
              </a:spcBef>
              <a:buFont typeface="Calibri"/>
              <a:buNone/>
              <a:defRPr/>
            </a:lvl8pPr>
            <a:lvl9pPr indent="0" lvl="8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143000" y="2701527"/>
            <a:ext cx="6858000" cy="12418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27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54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54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54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54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4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4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3887" y="3442096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Calibri"/>
              <a:buNone/>
              <a:defRPr sz="1100"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2pPr>
            <a:lvl3pPr indent="0" lvl="2" marL="0" marR="0" rtl="0" algn="l">
              <a:spcBef>
                <a:spcPts val="0"/>
              </a:spcBef>
              <a:buSzPct val="100000"/>
              <a:defRPr sz="1100"/>
            </a:lvl3pPr>
            <a:lvl4pPr indent="0" lvl="3" marL="0" marR="0" rtl="0" algn="l">
              <a:spcBef>
                <a:spcPts val="0"/>
              </a:spcBef>
              <a:buSzPct val="100000"/>
              <a:defRPr sz="1100"/>
            </a:lvl4pPr>
            <a:lvl5pPr indent="0" lvl="4" marL="0" marR="0" rtl="0" algn="l">
              <a:spcBef>
                <a:spcPts val="0"/>
              </a:spcBef>
              <a:buSzPct val="100000"/>
              <a:defRPr sz="1100"/>
            </a:lvl5pPr>
            <a:lvl6pPr indent="0" lvl="5" marL="0" marR="0" rtl="0" algn="l">
              <a:spcBef>
                <a:spcPts val="0"/>
              </a:spcBef>
              <a:buSzPct val="100000"/>
              <a:defRPr sz="1100"/>
            </a:lvl6pPr>
            <a:lvl7pPr indent="0" lvl="6" marL="0" marR="0" rtl="0" algn="l">
              <a:spcBef>
                <a:spcPts val="0"/>
              </a:spcBef>
              <a:buSzPct val="100000"/>
              <a:defRPr sz="1100"/>
            </a:lvl7pPr>
            <a:lvl8pPr indent="0" lvl="7" marL="0" marR="0" rtl="0" algn="l">
              <a:spcBef>
                <a:spcPts val="0"/>
              </a:spcBef>
              <a:buSzPct val="100000"/>
              <a:defRPr sz="1100"/>
            </a:lvl8pPr>
            <a:lvl9pPr indent="0" lvl="8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25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indent="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indent="-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indent="-254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indent="-254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indent="-254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indent="-254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indent="-254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indent="-254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1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1">
            <a:alphaModFix/>
          </a:blip>
          <a:srcRect b="9271" l="0" r="0" t="0"/>
          <a:stretch/>
        </p:blipFill>
        <p:spPr>
          <a:xfrm>
            <a:off x="8682037" y="78581"/>
            <a:ext cx="386952" cy="57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5101827"/>
            <a:ext cx="9144000" cy="3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b="1" i="0" lang="en" sz="4500" u="none" cap="none" strike="noStrike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Феномен професійного вигорання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1143000" y="2701527"/>
            <a:ext cx="6858000" cy="12418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Марія Мудра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Юра Гаврилів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Роби, те що найліпше виходить (дет</a:t>
            </a:r>
            <a:r>
              <a:rPr lang="en" sz="2800"/>
              <a:t>ал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ьніше)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 це виглядає: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Якщо в тебе добре виходить стартувати нові проекти, ти їх будеш отримувати найчастіше. Майже кожен бізнес є сезонним (або прив'язаний до фінансового року) і є місяці/квартали коли стартів є найбільше, зазвичай це весна.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Наслідок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Ваш професіонал стає «заручником однієї ролі», потрапляє у циклічні завдання і дуже швидко виснажується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робити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Перетворіть його на ментора, хай  навчить це робити інших, хай людина чергує свої завдання, розвивається у різних напрямах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Заокеанські мандрівки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22959" y="1384301"/>
            <a:ext cx="7543801" cy="31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 думаємо, що це 3 в 1  – і мотиваційна поїздка, і робота</a:t>
            </a:r>
            <a:r>
              <a:rPr b="1" lang="en" sz="1800"/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зроблена, і компанія запрезентована </a:t>
            </a:r>
          </a:p>
          <a:p>
            <a:pPr indent="-38100" lvl="0" marL="177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прямий контакт з клієнтом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мінімізація ризиків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роботити те що очікують замовники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розвідка боєм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Заокеанські мандрівки (детальніше)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22959" y="1144970"/>
            <a:ext cx="7543801" cy="37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 насправді: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Зміна часового поясу (8-10год) + вимога високої професійної активності і відповідальності – виснажує професіонала, перші кілька днів після прильоту світ не милий . Ще й додається відповідальність перед дружною - нічого путнього купити не вдається ))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Наслідок: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Такі бізнес-мандрівки починають сприйматися негативно і перетворюються на марудний обов'язок, якого важко уникнути.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робити: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Відпочивати і перемикатися на щось інше. Вартує подивитися чи можна знайти у команді когось, хто може замінити чи чергуватися з перевіреним експертом, можливо, те що для когось вже складний обов'язок для іншого стане гарною мотивацією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Наш експерт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нас є класний експерт з технологіїї\фреймворку\якоїсь теми. Він і є нашим основним адвокатом і представником на конференціях чи внутрішніх навчаннях. </a:t>
            </a:r>
          </a:p>
          <a:p>
            <a:pPr indent="-38100" lvl="0" marL="177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бренд на ринку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внутрішній гуру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супер мен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Наш експерт (дет</a:t>
            </a:r>
            <a:r>
              <a:rPr lang="en" sz="3000"/>
              <a:t>а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льніше)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і раптом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настає момент, що просто не сила писати код/переписуватись листами чи просто говорити.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Наслідок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Якість роботи різко падає, улюблена тема поступово стає ненависною і нецікавою, звання «експерта» навантажує і дратує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що робити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Найкраще зробити перерву, помінятись ролями з кимось в команді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Мотиваційні програми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 створюємо купу ідей та шукаємо нові мотиваційні фішки – перегляд фільмів, вилазки на природу, гейміфікуємо певні процеси </a:t>
            </a:r>
          </a:p>
          <a:p>
            <a:pPr indent="-38100" lvl="0" marL="177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дружня сім’я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життя на роботі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цяцьки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Мотиваційні програми (детальніше)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поряд з тим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Додаємо роботу колегам чи забираємо час на сім‘ю та приватні плани.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Наслідок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Усілякі мотиваційні програми та ініціативи не оцінюються, сприймаються як повинність чи просто знуджено. Від них відмовляються, що стає однією з причин вигоряння HRів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Що робити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Дослуховуватися до бажань працівників, втілювати їхні ініціативи, долучити їх до організаційних груп і виходити з цілей та потреб компанії та команди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Способи профілактики вигорання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Менторінг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Тайм-аут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Створюйте спільноти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Вчіться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беріть роботи додому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Дбайте про тіло 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Знайдіть своє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22959" y="153759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Зберігайте рівновагу</a:t>
            </a:r>
          </a:p>
        </p:txBody>
      </p:sp>
      <p:pic>
        <p:nvPicPr>
          <p:cNvPr id="217" name="Shape 2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897" l="4031" r="4152" t="4380"/>
          <a:stretch/>
        </p:blipFill>
        <p:spPr>
          <a:xfrm>
            <a:off x="1536504" y="1448267"/>
            <a:ext cx="5574925" cy="31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Саморозвиток 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1143000" y="2701527"/>
            <a:ext cx="6858000" cy="12418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1143000" y="2701527"/>
            <a:ext cx="6858000" cy="12418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Трохи термінів і теорії 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20535" l="1754" r="667" t="20522"/>
          <a:stretch/>
        </p:blipFill>
        <p:spPr>
          <a:xfrm>
            <a:off x="1592348" y="1574525"/>
            <a:ext cx="6050833" cy="225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 на вдосконалення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виділяєте раз у якийсь час, але регулярно для 	вдосконалення професійних якостей. 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можна робити: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Читати і обговорювати книжки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Розбирати кейси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Брейнстормити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Готувати презентації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Ділитися «хаками»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 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раз у квартал виїжджаєте з командою за місто, найкраще на 	2 дні і ділите час за принципом розвага\навчання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можна робити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Запрошувати тренера і необов'язково суто з робочих питань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Готувати презентацію самим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Залучати до проведення суміжних професіоналів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Виділяти час на брейнстормінг, вирішення питань, ігри і т д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Тренування soft-skills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виокремити ті персональні компетенції. Які корисні і 	потребують вдосконалення і розробити програму вдосконалення.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можна робити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і вправи для розвитку потрібних навиків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Командна робота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Польові заняття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Запрошення консультантів чи коучів 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Ігри і виклики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вигадуєте собі внутрішню гру з мотиваційними щаблями, 	яка базується на робочих завданнях. Обмежуєте її в часі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можна робити: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Поділитися на команди і працювати над визначеними проектами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Зробити індивідуальні сценарії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Ставити нагороди за кожен пройдений етап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геміфіковувати певні робочі процеси і грати в бізнес-ігри, які включають моделювання ситуацій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Трохи розваги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пам'ятаєте про відпочинок 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можна робити: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боулінг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Виїзди в кіно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Виїзди на природу (лижі, колі, байдарки, пікніки)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Картинг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Внутрішні святкування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Словом трохи забавляйте не лише працівників компанії, а й себе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 це таке і чому воно виникає…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79206" y="1083706"/>
            <a:ext cx="8573268" cy="38093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2E75B5"/>
                </a:solidFill>
              </a:rPr>
              <a:t>          </a:t>
            </a:r>
            <a:r>
              <a:rPr b="1" i="1" lang="en" sz="15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Професійне вигорання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стан душевного і фізичного виснаження, що виникає на ґрунті роботи.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E75B5"/>
                </a:solidFill>
              </a:rPr>
              <a:t>         </a:t>
            </a:r>
            <a:r>
              <a:rPr b="1" i="1" lang="en" sz="1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Причини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комунікативне перевантаження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/>
              <a:t>відсутність стратегій управління часом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емоційно напружені умов праці (люди, підвищена відповідальність)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відсутність гідної фінансової та моральної винагороди 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скупченість колективу, відсутність свого простору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повне «занурення» в роботу зовсім, коли не залишається часу на себе. 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низка психологічних факторів (відсутність порозуміння у команді, робота, що не відповідає психотипу або біоритму тощо)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необхідність завжди «бути цукерочкою»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Стадії вигорання, робочі кризи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28650" y="1369218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стадія в проміжку 3-5 років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Відчуття застрягання на одному місці – вивчили справу і незнати, що далі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 в проміжку 5-15 років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Рефлексія над тим, чи те я роблю у своєму життя. Чи це моя справа?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 – від 10 до 20 років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Самоїдство і хронічні болячки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Соматичні симптоми вигорання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516700" y="1384300"/>
            <a:ext cx="7850060" cy="32052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50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Відчуття хронічної втоми, навіть вранці 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Порушення пам'яті та уваги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Фізичне і емоційне виснаження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Слабість, зниження активності і енергійності, погіршення біохімії крові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Часті безпричинні головні болі, постійні розлади шлунково-кишкового тракту;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Тахікардія, аритмія, гіпертонія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Порушення харчування 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Повне чи часткове безсоння (швидке засипання і відсутність сну на світанку, починаючи з 4 год, або ж навпаки, нездатність заснути до 2—3 год ночі і «важке» пробудження вранці, коли потрібно вставати па роботу);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Постійний загальмований, сонливий стан і бажання спати протягом усього дня;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Порушення дихання при фізичному чи емоційному навантаженні;</a:t>
            </a: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557717" y="1085509"/>
            <a:ext cx="788669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44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Загальна байдужість, інертність, нудьга, пасивність і депресія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Відсутність задоволення від досягнень цілей чи азарту від виклику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Підвищена дратівливість на незначні, дрібні події — часті нервові «зриви» 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Постійне безпричинне переживання негативних емоцій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Конфліктність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Почуття провини, знижена самооцінка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Почуття неусвідомленого занепокоєння і підвищеної тривожності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Почуття гіпервідповідальності і постійний страх, що щось «не вийде», чи з чимось не вдасться впоратися;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загальна негативна установка на життєві і професійні перспективи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060595" y="377706"/>
            <a:ext cx="6023637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Психологічні симптоми 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Світ в коробці</a:t>
            </a:r>
          </a:p>
        </p:txBody>
      </p:sp>
      <p:pic>
        <p:nvPicPr>
          <p:cNvPr id="151" name="Shape 1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77" y="1496762"/>
            <a:ext cx="5124830" cy="298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3887" y="1282304"/>
            <a:ext cx="7886699" cy="10380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Хотіли як ліпше…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3887" y="3442096"/>
            <a:ext cx="7886699" cy="7628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 типові помилки компаній та hr-професіоналів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28650" y="273843"/>
            <a:ext cx="7886699" cy="994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Роби, те що найліпше виходить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22959" y="1114571"/>
            <a:ext cx="7543801" cy="3455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Компанії, які розвиваються самі штовхають/підштовхують найкращих працівників до вигорання.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мінімізація ризиків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швидкий старт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відпрацьовані сценарії</a:t>
            </a:r>
          </a:p>
          <a:p>
            <a:pPr indent="-44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 найменшого опору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