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uk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images.forbes.com/forbesinsights/StudyPDFs/KPMG_LatAm_Outsourcing.pdf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tkearney.com/documents/10192/5082922/FG-A-Wealth-of-Choices-2.png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mobidev.biz/blog/custom_software_development_outsourcing_vs_outstaffing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redmonk.com/sogrady/2015/07/01/language-rankings-6-15/" TargetMode="External"/><Relationship Id="rId3" Type="http://schemas.openxmlformats.org/officeDocument/2006/relationships/hyperlink" Target="http://www.cio.com/article/2378979/outsourcing/10-it-outsourcing-trends-to-watch-in-2014.html" TargetMode="External"/><Relationship Id="rId4" Type="http://schemas.openxmlformats.org/officeDocument/2006/relationships/hyperlink" Target="http://www.cio.com/article/2864429/outsourcing/10-outsourcing-trends-to-watch-in-2015.html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wired.co.uk/wired-european-startups" TargetMode="External"/><Relationship Id="rId3" Type="http://schemas.openxmlformats.org/officeDocument/2006/relationships/hyperlink" Target="http://www.forbes.com/sites/forbespr/2015/08/19/forbes-announces-fifth-annual-list-of-the-worlds-most-innovative-companies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uspto.gov/web/offices/ac/ido/oeip/taf/cst_all.htm" TargetMode="External"/><Relationship Id="rId3" Type="http://schemas.openxmlformats.org/officeDocument/2006/relationships/hyperlink" Target="http://svlinks.org/en/silicon_valley.html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images.forbes.com/forbesinsights/StudyPDFs/KPMG_LatAm_Outsourcing.pdf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uk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-UA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http://images.forbes.com/forbesinsights/StudyPDFs/KPMG_LatAm_Outsourcing.pdf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uk-UA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https://www.atkearney.com/documents/10192/5082922/FG-A-Wealth-of-Choices-2.png/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uk-UA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http://mobidev.biz/blog/custom_software_development_outsourcing_vs_outstaffing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uk-UA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http://redmonk.com/sogrady/2015/07/01/language-rankings-6-15/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uk-UA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http://www.cio.com/article/2378979/outsourcing/10-it-outsourcing-trends-to-watch-in-2014.html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uk-UA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http://www.cio.com/article/2864429/outsourcing/10-outsourcing-trends-to-watch-in-2015.html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uk-UA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http://www.wired.co.uk/wired-european-startups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uk-UA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http://www.forbes.com/sites/forbespr/2015/08/19/forbes-announces-fifth-annual-list-of-the-worlds-most-innovative-companies/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uk-UA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http://www.uspto.gov/web/offices/ac/ido/oeip/taf/cst_all.htm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uk-UA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http://svlinks.org/en/silicon_valley.html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uk-UA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http://images.forbes.com/forbesinsights/StudyPDFs/KPMG_LatAm_Outsourcing.pdf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Font typeface="Calibri"/>
              <a:buNone/>
              <a:defRPr b="1" baseline="0" i="0" sz="60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baseline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uk-U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Font typeface="Calibri"/>
              <a:buNone/>
              <a:defRPr b="1" baseline="0" sz="44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uk-U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Font typeface="Calibri"/>
              <a:buNone/>
              <a:defRPr b="1" baseline="0" sz="44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uk-U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Font typeface="Calibri"/>
              <a:buNone/>
              <a:defRPr b="1" baseline="0" sz="44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uk-U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uk-U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Font typeface="Calibri"/>
              <a:buNone/>
              <a:defRPr b="1" baseline="0" sz="44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uk-U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Font typeface="Calibri"/>
              <a:buNone/>
              <a:defRPr b="1" baseline="0" sz="44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uk-U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Font typeface="Calibri"/>
              <a:buNone/>
              <a:defRPr b="1" baseline="0" sz="44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uk-U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uk-U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sz="1600"/>
            </a:lvl1pPr>
            <a:lvl2pPr indent="0" marL="457200" rtl="0">
              <a:spcBef>
                <a:spcPts val="0"/>
              </a:spcBef>
              <a:buFont typeface="Calibri"/>
              <a:buNone/>
              <a:defRPr sz="1400"/>
            </a:lvl2pPr>
            <a:lvl3pPr indent="0" marL="914400" rtl="0">
              <a:spcBef>
                <a:spcPts val="0"/>
              </a:spcBef>
              <a:buFont typeface="Calibri"/>
              <a:buNone/>
              <a:defRPr sz="1200"/>
            </a:lvl3pPr>
            <a:lvl4pPr indent="0" marL="1371600" rtl="0">
              <a:spcBef>
                <a:spcPts val="0"/>
              </a:spcBef>
              <a:buFont typeface="Calibri"/>
              <a:buNone/>
              <a:defRPr sz="1000"/>
            </a:lvl4pPr>
            <a:lvl5pPr indent="0" marL="1828800" rtl="0">
              <a:spcBef>
                <a:spcPts val="0"/>
              </a:spcBef>
              <a:buFont typeface="Calibri"/>
              <a:buNone/>
              <a:defRPr sz="1000"/>
            </a:lvl5pPr>
            <a:lvl6pPr indent="0" marL="2286000" rtl="0">
              <a:spcBef>
                <a:spcPts val="0"/>
              </a:spcBef>
              <a:buFont typeface="Calibri"/>
              <a:buNone/>
              <a:defRPr sz="1000"/>
            </a:lvl6pPr>
            <a:lvl7pPr indent="0" marL="2743200" rtl="0">
              <a:spcBef>
                <a:spcPts val="0"/>
              </a:spcBef>
              <a:buFont typeface="Calibri"/>
              <a:buNone/>
              <a:defRPr sz="1000"/>
            </a:lvl7pPr>
            <a:lvl8pPr indent="0" marL="3200400" rtl="0">
              <a:spcBef>
                <a:spcPts val="0"/>
              </a:spcBef>
              <a:buFont typeface="Calibri"/>
              <a:buNone/>
              <a:defRPr sz="1000"/>
            </a:lvl8pPr>
            <a:lvl9pPr indent="0" marL="3657600" rtl="0">
              <a:spcBef>
                <a:spcPts val="0"/>
              </a:spcBef>
              <a:buFont typeface="Calibri"/>
              <a:buNone/>
              <a:defRPr sz="1000"/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uk-U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baseline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sz="1600"/>
            </a:lvl1pPr>
            <a:lvl2pPr indent="0" marL="457200" rtl="0">
              <a:spcBef>
                <a:spcPts val="0"/>
              </a:spcBef>
              <a:buFont typeface="Calibri"/>
              <a:buNone/>
              <a:defRPr sz="1400"/>
            </a:lvl2pPr>
            <a:lvl3pPr indent="0" marL="914400" rtl="0">
              <a:spcBef>
                <a:spcPts val="0"/>
              </a:spcBef>
              <a:buFont typeface="Calibri"/>
              <a:buNone/>
              <a:defRPr sz="1200"/>
            </a:lvl3pPr>
            <a:lvl4pPr indent="0" marL="1371600" rtl="0">
              <a:spcBef>
                <a:spcPts val="0"/>
              </a:spcBef>
              <a:buFont typeface="Calibri"/>
              <a:buNone/>
              <a:defRPr sz="1000"/>
            </a:lvl4pPr>
            <a:lvl5pPr indent="0" marL="1828800" rtl="0">
              <a:spcBef>
                <a:spcPts val="0"/>
              </a:spcBef>
              <a:buFont typeface="Calibri"/>
              <a:buNone/>
              <a:defRPr sz="1000"/>
            </a:lvl5pPr>
            <a:lvl6pPr indent="0" marL="2286000" rtl="0">
              <a:spcBef>
                <a:spcPts val="0"/>
              </a:spcBef>
              <a:buFont typeface="Calibri"/>
              <a:buNone/>
              <a:defRPr sz="1000"/>
            </a:lvl6pPr>
            <a:lvl7pPr indent="0" marL="2743200" rtl="0">
              <a:spcBef>
                <a:spcPts val="0"/>
              </a:spcBef>
              <a:buFont typeface="Calibri"/>
              <a:buNone/>
              <a:defRPr sz="1000"/>
            </a:lvl7pPr>
            <a:lvl8pPr indent="0" marL="3200400" rtl="0">
              <a:spcBef>
                <a:spcPts val="0"/>
              </a:spcBef>
              <a:buFont typeface="Calibri"/>
              <a:buNone/>
              <a:defRPr sz="1000"/>
            </a:lvl8pPr>
            <a:lvl9pPr indent="0" marL="3657600" rtl="0">
              <a:spcBef>
                <a:spcPts val="0"/>
              </a:spcBef>
              <a:buFont typeface="Calibri"/>
              <a:buNone/>
              <a:defRPr sz="1000"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uk-U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1.png"/><Relationship Id="rId2" Type="http://schemas.openxmlformats.org/officeDocument/2006/relationships/image" Target="../media/image00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Font typeface="Calibri"/>
              <a:buNone/>
              <a:defRPr b="1" baseline="0" i="0" sz="44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b="0" baseline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uk-U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1">
            <a:alphaModFix/>
          </a:blip>
          <a:srcRect b="9271" l="0" r="0" t="0"/>
          <a:stretch/>
        </p:blipFill>
        <p:spPr>
          <a:xfrm>
            <a:off x="11575382" y="104725"/>
            <a:ext cx="516758" cy="772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6802583"/>
            <a:ext cx="12192000" cy="4571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spectrum.ieee.org/static/interactive-the-top-programming-languages-2015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ct val="25000"/>
              <a:buFont typeface="Calibri"/>
              <a:buNone/>
            </a:pPr>
            <a:r>
              <a:rPr lang="uk-UA"/>
              <a:t>Global IT Market 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ct val="25000"/>
              <a:buFont typeface="Calibri"/>
              <a:buNone/>
            </a:pPr>
            <a:r>
              <a:rPr lang="uk-UA"/>
              <a:t>Overview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1524000" y="3602037"/>
            <a:ext cx="9144000" cy="2599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uk-UA" sz="2200"/>
              <a:t>Havryliv Yuriy</a:t>
            </a:r>
          </a:p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uk-UA"/>
              <a:t>It Recruiting </a:t>
            </a:r>
            <a:r>
              <a:rPr b="0" baseline="0" i="0" lang="uk-U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Course 2015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ct val="25000"/>
              <a:buFont typeface="Calibri"/>
              <a:buNone/>
            </a:pPr>
            <a:r>
              <a:rPr lang="uk-UA"/>
              <a:t>What’s wrong</a:t>
            </a:r>
          </a:p>
        </p:txBody>
      </p:sp>
      <p:sp>
        <p:nvSpPr>
          <p:cNvPr id="153" name="Shape 153"/>
          <p:cNvSpPr txBox="1"/>
          <p:nvPr>
            <p:ph idx="11" type="ftr"/>
          </p:nvPr>
        </p:nvSpPr>
        <p:spPr>
          <a:xfrm>
            <a:off x="4038600" y="6356350"/>
            <a:ext cx="41148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uk-UA"/>
              <a:t>IT Recruiting </a:t>
            </a:r>
            <a:r>
              <a:rPr b="0" baseline="0" i="0" lang="uk-U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Course 2015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838200" y="1385175"/>
            <a:ext cx="10515599" cy="47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45833"/>
              <a:buFont typeface="Arial"/>
              <a:buChar char="●"/>
            </a:pPr>
            <a:r>
              <a:rPr lang="uk-UA" sz="2400"/>
              <a:t>India is providing a scale but not good in complex staff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45833"/>
              <a:buFont typeface="Arial"/>
              <a:buChar char="●"/>
            </a:pPr>
            <a:r>
              <a:rPr lang="uk-UA" sz="2400"/>
              <a:t>Stability in Ukraine/Russia/Syria 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45833"/>
              <a:buFont typeface="Arial"/>
              <a:buChar char="●"/>
            </a:pPr>
            <a:r>
              <a:rPr lang="uk-UA" sz="2400"/>
              <a:t>Mobile is not a trend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45833"/>
              <a:buFont typeface="Arial"/>
              <a:buChar char="●"/>
            </a:pPr>
            <a:r>
              <a:rPr lang="uk-UA" sz="2400"/>
              <a:t>Outsourcing is not cheep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45833"/>
              <a:buFont typeface="Arial"/>
              <a:buChar char="●"/>
            </a:pPr>
            <a:r>
              <a:rPr lang="uk-UA" sz="2400"/>
              <a:t>Risks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ct val="25000"/>
              <a:buFont typeface="Calibri"/>
              <a:buNone/>
            </a:pPr>
            <a:r>
              <a:rPr lang="uk-UA"/>
              <a:t>TO DO:</a:t>
            </a:r>
          </a:p>
        </p:txBody>
      </p:sp>
      <p:sp>
        <p:nvSpPr>
          <p:cNvPr id="160" name="Shape 160"/>
          <p:cNvSpPr txBox="1"/>
          <p:nvPr>
            <p:ph idx="11" type="ftr"/>
          </p:nvPr>
        </p:nvSpPr>
        <p:spPr>
          <a:xfrm>
            <a:off x="4038600" y="6356350"/>
            <a:ext cx="41148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uk-UA"/>
              <a:t>IT Recruiting </a:t>
            </a:r>
            <a:r>
              <a:rPr b="0" baseline="0" i="0" lang="uk-U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Course 2015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838200" y="1385175"/>
            <a:ext cx="10515599" cy="47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45833"/>
              <a:buFont typeface="Arial"/>
              <a:buChar char="●"/>
            </a:pPr>
            <a:r>
              <a:rPr lang="uk-UA" sz="2400"/>
              <a:t>Investigate IT market in Poland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buSzPct val="45833"/>
              <a:buFont typeface="Courier New"/>
              <a:buChar char="o"/>
            </a:pPr>
            <a:r>
              <a:rPr lang="uk-UA" sz="2400"/>
              <a:t>Companies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buSzPct val="45833"/>
              <a:buFont typeface="Courier New"/>
              <a:buChar char="o"/>
            </a:pPr>
            <a:r>
              <a:rPr lang="uk-UA" sz="2400"/>
              <a:t>Market size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buSzPct val="45833"/>
              <a:buFont typeface="Courier New"/>
              <a:buChar char="o"/>
            </a:pPr>
            <a:r>
              <a:rPr lang="uk-UA" sz="2400"/>
              <a:t>Salaries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buSzPct val="45833"/>
              <a:buFont typeface="Courier New"/>
              <a:buChar char="o"/>
            </a:pPr>
            <a:r>
              <a:rPr lang="uk-UA" sz="2400"/>
              <a:t>Business climate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buSzPct val="45833"/>
              <a:buFont typeface="Courier New"/>
              <a:buChar char="o"/>
            </a:pPr>
            <a:r>
              <a:rPr lang="uk-UA" sz="2400"/>
              <a:t>Customers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buSzPct val="45833"/>
              <a:buFont typeface="Courier New"/>
              <a:buChar char="o"/>
            </a:pPr>
            <a:r>
              <a:rPr lang="uk-UA" sz="2400"/>
              <a:t>Language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buSzPct val="45833"/>
              <a:buFont typeface="Courier New"/>
              <a:buChar char="o"/>
            </a:pPr>
            <a:r>
              <a:rPr lang="uk-UA" sz="2400"/>
              <a:t>Pros and Cons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ct val="25000"/>
              <a:buFont typeface="Calibri"/>
              <a:buNone/>
            </a:pPr>
            <a:r>
              <a:rPr lang="uk-UA"/>
              <a:t>Top Countries</a:t>
            </a:r>
            <a:r>
              <a:rPr b="1" baseline="0" i="0" lang="uk-UA" sz="44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1883875" y="1385175"/>
            <a:ext cx="4114800" cy="47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uk-UA" sz="2000"/>
              <a:t>1 India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uk-UA" sz="2000"/>
              <a:t>2 China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uk-UA" sz="2000"/>
              <a:t>3 Malaysia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uk-UA" sz="2000"/>
              <a:t>4 Mexico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uk-UA" sz="2000"/>
              <a:t>5 Indonesia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uk-UA" sz="2000"/>
              <a:t>6 Thailand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uk-UA" sz="2000"/>
              <a:t>11 Poland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uk-UA" sz="2000"/>
              <a:t>…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uk-UA" sz="2000"/>
              <a:t>14 United States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uk-UA" sz="2000"/>
              <a:t>…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uk-UA" sz="2000"/>
              <a:t>41 Ukraine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uk-UA" sz="2000"/>
              <a:t>…</a:t>
            </a:r>
          </a:p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uk-UA"/>
              <a:t>IT Recruiting </a:t>
            </a:r>
            <a:r>
              <a:rPr b="0" baseline="0" i="0" lang="uk-U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Course 2015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7727125" y="5416600"/>
            <a:ext cx="4318499" cy="12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uk-UA"/>
              <a:t>Rating of Countries based on Financial attractiveness, People skills and availability, Business development by Atkearney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ct val="25000"/>
              <a:buFont typeface="Calibri"/>
              <a:buNone/>
            </a:pPr>
            <a:r>
              <a:rPr lang="uk-UA"/>
              <a:t>Why do companies outsource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937025" y="1385175"/>
            <a:ext cx="10117200" cy="47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55000"/>
              <a:buFont typeface="Arial"/>
              <a:buChar char="●"/>
            </a:pPr>
            <a:r>
              <a:rPr lang="uk-UA" sz="2000"/>
              <a:t>Cost cutting, labor cost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55000"/>
              <a:buFont typeface="Arial"/>
              <a:buChar char="●"/>
            </a:pPr>
            <a:r>
              <a:rPr lang="uk-UA" sz="2000"/>
              <a:t>Focus on core tasks internally, outsource everything else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55000"/>
              <a:buFont typeface="Arial"/>
              <a:buChar char="●"/>
            </a:pPr>
            <a:r>
              <a:rPr lang="uk-UA" sz="2000"/>
              <a:t>Not enough talent, access to external markets, competitive labor market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55000"/>
              <a:buFont typeface="Arial"/>
              <a:buChar char="●"/>
            </a:pPr>
            <a:r>
              <a:rPr lang="uk-UA" sz="2000"/>
              <a:t>Unique technologies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55000"/>
              <a:buFont typeface="Arial"/>
              <a:buChar char="●"/>
            </a:pPr>
            <a:r>
              <a:rPr lang="uk-UA" sz="2000"/>
              <a:t>Flexibility, risk mitigation, scalability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55000"/>
              <a:buFont typeface="Arial"/>
              <a:buChar char="●"/>
            </a:pPr>
            <a:r>
              <a:rPr lang="uk-UA" sz="2000"/>
              <a:t>Delegating responsibilities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55000"/>
              <a:buFont typeface="Arial"/>
              <a:buChar char="●"/>
            </a:pPr>
            <a:r>
              <a:rPr lang="uk-UA" sz="2000"/>
              <a:t>24/7 availability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4038600" y="6356350"/>
            <a:ext cx="41148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uk-UA"/>
              <a:t>IT Recruiting </a:t>
            </a:r>
            <a:r>
              <a:rPr b="0" baseline="0" i="0" lang="uk-U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Course 2015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ct val="25000"/>
              <a:buFont typeface="Calibri"/>
              <a:buNone/>
            </a:pPr>
            <a:r>
              <a:rPr lang="uk-UA"/>
              <a:t>What do companies outsource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937025" y="1385175"/>
            <a:ext cx="10117200" cy="47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55000"/>
              <a:buFont typeface="Arial"/>
              <a:buChar char="●"/>
            </a:pPr>
            <a:r>
              <a:rPr lang="uk-UA" sz="2000"/>
              <a:t>Non core functionality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55000"/>
              <a:buFont typeface="Arial"/>
              <a:buChar char="●"/>
            </a:pPr>
            <a:r>
              <a:rPr lang="uk-UA" sz="2000"/>
              <a:t>Complex problems solution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55000"/>
              <a:buFont typeface="Arial"/>
              <a:buChar char="●"/>
            </a:pPr>
            <a:r>
              <a:rPr lang="uk-UA" sz="2000"/>
              <a:t>Ongoing product development (stable products)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55000"/>
              <a:buFont typeface="Arial"/>
              <a:buChar char="●"/>
            </a:pPr>
            <a:r>
              <a:rPr lang="uk-UA" sz="2000"/>
              <a:t>QA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55000"/>
              <a:buFont typeface="Arial"/>
              <a:buChar char="●"/>
            </a:pPr>
            <a:r>
              <a:rPr lang="uk-UA" sz="2000"/>
              <a:t>Customer Support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55000"/>
              <a:buFont typeface="Arial"/>
              <a:buChar char="●"/>
            </a:pPr>
            <a:r>
              <a:rPr lang="uk-UA" sz="2000"/>
              <a:t>Call Centers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55000"/>
              <a:buFont typeface="Arial"/>
              <a:buChar char="●"/>
            </a:pPr>
            <a:r>
              <a:rPr lang="uk-UA" sz="2000"/>
              <a:t>Finance support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4038600" y="6356350"/>
            <a:ext cx="41148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uk-UA"/>
              <a:t>IT Recruiting </a:t>
            </a:r>
            <a:r>
              <a:rPr b="0" baseline="0" i="0" lang="uk-U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Course 2015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ct val="25000"/>
              <a:buFont typeface="Calibri"/>
              <a:buNone/>
            </a:pPr>
            <a:r>
              <a:rPr lang="uk-UA"/>
              <a:t>Outsourcing vs Outstaffing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937025" y="1385175"/>
            <a:ext cx="10117200" cy="47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uk-UA" sz="2000"/>
              <a:t>What is outsourcing and Why outsourcing is popular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uk-UA" sz="2000"/>
              <a:t>What is outstaffing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uk-UA" sz="2000"/>
              <a:t>Open scheme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uk-UA" sz="2000"/>
              <a:t>No or limited HR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uk-UA" sz="2000"/>
              <a:t>But mostly stable Legacy projects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45720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-UA" sz="1800"/>
              <a:t>Outstaffing companies in Lviv</a:t>
            </a:r>
          </a:p>
          <a:p>
            <a:pPr indent="-228600" lvl="0" marL="1371600" rtl="0">
              <a:lnSpc>
                <a:spcPct val="115000"/>
              </a:lnSpc>
              <a:spcBef>
                <a:spcPts val="0"/>
              </a:spcBef>
              <a:buClr>
                <a:srgbClr val="1C4587"/>
              </a:buClr>
              <a:buSzPct val="100000"/>
            </a:pPr>
            <a:r>
              <a:rPr lang="uk-UA" sz="1800">
                <a:solidFill>
                  <a:srgbClr val="1C4587"/>
                </a:solidFill>
              </a:rPr>
              <a:t>Consensia</a:t>
            </a:r>
          </a:p>
          <a:p>
            <a:pPr indent="-228600" lvl="0" marL="1371600" rtl="0">
              <a:lnSpc>
                <a:spcPct val="115000"/>
              </a:lnSpc>
              <a:spcBef>
                <a:spcPts val="0"/>
              </a:spcBef>
              <a:buClr>
                <a:srgbClr val="1C4587"/>
              </a:buClr>
              <a:buSzPct val="100000"/>
            </a:pPr>
            <a:r>
              <a:rPr lang="uk-UA" sz="1800">
                <a:solidFill>
                  <a:srgbClr val="1C4587"/>
                </a:solidFill>
              </a:rPr>
              <a:t>Symphony Solutions</a:t>
            </a:r>
          </a:p>
          <a:p>
            <a:pPr indent="-228600" lvl="0" marL="1371600" rtl="0">
              <a:lnSpc>
                <a:spcPct val="115000"/>
              </a:lnSpc>
              <a:spcBef>
                <a:spcPts val="0"/>
              </a:spcBef>
              <a:buClr>
                <a:srgbClr val="1C4587"/>
              </a:buClr>
              <a:buSzPct val="100000"/>
            </a:pPr>
            <a:r>
              <a:rPr lang="uk-UA" sz="1800">
                <a:solidFill>
                  <a:srgbClr val="1C4587"/>
                </a:solidFill>
              </a:rPr>
              <a:t>Remit</a:t>
            </a:r>
          </a:p>
          <a:p>
            <a:pPr indent="-228600" lvl="0" marL="1371600" rtl="0">
              <a:lnSpc>
                <a:spcPct val="115000"/>
              </a:lnSpc>
              <a:spcBef>
                <a:spcPts val="0"/>
              </a:spcBef>
              <a:buClr>
                <a:srgbClr val="1C4587"/>
              </a:buClr>
              <a:buSzPct val="100000"/>
            </a:pPr>
            <a:r>
              <a:rPr lang="uk-UA" sz="1800">
                <a:solidFill>
                  <a:srgbClr val="1C4587"/>
                </a:solidFill>
              </a:rPr>
              <a:t>Skelia</a:t>
            </a:r>
          </a:p>
          <a:p>
            <a:pPr indent="-228600" lvl="0" marL="1371600" rtl="0">
              <a:lnSpc>
                <a:spcPct val="115000"/>
              </a:lnSpc>
              <a:spcBef>
                <a:spcPts val="0"/>
              </a:spcBef>
              <a:buClr>
                <a:srgbClr val="1C4587"/>
              </a:buClr>
              <a:buSzPct val="100000"/>
            </a:pPr>
            <a:r>
              <a:rPr lang="uk-UA" sz="1800">
                <a:solidFill>
                  <a:srgbClr val="1C4587"/>
                </a:solidFill>
              </a:rPr>
              <a:t>Ciklum</a:t>
            </a:r>
          </a:p>
          <a:p>
            <a:pPr indent="-228600" lvl="0" marL="1371600" rtl="0">
              <a:lnSpc>
                <a:spcPct val="115000"/>
              </a:lnSpc>
              <a:spcBef>
                <a:spcPts val="0"/>
              </a:spcBef>
              <a:buClr>
                <a:srgbClr val="1C4587"/>
              </a:buClr>
              <a:buSzPct val="100000"/>
            </a:pPr>
            <a:r>
              <a:rPr lang="uk-UA" sz="1800">
                <a:solidFill>
                  <a:srgbClr val="1C4587"/>
                </a:solidFill>
              </a:rPr>
              <a:t>N-IX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4038600" y="6356350"/>
            <a:ext cx="41148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uk-UA"/>
              <a:t>IT Recruiting </a:t>
            </a:r>
            <a:r>
              <a:rPr b="0" baseline="0" i="0" lang="uk-U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Course 2015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ct val="25000"/>
              <a:buFont typeface="Calibri"/>
              <a:buNone/>
            </a:pPr>
            <a:r>
              <a:rPr lang="uk-UA"/>
              <a:t>Trends in Outsourcing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937025" y="1385175"/>
            <a:ext cx="10117200" cy="47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Technologies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	Robotics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	Big Data, Data science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	Cloud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	Internet of things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	Mobile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Languages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	Java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	C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	C++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	Python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	C#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	R	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uk-UA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http://spectrum.ieee.org/static/interactive-the-top-programming-languages-2015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4038600" y="6356350"/>
            <a:ext cx="41148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uk-UA"/>
              <a:t>IT Recruiting </a:t>
            </a:r>
            <a:r>
              <a:rPr b="0" baseline="0" i="0" lang="uk-U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Course 2015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ct val="25000"/>
              <a:buFont typeface="Calibri"/>
              <a:buNone/>
            </a:pPr>
            <a:r>
              <a:rPr lang="uk-UA"/>
              <a:t>Product Development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937025" y="1385175"/>
            <a:ext cx="10117200" cy="47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What is product development?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Startups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Venture Capital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Software vs Hardware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	Where?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	- Silicone Valley, SF, CA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	- Boston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	- New York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	- Redmond, Wachington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	- Austin, Texas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	- Europe (Tallinn, London, Berlin, Stockholm)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uk-UA" sz="1800">
                <a:latin typeface="Arial"/>
                <a:ea typeface="Arial"/>
                <a:cs typeface="Arial"/>
                <a:sym typeface="Arial"/>
              </a:rPr>
              <a:t>	- Israel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/>
          <p:nvPr>
            <p:ph idx="11" type="ftr"/>
          </p:nvPr>
        </p:nvSpPr>
        <p:spPr>
          <a:xfrm>
            <a:off x="4038600" y="6356350"/>
            <a:ext cx="41148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uk-UA"/>
              <a:t>IT Recruiting </a:t>
            </a:r>
            <a:r>
              <a:rPr b="0" baseline="0" i="0" lang="uk-U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Course 2015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ct val="25000"/>
              <a:buFont typeface="Calibri"/>
              <a:buNone/>
            </a:pPr>
            <a:r>
              <a:rPr lang="uk-UA"/>
              <a:t>Silicone Valley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937025" y="1385175"/>
            <a:ext cx="10416900" cy="4971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uk-UA" sz="2000">
                <a:latin typeface="Arial"/>
                <a:ea typeface="Arial"/>
                <a:cs typeface="Arial"/>
                <a:sym typeface="Arial"/>
              </a:rPr>
              <a:t>The place of the greatest generation of business ideas in the world, with approximately 4,000 new start-ups per year. Place of Origin for many iconic technology companies.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uk-UA" sz="2000">
                <a:latin typeface="Arial"/>
                <a:ea typeface="Arial"/>
                <a:cs typeface="Arial"/>
                <a:sym typeface="Arial"/>
              </a:rPr>
              <a:t>Platforms and resources for entrepreneurs and start-ups from all over the world.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uk-UA" sz="2000">
                <a:latin typeface="Arial"/>
                <a:ea typeface="Arial"/>
                <a:cs typeface="Arial"/>
                <a:sym typeface="Arial"/>
              </a:rPr>
              <a:t>The greatest concentration of Venture Capital.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uk-UA" sz="2000">
                <a:latin typeface="Arial"/>
                <a:ea typeface="Arial"/>
                <a:cs typeface="Arial"/>
                <a:sym typeface="Arial"/>
              </a:rPr>
              <a:t>Talent: entrepreneurs, engineers and clients from all over the globe.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uk-UA" sz="2000">
                <a:latin typeface="Arial"/>
                <a:ea typeface="Arial"/>
                <a:cs typeface="Arial"/>
                <a:sym typeface="Arial"/>
              </a:rPr>
              <a:t>Some of the major universities and research centers.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uk-UA" sz="2000">
                <a:latin typeface="Arial"/>
                <a:ea typeface="Arial"/>
                <a:cs typeface="Arial"/>
                <a:sym typeface="Arial"/>
              </a:rPr>
              <a:t>Legal and work environment suitable for development work and fast growing businesses.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>
            <a:off x="4038600" y="6356350"/>
            <a:ext cx="41148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uk-UA"/>
              <a:t>IT Recruiting </a:t>
            </a:r>
            <a:r>
              <a:rPr b="0" baseline="0" i="0" lang="uk-U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Course 2015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ct val="25000"/>
              <a:buFont typeface="Calibri"/>
              <a:buNone/>
            </a:pPr>
            <a:r>
              <a:rPr lang="uk-UA"/>
              <a:t>Eastern Europe, India, China, South America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937025" y="1385175"/>
            <a:ext cx="3476400" cy="47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uk-UA" sz="2400"/>
              <a:t>Why India: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uk-UA" sz="2400"/>
              <a:t>Price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uk-UA" sz="2400"/>
              <a:t>Scale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uk-UA" sz="2400"/>
              <a:t>Language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uk-UA" sz="2400"/>
              <a:t>Flexibility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uk-UA" sz="2400"/>
              <a:t>Variety of services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uk-UA" sz="2400"/>
              <a:t>Why China: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uk-UA" sz="2400"/>
              <a:t>Scale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uk-UA" sz="2400"/>
              <a:t>Manufacture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146" name="Shape 146"/>
          <p:cNvSpPr txBox="1"/>
          <p:nvPr>
            <p:ph idx="11" type="ftr"/>
          </p:nvPr>
        </p:nvSpPr>
        <p:spPr>
          <a:xfrm>
            <a:off x="4038600" y="6356350"/>
            <a:ext cx="41148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uk-UA"/>
              <a:t>IT Recruiting </a:t>
            </a:r>
            <a:r>
              <a:rPr b="0" baseline="0" i="0" lang="uk-U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Course 2015</a:t>
            </a:r>
          </a:p>
        </p:txBody>
      </p:sp>
      <p:sp>
        <p:nvSpPr>
          <p:cNvPr id="147" name="Shape 147"/>
          <p:cNvSpPr txBox="1"/>
          <p:nvPr>
            <p:ph idx="2" type="body"/>
          </p:nvPr>
        </p:nvSpPr>
        <p:spPr>
          <a:xfrm>
            <a:off x="6168425" y="1385175"/>
            <a:ext cx="3476400" cy="47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uk-UA" sz="2400"/>
              <a:t>Why Eastern Europe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uk-UA" sz="2400"/>
              <a:t>Culture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uk-UA" sz="2400"/>
              <a:t>Knowledge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uk-UA" sz="2400"/>
              <a:t>Education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uk-UA" sz="2400"/>
              <a:t>Complex work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uk-UA" sz="2400"/>
              <a:t>Better time zone than India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uk-UA" sz="2400"/>
              <a:t>Why South America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uk-UA" sz="2400"/>
              <a:t>Time difference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uk-UA" sz="2400"/>
              <a:t>Proximity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uk-UA" sz="2400"/>
              <a:t>Tallent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uk-UA" sz="2400"/>
              <a:t>Stability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