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Yuliya</a:t>
            </a:r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Yura</a:t>
            </a: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Yura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Yura</a:t>
            </a: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Yuliya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Yuliya</a:t>
            </a: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Yuliya</a:t>
            </a: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 b="1" i="0" sz="60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 b="1" sz="44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 b="1" sz="44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 b="1" sz="44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sz="1600"/>
            </a:lvl1pPr>
            <a:lvl2pPr indent="0" lvl="1" marL="457200" rtl="0">
              <a:spcBef>
                <a:spcPts val="0"/>
              </a:spcBef>
              <a:buFont typeface="Calibri"/>
              <a:buNone/>
              <a:defRPr sz="14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2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10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10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10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10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10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1000"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sz="6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 b="1" sz="44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 b="1" sz="44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 b="1" sz="44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sz="1600"/>
            </a:lvl1pPr>
            <a:lvl2pPr indent="0" lvl="1" marL="457200" rtl="0">
              <a:spcBef>
                <a:spcPts val="0"/>
              </a:spcBef>
              <a:buFont typeface="Calibri"/>
              <a:buNone/>
              <a:defRPr sz="14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2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10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10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10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10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10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1.pn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 b="1" i="0" sz="44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1">
            <a:alphaModFix/>
          </a:blip>
          <a:srcRect b="9271" l="0" r="0" t="0"/>
          <a:stretch/>
        </p:blipFill>
        <p:spPr>
          <a:xfrm>
            <a:off x="11575382" y="104725"/>
            <a:ext cx="516758" cy="772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6802583"/>
            <a:ext cx="12192000" cy="4571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1263775" y="1413229"/>
            <a:ext cx="9834599" cy="319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ct val="25000"/>
              <a:buFont typeface="Calibri"/>
              <a:buNone/>
            </a:pPr>
            <a:r>
              <a:rPr lang="en-US"/>
              <a:t>Hiring Manager Interview and Job Offer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ct val="25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1845475" y="39694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Yuliya Savyuk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Yuriy Havryliv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838200" y="2766150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9600"/>
              <a:t>Practice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Job Offer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838200" y="1580700"/>
            <a:ext cx="11040899" cy="474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/>
              <a:t>Recruiter is responsible for delivering JO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/>
              <a:t>Things to check: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Time to start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Bonuses, Relocation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Probation Period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Salary Negotiation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Salary review/Promotion Plan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Time to make a decision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10550" y="104900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ct val="25000"/>
              <a:buFont typeface="Calibri"/>
              <a:buNone/>
            </a:pPr>
            <a:r>
              <a:rPr lang="en-US"/>
              <a:t>Plan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2900" y="1071550"/>
            <a:ext cx="11879100" cy="5602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lnSpc>
                <a:spcPct val="70000"/>
              </a:lnSpc>
              <a:spcBef>
                <a:spcPts val="0"/>
              </a:spcBef>
              <a:buNone/>
            </a:pPr>
            <a:r>
              <a:rPr b="1" lang="en-US" sz="2380"/>
              <a:t>Theory </a:t>
            </a:r>
          </a:p>
          <a:p>
            <a:pPr indent="0" lvl="0" rtl="0">
              <a:lnSpc>
                <a:spcPct val="70000"/>
              </a:lnSpc>
              <a:spcBef>
                <a:spcPts val="0"/>
              </a:spcBef>
              <a:buSzPct val="99166"/>
            </a:pPr>
            <a:r>
              <a:rPr lang="en-US" sz="2380"/>
              <a:t>What is HMI? What parts it consists of and the goal of HMI?</a:t>
            </a:r>
          </a:p>
          <a:p>
            <a:pPr indent="0" lvl="0" rtl="0">
              <a:lnSpc>
                <a:spcPct val="70000"/>
              </a:lnSpc>
              <a:spcBef>
                <a:spcPts val="0"/>
              </a:spcBef>
              <a:buSzPct val="99166"/>
            </a:pPr>
            <a:r>
              <a:rPr lang="en-US" sz="2380"/>
              <a:t>When and why it should be held? </a:t>
            </a:r>
          </a:p>
          <a:p>
            <a:pPr indent="0" lvl="0" rtl="0">
              <a:lnSpc>
                <a:spcPct val="70000"/>
              </a:lnSpc>
              <a:spcBef>
                <a:spcPts val="0"/>
              </a:spcBef>
              <a:buSzPct val="99166"/>
            </a:pPr>
            <a:r>
              <a:rPr lang="en-US" sz="2380"/>
              <a:t>Who is the Participants?</a:t>
            </a:r>
          </a:p>
          <a:p>
            <a:pPr indent="0" lvl="0" rtl="0">
              <a:lnSpc>
                <a:spcPct val="70000"/>
              </a:lnSpc>
              <a:spcBef>
                <a:spcPts val="0"/>
              </a:spcBef>
              <a:buSzPct val="99166"/>
            </a:pPr>
            <a:r>
              <a:rPr lang="en-US" sz="2380"/>
              <a:t>Recruiter’s Role </a:t>
            </a:r>
            <a:r>
              <a:rPr b="1" lang="en-US" sz="2380"/>
              <a:t>Before</a:t>
            </a:r>
            <a:r>
              <a:rPr lang="en-US" sz="2380"/>
              <a:t> </a:t>
            </a:r>
            <a:r>
              <a:rPr b="1" lang="en-US" sz="2380"/>
              <a:t>During</a:t>
            </a:r>
            <a:r>
              <a:rPr lang="en-US" sz="2380"/>
              <a:t> and </a:t>
            </a:r>
            <a:r>
              <a:rPr b="1" lang="en-US" sz="2380"/>
              <a:t>After</a:t>
            </a:r>
            <a:r>
              <a:rPr lang="en-US" sz="2380"/>
              <a:t> Interview.</a:t>
            </a:r>
          </a:p>
          <a:p>
            <a:pPr indent="0" lvl="0" rtl="0">
              <a:lnSpc>
                <a:spcPct val="70000"/>
              </a:lnSpc>
              <a:spcBef>
                <a:spcPts val="0"/>
              </a:spcBef>
              <a:buSzPct val="99166"/>
            </a:pPr>
            <a:r>
              <a:rPr lang="en-US" sz="2380"/>
              <a:t>Salary Negotiation </a:t>
            </a:r>
          </a:p>
          <a:p>
            <a:pPr indent="0" lvl="0" marL="0" rtl="0">
              <a:lnSpc>
                <a:spcPct val="70000"/>
              </a:lnSpc>
              <a:spcBef>
                <a:spcPts val="0"/>
              </a:spcBef>
              <a:buNone/>
            </a:pPr>
            <a:r>
              <a:rPr b="1" lang="en-US" sz="2380"/>
              <a:t>Practice</a:t>
            </a:r>
          </a:p>
          <a:p>
            <a:pPr indent="-379730" lvl="0" marL="457200" rtl="0">
              <a:lnSpc>
                <a:spcPct val="70000"/>
              </a:lnSpc>
              <a:spcBef>
                <a:spcPts val="0"/>
              </a:spcBef>
              <a:buSzPct val="99166"/>
            </a:pPr>
            <a:r>
              <a:rPr lang="en-US" sz="2380"/>
              <a:t>Presenting HR Feedback and all the needed information for HM.</a:t>
            </a:r>
          </a:p>
          <a:p>
            <a:pPr indent="-379730" lvl="0" marL="457200" rtl="0">
              <a:lnSpc>
                <a:spcPct val="70000"/>
              </a:lnSpc>
              <a:spcBef>
                <a:spcPts val="0"/>
              </a:spcBef>
              <a:buSzPct val="99166"/>
            </a:pPr>
            <a:r>
              <a:rPr lang="en-US" sz="2380"/>
              <a:t>Conducting Hiring Manager Interview</a:t>
            </a:r>
          </a:p>
          <a:p>
            <a:pPr indent="0" lvl="0" marL="0" rtl="0">
              <a:lnSpc>
                <a:spcPct val="70000"/>
              </a:lnSpc>
              <a:spcBef>
                <a:spcPts val="0"/>
              </a:spcBef>
              <a:buNone/>
            </a:pPr>
            <a:r>
              <a:rPr b="1" lang="en-US" sz="2380"/>
              <a:t>Theory&amp;Practice</a:t>
            </a:r>
          </a:p>
          <a:p>
            <a:pPr indent="0" lvl="0" rtl="0">
              <a:lnSpc>
                <a:spcPct val="70000"/>
              </a:lnSpc>
              <a:spcBef>
                <a:spcPts val="0"/>
              </a:spcBef>
              <a:buSzPct val="99166"/>
            </a:pPr>
            <a:r>
              <a:rPr lang="en-US" sz="2380"/>
              <a:t>Job Offer Delivery</a:t>
            </a:r>
          </a:p>
          <a:p>
            <a:pPr indent="0" lvl="0" rtl="0">
              <a:lnSpc>
                <a:spcPct val="70000"/>
              </a:lnSpc>
              <a:spcBef>
                <a:spcPts val="0"/>
              </a:spcBef>
              <a:buSzPct val="99166"/>
            </a:pPr>
            <a:r>
              <a:rPr lang="en-US" sz="2380"/>
              <a:t>Job Offer Acceptance, Job Offer Rejection (During Different Stages)</a:t>
            </a:r>
          </a:p>
          <a:p>
            <a:pPr indent="0" lvl="0" marL="0" rtl="0">
              <a:lnSpc>
                <a:spcPct val="70000"/>
              </a:lnSpc>
              <a:spcBef>
                <a:spcPts val="0"/>
              </a:spcBef>
              <a:buNone/>
            </a:pPr>
            <a:r>
              <a:t/>
            </a:r>
            <a:endParaRPr sz="2380"/>
          </a:p>
          <a:p>
            <a:pPr indent="-151130" lvl="0" marL="0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99166"/>
              <a:buFont typeface="Arial"/>
              <a:buNone/>
            </a:pPr>
            <a:r>
              <a:t/>
            </a:r>
            <a:endParaRPr b="1" sz="238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325" y="661787"/>
            <a:ext cx="7840449" cy="55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838200" y="7427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What is HMI?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838200" y="1136775"/>
            <a:ext cx="10515599" cy="435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/>
              <a:t>It is one of the final stages of interviewing process, following </a:t>
            </a:r>
            <a:r>
              <a:rPr b="1" lang="en-US"/>
              <a:t>Technical Interview</a:t>
            </a:r>
            <a:r>
              <a:rPr lang="en-US"/>
              <a:t>, and can be conducted before </a:t>
            </a:r>
            <a:r>
              <a:rPr b="1" lang="en-US"/>
              <a:t>Customer Interview</a:t>
            </a:r>
            <a:r>
              <a:rPr lang="en-US"/>
              <a:t> or exactly before making the offer.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Introduction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Selling Part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Discussion/HM questions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Making Offer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HMI Goal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To introduce candidate to Hiring Manager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To finalize selling process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To answer all the candidate’s questions (Company, Project, employment conditions, technologies)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To prepare for Customer interview if it supposes to happen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To make a decision on final offer and/or to make an offer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HMI Participants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/>
              <a:t>Hiring Manager </a:t>
            </a:r>
            <a:r>
              <a:rPr lang="en-US"/>
              <a:t>(those could be Project Manager, Customer Manager, Delivery Manager) – depends on the company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/>
              <a:t>Recruiter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/>
              <a:t>Additional participants if needed:</a:t>
            </a:r>
          </a:p>
          <a:p>
            <a:pPr lvl="0" rtl="0">
              <a:spcBef>
                <a:spcPts val="0"/>
              </a:spcBef>
              <a:buSzPct val="100000"/>
            </a:pPr>
            <a:r>
              <a:rPr lang="en-US"/>
              <a:t>Project Team Lead</a:t>
            </a:r>
          </a:p>
          <a:p>
            <a:pPr lvl="0" rtl="0">
              <a:spcBef>
                <a:spcPts val="0"/>
              </a:spcBef>
              <a:buSzPct val="100000"/>
            </a:pPr>
            <a:r>
              <a:rPr lang="en-US"/>
              <a:t>Software Engineer from the team candidate is considered for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949100" y="82650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Recruiter’s Role before HMI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0" y="1408350"/>
            <a:ext cx="12192000" cy="508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79730" lvl="0" marL="457200" rtl="0">
              <a:lnSpc>
                <a:spcPct val="70000"/>
              </a:lnSpc>
              <a:spcBef>
                <a:spcPts val="0"/>
              </a:spcBef>
              <a:buSzPct val="99166"/>
            </a:pPr>
            <a:r>
              <a:rPr lang="en-US" sz="2380"/>
              <a:t>Candidate’s Preparation/Managing candidate’s expectations</a:t>
            </a:r>
          </a:p>
          <a:p>
            <a:pPr indent="-379730" lvl="0" marL="457200" rtl="0">
              <a:lnSpc>
                <a:spcPct val="70000"/>
              </a:lnSpc>
              <a:spcBef>
                <a:spcPts val="0"/>
              </a:spcBef>
              <a:buSzPct val="99166"/>
            </a:pPr>
            <a:r>
              <a:rPr lang="en-US" sz="2380"/>
              <a:t>Feedback gathering and preparation (Technical, HR):</a:t>
            </a: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buNone/>
            </a:pPr>
            <a:r>
              <a:t/>
            </a:r>
            <a:endParaRPr b="1" sz="238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buNone/>
            </a:pPr>
            <a:r>
              <a:rPr b="1" lang="en-US" sz="2380"/>
              <a:t>     Doublecheck:</a:t>
            </a: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380"/>
              <a:t>     Salary expectations</a:t>
            </a: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380"/>
              <a:t>     Time to start</a:t>
            </a: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380"/>
              <a:t>     Any special requests from candidate</a:t>
            </a: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buNone/>
            </a:pPr>
            <a:r>
              <a:t/>
            </a:r>
            <a:endParaRPr sz="2380"/>
          </a:p>
          <a:p>
            <a:pPr indent="-379730" lvl="0" marL="457200" rtl="0">
              <a:lnSpc>
                <a:spcPct val="70000"/>
              </a:lnSpc>
              <a:spcBef>
                <a:spcPts val="0"/>
              </a:spcBef>
              <a:buSzPct val="99166"/>
            </a:pPr>
            <a:r>
              <a:rPr lang="en-US" sz="2380"/>
              <a:t>Communication with Hiring Manager</a:t>
            </a:r>
          </a:p>
          <a:p>
            <a:pPr indent="-379730" lvl="0" marL="457200" rtl="0">
              <a:lnSpc>
                <a:spcPct val="70000"/>
              </a:lnSpc>
              <a:spcBef>
                <a:spcPts val="0"/>
              </a:spcBef>
              <a:buSzPct val="99166"/>
            </a:pPr>
            <a:r>
              <a:rPr lang="en-US" sz="2380"/>
              <a:t>Choosing the candidate with the highest passing ability</a:t>
            </a:r>
          </a:p>
          <a:p>
            <a:pPr indent="0" lvl="0" marL="0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380"/>
          </a:p>
          <a:p>
            <a:pPr indent="0" lvl="0" marL="1778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1778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Recruiter’s Role During HMI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79730" lvl="0" marL="457200" rtl="0">
              <a:lnSpc>
                <a:spcPct val="70000"/>
              </a:lnSpc>
              <a:spcBef>
                <a:spcPts val="0"/>
              </a:spcBef>
              <a:buSzPct val="99166"/>
            </a:pPr>
            <a:r>
              <a:rPr lang="en-US" sz="2380"/>
              <a:t>Moderating and leading the process during the interview</a:t>
            </a:r>
          </a:p>
          <a:p>
            <a:pPr indent="-379730" lvl="0" marL="457200">
              <a:lnSpc>
                <a:spcPct val="70000"/>
              </a:lnSpc>
              <a:spcBef>
                <a:spcPts val="0"/>
              </a:spcBef>
              <a:buSzPct val="99166"/>
            </a:pPr>
            <a:r>
              <a:rPr lang="en-US" sz="2380"/>
              <a:t>Preparing and making job offer</a:t>
            </a:r>
            <a:br>
              <a:rPr lang="en-US" sz="2380"/>
            </a:b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Recruiter’s Role After HMI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Work with candidate’s questions and concerns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Communicate to Hiring Manager any issues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Making sure Job Offer is accepted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