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6"/>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4" name="Shape 4"/>
          <p:cNvSpPr txBox="1"/>
          <p:nvPr>
            <p:ph idx="10" type="dt"/>
          </p:nvPr>
        </p:nvSpPr>
        <p:spPr>
          <a:xfrm>
            <a:off x="3884612" y="0"/>
            <a:ext cx="2971799" cy="458786"/>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5211"/>
            <a:ext cx="2971799" cy="45878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8" name="Shape 8"/>
          <p:cNvSpPr txBox="1"/>
          <p:nvPr>
            <p:ph idx="12" type="sldNum"/>
          </p:nvPr>
        </p:nvSpPr>
        <p:spPr>
          <a:xfrm>
            <a:off x="3884612" y="8685211"/>
            <a:ext cx="2971799" cy="458786"/>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a:noFill/>
          </a:ln>
        </p:spPr>
      </p:sp>
      <p:sp>
        <p:nvSpPr>
          <p:cNvPr id="62" name="Shape 6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63" name="Shape 63"/>
          <p:cNvSpPr txBox="1"/>
          <p:nvPr/>
        </p:nvSpPr>
        <p:spPr>
          <a:xfrm>
            <a:off x="3884612" y="8685211"/>
            <a:ext cx="2971799" cy="458786"/>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400550"/>
            <a:ext cx="5486399" cy="3600599"/>
          </a:xfrm>
          <a:prstGeom prst="rect">
            <a:avLst/>
          </a:prstGeom>
        </p:spPr>
        <p:txBody>
          <a:bodyPr anchorCtr="0" anchor="ctr" bIns="91425" lIns="91425" rIns="91425" tIns="91425">
            <a:noAutofit/>
          </a:bodyPr>
          <a:lstStyle/>
          <a:p>
            <a:pPr lvl="0" rtl="0">
              <a:spcBef>
                <a:spcPts val="0"/>
              </a:spcBef>
              <a:buNone/>
            </a:pPr>
            <a:r>
              <a:t/>
            </a:r>
            <a:endParaRPr/>
          </a:p>
          <a:p>
            <a:pPr lvl="0" rtl="0">
              <a:lnSpc>
                <a:spcPct val="115000"/>
              </a:lnSpc>
              <a:spcBef>
                <a:spcPts val="0"/>
              </a:spcBef>
              <a:buClr>
                <a:schemeClr val="dk1"/>
              </a:buClr>
              <a:buSzPct val="78571"/>
              <a:buFont typeface="Arial"/>
              <a:buNone/>
            </a:pPr>
            <a:r>
              <a:rPr lang="en">
                <a:solidFill>
                  <a:schemeClr val="dk1"/>
                </a:solidFill>
              </a:rPr>
              <a:t>Most of the time customer will review the CVs as a first step, they will validate your company also based on that, the level of talent in the company</a:t>
            </a:r>
          </a:p>
          <a:p>
            <a:pPr lvl="0" rtl="0">
              <a:lnSpc>
                <a:spcPct val="115000"/>
              </a:lnSpc>
              <a:spcBef>
                <a:spcPts val="0"/>
              </a:spcBef>
              <a:buClr>
                <a:schemeClr val="dk1"/>
              </a:buClr>
              <a:buSzPct val="78571"/>
              <a:buFont typeface="Arial"/>
              <a:buNone/>
            </a:pPr>
            <a:r>
              <a:rPr lang="en">
                <a:solidFill>
                  <a:schemeClr val="dk1"/>
                </a:solidFill>
              </a:rPr>
              <a:t>They can select some people without talking to them, or reject (first filter), wrong past experiance, old technologies, jumping from company to a company to often</a:t>
            </a:r>
          </a:p>
          <a:p>
            <a:pPr lvl="0" rtl="0">
              <a:lnSpc>
                <a:spcPct val="115000"/>
              </a:lnSpc>
              <a:spcBef>
                <a:spcPts val="0"/>
              </a:spcBef>
              <a:buClr>
                <a:schemeClr val="dk1"/>
              </a:buClr>
              <a:buSzPct val="78571"/>
              <a:buFont typeface="Arial"/>
              <a:buNone/>
            </a:pPr>
            <a:r>
              <a:rPr lang="en">
                <a:solidFill>
                  <a:schemeClr val="dk1"/>
                </a:solidFill>
              </a:rPr>
              <a:t>If there are a lot of candidates and not much time - there will be test exercises (second filter)</a:t>
            </a:r>
          </a:p>
          <a:p>
            <a:pPr lvl="0" rtl="0">
              <a:lnSpc>
                <a:spcPct val="115000"/>
              </a:lnSpc>
              <a:spcBef>
                <a:spcPts val="0"/>
              </a:spcBef>
              <a:buNone/>
            </a:pPr>
            <a:r>
              <a:rPr lang="en">
                <a:solidFill>
                  <a:schemeClr val="dk1"/>
                </a:solidFill>
              </a:rPr>
              <a:t>Technical call(third filter)</a:t>
            </a:r>
          </a:p>
          <a:p>
            <a:pPr lvl="0" rtl="0">
              <a:lnSpc>
                <a:spcPct val="115000"/>
              </a:lnSpc>
              <a:spcBef>
                <a:spcPts val="0"/>
              </a:spcBef>
              <a:buClr>
                <a:schemeClr val="dk1"/>
              </a:buClr>
              <a:buSzPct val="78571"/>
              <a:buFont typeface="Arial"/>
              <a:buNone/>
            </a:pPr>
            <a:r>
              <a:t/>
            </a:r>
            <a:endParaRPr>
              <a:solidFill>
                <a:schemeClr val="dk1"/>
              </a:solidFill>
            </a:endParaRPr>
          </a:p>
          <a:p>
            <a:pPr indent="-228600" lvl="0" marL="457200" rtl="0">
              <a:lnSpc>
                <a:spcPct val="115000"/>
              </a:lnSpc>
              <a:spcBef>
                <a:spcPts val="0"/>
              </a:spcBef>
              <a:buClr>
                <a:schemeClr val="dk1"/>
              </a:buClr>
              <a:buChar char="-"/>
            </a:pPr>
            <a:r>
              <a:rPr lang="en">
                <a:solidFill>
                  <a:schemeClr val="dk1"/>
                </a:solidFill>
              </a:rPr>
              <a:t>Duration of an interview is 30mins to 1 hour</a:t>
            </a:r>
          </a:p>
          <a:p>
            <a:pPr lvl="0" rtl="0">
              <a:lnSpc>
                <a:spcPct val="115000"/>
              </a:lnSpc>
              <a:spcBef>
                <a:spcPts val="0"/>
              </a:spcBef>
              <a:buClr>
                <a:schemeClr val="dk1"/>
              </a:buClr>
              <a:buSzPct val="78571"/>
              <a:buFont typeface="Arial"/>
              <a:buNone/>
            </a:pPr>
            <a:r>
              <a:t/>
            </a:r>
            <a:endParaRPr>
              <a:solidFill>
                <a:schemeClr val="dk1"/>
              </a:solidFill>
            </a:endParaRPr>
          </a:p>
          <a:p>
            <a:pPr lvl="0" rtl="0">
              <a:lnSpc>
                <a:spcPct val="115000"/>
              </a:lnSpc>
              <a:spcBef>
                <a:spcPts val="0"/>
              </a:spcBef>
              <a:buClr>
                <a:schemeClr val="dk1"/>
              </a:buClr>
              <a:buSzPct val="78571"/>
              <a:buFont typeface="Arial"/>
              <a:buNone/>
            </a:pPr>
            <a:r>
              <a:t/>
            </a:r>
            <a:endParaRPr>
              <a:solidFill>
                <a:schemeClr val="dk1"/>
              </a:solidFill>
            </a:endParaRPr>
          </a:p>
          <a:p>
            <a:pPr lvl="0">
              <a:spcBef>
                <a:spcPts val="0"/>
              </a:spcBef>
              <a:buNone/>
            </a:pPr>
            <a:r>
              <a:t/>
            </a:r>
            <a:endParaRPr/>
          </a:p>
        </p:txBody>
      </p:sp>
      <p:sp>
        <p:nvSpPr>
          <p:cNvPr id="117" name="Shape 1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400550"/>
            <a:ext cx="5486399" cy="3600599"/>
          </a:xfrm>
          <a:prstGeom prst="rect">
            <a:avLst/>
          </a:prstGeom>
        </p:spPr>
        <p:txBody>
          <a:bodyPr anchorCtr="0" anchor="ctr" bIns="91425" lIns="91425" rIns="91425" tIns="91425">
            <a:noAutofit/>
          </a:bodyPr>
          <a:lstStyle/>
          <a:p>
            <a:pPr lvl="0">
              <a:spcBef>
                <a:spcPts val="0"/>
              </a:spcBef>
              <a:buNone/>
            </a:pPr>
            <a:r>
              <a:t/>
            </a:r>
            <a:endParaRPr/>
          </a:p>
        </p:txBody>
      </p:sp>
      <p:sp>
        <p:nvSpPr>
          <p:cNvPr id="123" name="Shape 1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400550"/>
            <a:ext cx="5486399" cy="3600450"/>
          </a:xfrm>
          <a:prstGeom prst="rect">
            <a:avLst/>
          </a:prstGeom>
        </p:spPr>
        <p:txBody>
          <a:bodyPr anchorCtr="0" anchor="ctr" bIns="91425" lIns="91425" rIns="91425" tIns="91425">
            <a:noAutofit/>
          </a:bodyPr>
          <a:lstStyle/>
          <a:p>
            <a:pPr lvl="0">
              <a:spcBef>
                <a:spcPts val="0"/>
              </a:spcBef>
              <a:buNone/>
            </a:pPr>
            <a:r>
              <a:t/>
            </a:r>
            <a:endParaRPr/>
          </a:p>
        </p:txBody>
      </p:sp>
      <p:sp>
        <p:nvSpPr>
          <p:cNvPr id="69" name="Shape 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685800" y="4400550"/>
            <a:ext cx="5486399" cy="3600450"/>
          </a:xfrm>
          <a:prstGeom prst="rect">
            <a:avLst/>
          </a:prstGeom>
        </p:spPr>
        <p:txBody>
          <a:bodyPr anchorCtr="0" anchor="ctr" bIns="91425" lIns="91425" rIns="91425" tIns="91425">
            <a:noAutofit/>
          </a:bodyPr>
          <a:lstStyle/>
          <a:p>
            <a:pPr lvl="0" rtl="0">
              <a:lnSpc>
                <a:spcPct val="90000"/>
              </a:lnSpc>
              <a:spcBef>
                <a:spcPts val="0"/>
              </a:spcBef>
              <a:buNone/>
            </a:pPr>
            <a:r>
              <a:rPr lang="en">
                <a:solidFill>
                  <a:schemeClr val="dk1"/>
                </a:solidFill>
              </a:rPr>
              <a:t>We are going to talk about one of the type of partnership, outsourcing, when we sell our engineers to the customer. </a:t>
            </a:r>
          </a:p>
          <a:p>
            <a:pPr lvl="0" rtl="0">
              <a:lnSpc>
                <a:spcPct val="90000"/>
              </a:lnSpc>
              <a:spcBef>
                <a:spcPts val="0"/>
              </a:spcBef>
              <a:buNone/>
            </a:pPr>
            <a:r>
              <a:rPr lang="en">
                <a:solidFill>
                  <a:schemeClr val="dk1"/>
                </a:solidFill>
              </a:rPr>
              <a:t>Of Course it can be a simple bodyshopping, ideally if you are doing this to sell the team, and it’s just small checkpoint for bigger partnership</a:t>
            </a:r>
          </a:p>
          <a:p>
            <a:pPr lvl="0" rtl="0">
              <a:spcBef>
                <a:spcPts val="0"/>
              </a:spcBef>
              <a:buClr>
                <a:schemeClr val="dk1"/>
              </a:buClr>
              <a:buSzPct val="78571"/>
              <a:buFont typeface="Arial"/>
              <a:buNone/>
            </a:pPr>
            <a:r>
              <a:t/>
            </a:r>
            <a:endParaRPr>
              <a:solidFill>
                <a:schemeClr val="dk1"/>
              </a:solidFill>
            </a:endParaRPr>
          </a:p>
          <a:p>
            <a:pPr lvl="0">
              <a:spcBef>
                <a:spcPts val="0"/>
              </a:spcBef>
              <a:buNone/>
            </a:pPr>
            <a:r>
              <a:t/>
            </a:r>
            <a:endParaRPr/>
          </a:p>
        </p:txBody>
      </p:sp>
      <p:sp>
        <p:nvSpPr>
          <p:cNvPr id="75" name="Shape 7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400550"/>
            <a:ext cx="5486399" cy="3600450"/>
          </a:xfrm>
          <a:prstGeom prst="rect">
            <a:avLst/>
          </a:prstGeom>
        </p:spPr>
        <p:txBody>
          <a:bodyPr anchorCtr="0" anchor="ctr" bIns="91425" lIns="91425" rIns="91425" tIns="91425">
            <a:noAutofit/>
          </a:bodyPr>
          <a:lstStyle/>
          <a:p>
            <a:pPr lvl="0" rtl="0">
              <a:spcBef>
                <a:spcPts val="0"/>
              </a:spcBef>
              <a:buClr>
                <a:schemeClr val="dk1"/>
              </a:buClr>
              <a:buSzPct val="78571"/>
              <a:buFont typeface="Arial"/>
              <a:buNone/>
            </a:pPr>
            <a:r>
              <a:t/>
            </a:r>
            <a:endParaRPr>
              <a:solidFill>
                <a:schemeClr val="dk1"/>
              </a:solidFill>
            </a:endParaRPr>
          </a:p>
          <a:p>
            <a:pPr indent="-228600" lvl="0" marL="457200" rtl="0">
              <a:spcBef>
                <a:spcPts val="0"/>
              </a:spcBef>
              <a:buChar char="-"/>
            </a:pPr>
            <a:r>
              <a:rPr lang="en"/>
              <a:t>Unprepared</a:t>
            </a:r>
          </a:p>
          <a:p>
            <a:pPr indent="-228600" lvl="0" marL="457200" rtl="0">
              <a:spcBef>
                <a:spcPts val="0"/>
              </a:spcBef>
              <a:buChar char="-"/>
            </a:pPr>
            <a:r>
              <a:rPr lang="en"/>
              <a:t>Other people helping during interview and everybody understands that</a:t>
            </a:r>
          </a:p>
          <a:p>
            <a:pPr indent="-228600" lvl="0" marL="457200" rtl="0">
              <a:spcBef>
                <a:spcPts val="0"/>
              </a:spcBef>
              <a:buChar char="-"/>
            </a:pPr>
            <a:r>
              <a:rPr lang="en"/>
              <a:t>Reading answers from wikipedia</a:t>
            </a:r>
          </a:p>
          <a:p>
            <a:pPr indent="-228600" lvl="0" marL="457200" rtl="0">
              <a:spcBef>
                <a:spcPts val="0"/>
              </a:spcBef>
              <a:buChar char="-"/>
            </a:pPr>
            <a:r>
              <a:rPr lang="en"/>
              <a:t>Unfair</a:t>
            </a:r>
          </a:p>
          <a:p>
            <a:pPr indent="-228600" lvl="0" marL="457200">
              <a:spcBef>
                <a:spcPts val="0"/>
              </a:spcBef>
              <a:buChar char="-"/>
            </a:pPr>
            <a:r>
              <a:rPr lang="en"/>
              <a:t>CV was written by somebody else and engineer haven’t seen it</a:t>
            </a:r>
          </a:p>
        </p:txBody>
      </p:sp>
      <p:sp>
        <p:nvSpPr>
          <p:cNvPr id="81" name="Shape 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400550"/>
            <a:ext cx="5486399" cy="3600450"/>
          </a:xfrm>
          <a:prstGeom prst="rect">
            <a:avLst/>
          </a:prstGeom>
        </p:spPr>
        <p:txBody>
          <a:bodyPr anchorCtr="0" anchor="ctr" bIns="91425" lIns="91425" rIns="91425" tIns="91425">
            <a:noAutofit/>
          </a:bodyPr>
          <a:lstStyle/>
          <a:p>
            <a:pPr lvl="0" rtl="0">
              <a:spcBef>
                <a:spcPts val="0"/>
              </a:spcBef>
              <a:buNone/>
            </a:pPr>
            <a:r>
              <a:t/>
            </a:r>
            <a:endParaRPr/>
          </a:p>
          <a:p>
            <a:pPr indent="-317500" lvl="0" marL="457200" rtl="0">
              <a:lnSpc>
                <a:spcPct val="115000"/>
              </a:lnSpc>
              <a:spcBef>
                <a:spcPts val="0"/>
              </a:spcBef>
              <a:buClr>
                <a:schemeClr val="dk1"/>
              </a:buClr>
              <a:buSzPct val="100000"/>
            </a:pPr>
            <a:r>
              <a:rPr lang="en">
                <a:solidFill>
                  <a:schemeClr val="dk1"/>
                </a:solidFill>
              </a:rPr>
              <a:t>Before the interviews will happen or better at the beginning of the process discuss and agree the format of the interviews with customer! It might sound that you are cheating but in the reality you are saving tons of time for both you and a customer. Often customer only on this stage starts to think for he’s actually looking for </a:t>
            </a:r>
          </a:p>
          <a:p>
            <a:pPr indent="-317500" lvl="0" marL="457200" rtl="0">
              <a:lnSpc>
                <a:spcPct val="115000"/>
              </a:lnSpc>
              <a:spcBef>
                <a:spcPts val="0"/>
              </a:spcBef>
              <a:buClr>
                <a:schemeClr val="dk1"/>
              </a:buClr>
              <a:buSzPct val="100000"/>
            </a:pPr>
            <a:r>
              <a:rPr lang="en">
                <a:solidFill>
                  <a:schemeClr val="dk1"/>
                </a:solidFill>
              </a:rPr>
              <a:t>It’s very important that you and your engineers know(read about) technologies that customer is using. You’ll easier get answers for question that customer will most likely ask</a:t>
            </a:r>
          </a:p>
          <a:p>
            <a:pPr indent="-317500" lvl="0" marL="457200" rtl="0">
              <a:lnSpc>
                <a:spcPct val="115000"/>
              </a:lnSpc>
              <a:spcBef>
                <a:spcPts val="0"/>
              </a:spcBef>
              <a:buClr>
                <a:schemeClr val="dk1"/>
              </a:buClr>
              <a:buSzPct val="100000"/>
            </a:pPr>
            <a:r>
              <a:rPr lang="en">
                <a:solidFill>
                  <a:schemeClr val="dk1"/>
                </a:solidFill>
              </a:rPr>
              <a:t>The same is true for product and which problems it’s solving. It will give you understanding why frameworks and tools are used and how they help</a:t>
            </a:r>
          </a:p>
          <a:p>
            <a:pPr indent="-317500" lvl="0" marL="457200" rtl="0">
              <a:lnSpc>
                <a:spcPct val="115000"/>
              </a:lnSpc>
              <a:spcBef>
                <a:spcPts val="0"/>
              </a:spcBef>
              <a:buClr>
                <a:schemeClr val="dk1"/>
              </a:buClr>
              <a:buSzPct val="100000"/>
            </a:pPr>
            <a:r>
              <a:rPr lang="en">
                <a:solidFill>
                  <a:schemeClr val="dk1"/>
                </a:solidFill>
              </a:rPr>
              <a:t>Understanding of the market gives you better vision of the potential work, competition, problems, goals </a:t>
            </a:r>
          </a:p>
          <a:p>
            <a:pPr indent="-317500" lvl="0" marL="457200" rtl="0">
              <a:lnSpc>
                <a:spcPct val="115000"/>
              </a:lnSpc>
              <a:spcBef>
                <a:spcPts val="0"/>
              </a:spcBef>
              <a:buClr>
                <a:schemeClr val="dk1"/>
              </a:buClr>
              <a:buSzPct val="100000"/>
            </a:pPr>
            <a:r>
              <a:rPr lang="en">
                <a:solidFill>
                  <a:schemeClr val="dk1"/>
                </a:solidFill>
              </a:rPr>
              <a:t>If you are working mostly with external candidates Test interview will help a lot, people will be more comfortable to talk, everything will go much smoother </a:t>
            </a:r>
          </a:p>
          <a:p>
            <a:pPr indent="-317500" lvl="1" marL="914400" rtl="0">
              <a:lnSpc>
                <a:spcPct val="115000"/>
              </a:lnSpc>
              <a:spcBef>
                <a:spcPts val="0"/>
              </a:spcBef>
              <a:buClr>
                <a:schemeClr val="dk1"/>
              </a:buClr>
              <a:buSzPct val="100000"/>
            </a:pPr>
            <a:r>
              <a:rPr lang="en">
                <a:solidFill>
                  <a:schemeClr val="dk1"/>
                </a:solidFill>
              </a:rPr>
              <a:t>to talk about introductions</a:t>
            </a:r>
          </a:p>
          <a:p>
            <a:pPr indent="-317500" lvl="1" marL="914400" rtl="0">
              <a:lnSpc>
                <a:spcPct val="115000"/>
              </a:lnSpc>
              <a:spcBef>
                <a:spcPts val="0"/>
              </a:spcBef>
              <a:buClr>
                <a:schemeClr val="dk1"/>
              </a:buClr>
              <a:buSzPct val="100000"/>
            </a:pPr>
            <a:r>
              <a:rPr lang="en">
                <a:solidFill>
                  <a:schemeClr val="dk1"/>
                </a:solidFill>
              </a:rPr>
              <a:t>plan for the discussion</a:t>
            </a:r>
          </a:p>
          <a:p>
            <a:pPr indent="-317500" lvl="1" marL="914400">
              <a:lnSpc>
                <a:spcPct val="115000"/>
              </a:lnSpc>
              <a:spcBef>
                <a:spcPts val="0"/>
              </a:spcBef>
              <a:buClr>
                <a:schemeClr val="dk1"/>
              </a:buClr>
              <a:buSzPct val="100000"/>
            </a:pPr>
            <a:r>
              <a:rPr lang="en">
                <a:solidFill>
                  <a:schemeClr val="dk1"/>
                </a:solidFill>
              </a:rPr>
              <a:t>typical questions</a:t>
            </a:r>
          </a:p>
        </p:txBody>
      </p:sp>
      <p:sp>
        <p:nvSpPr>
          <p:cNvPr id="87" name="Shape 8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400550"/>
            <a:ext cx="5486399" cy="3600599"/>
          </a:xfrm>
          <a:prstGeom prst="rect">
            <a:avLst/>
          </a:prstGeom>
        </p:spPr>
        <p:txBody>
          <a:bodyPr anchorCtr="0" anchor="ctr" bIns="91425" lIns="91425" rIns="91425" tIns="91425">
            <a:noAutofit/>
          </a:bodyPr>
          <a:lstStyle/>
          <a:p>
            <a:pPr lvl="0" rtl="0">
              <a:spcBef>
                <a:spcPts val="0"/>
              </a:spcBef>
              <a:buNone/>
            </a:pPr>
            <a:r>
              <a:t/>
            </a:r>
            <a:endParaRPr>
              <a:solidFill>
                <a:schemeClr val="dk1"/>
              </a:solidFill>
            </a:endParaRPr>
          </a:p>
          <a:p>
            <a:pPr lvl="0" rtl="0">
              <a:spcBef>
                <a:spcPts val="0"/>
              </a:spcBef>
              <a:buNone/>
            </a:pPr>
            <a:r>
              <a:rPr lang="en">
                <a:solidFill>
                  <a:schemeClr val="dk1"/>
                </a:solidFill>
              </a:rPr>
              <a:t>This one is important as you might get people from your organization but a lot will be from other companies, with different culture, different processes and rules.</a:t>
            </a:r>
          </a:p>
          <a:p>
            <a:pPr lvl="0">
              <a:spcBef>
                <a:spcPts val="0"/>
              </a:spcBef>
              <a:buNone/>
            </a:pPr>
            <a:r>
              <a:rPr lang="en">
                <a:solidFill>
                  <a:schemeClr val="dk1"/>
                </a:solidFill>
              </a:rPr>
              <a:t>Your people should be all aligned. </a:t>
            </a:r>
          </a:p>
        </p:txBody>
      </p:sp>
      <p:sp>
        <p:nvSpPr>
          <p:cNvPr id="93" name="Shape 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400550"/>
            <a:ext cx="5486399" cy="3600599"/>
          </a:xfrm>
          <a:prstGeom prst="rect">
            <a:avLst/>
          </a:prstGeom>
        </p:spPr>
        <p:txBody>
          <a:bodyPr anchorCtr="0" anchor="ctr" bIns="91425" lIns="91425" rIns="91425" tIns="91425">
            <a:noAutofit/>
          </a:bodyPr>
          <a:lstStyle/>
          <a:p>
            <a:pPr lvl="0" rtl="0">
              <a:lnSpc>
                <a:spcPct val="115000"/>
              </a:lnSpc>
              <a:spcBef>
                <a:spcPts val="0"/>
              </a:spcBef>
              <a:buNone/>
            </a:pPr>
            <a:r>
              <a:t/>
            </a:r>
            <a:endParaRPr/>
          </a:p>
          <a:p>
            <a:pPr indent="-228600" lvl="0" marL="457200" rtl="0">
              <a:lnSpc>
                <a:spcPct val="115000"/>
              </a:lnSpc>
              <a:spcBef>
                <a:spcPts val="0"/>
              </a:spcBef>
              <a:buClr>
                <a:srgbClr val="000000"/>
              </a:buClr>
              <a:buChar char="•"/>
            </a:pPr>
            <a:r>
              <a:rPr lang="en"/>
              <a:t>Bad candidate is the one who has very deep but outdated, 10 years old knowledge</a:t>
            </a:r>
          </a:p>
          <a:p>
            <a:pPr lvl="0" rtl="0">
              <a:lnSpc>
                <a:spcPct val="115000"/>
              </a:lnSpc>
              <a:spcBef>
                <a:spcPts val="0"/>
              </a:spcBef>
              <a:buNone/>
            </a:pPr>
            <a:r>
              <a:t/>
            </a:r>
            <a:endParaRPr/>
          </a:p>
          <a:p>
            <a:pPr lvl="0" rtl="0">
              <a:lnSpc>
                <a:spcPct val="115000"/>
              </a:lnSpc>
              <a:spcBef>
                <a:spcPts val="0"/>
              </a:spcBef>
              <a:buNone/>
            </a:pPr>
            <a:r>
              <a:t/>
            </a:r>
            <a:endParaRPr/>
          </a:p>
          <a:p>
            <a:pPr indent="-228600" lvl="0" marL="457200" rtl="0">
              <a:lnSpc>
                <a:spcPct val="115000"/>
              </a:lnSpc>
              <a:spcBef>
                <a:spcPts val="0"/>
              </a:spcBef>
              <a:buClr>
                <a:srgbClr val="000000"/>
              </a:buClr>
              <a:buChar char="•"/>
            </a:pPr>
            <a:r>
              <a:rPr lang="en"/>
              <a:t>Describe the project  which was the best and/or the hardest and you are proud of</a:t>
            </a:r>
          </a:p>
          <a:p>
            <a:pPr indent="-228600" lvl="0" marL="457200" rtl="0">
              <a:lnSpc>
                <a:spcPct val="115000"/>
              </a:lnSpc>
              <a:spcBef>
                <a:spcPts val="0"/>
              </a:spcBef>
              <a:buClr>
                <a:srgbClr val="000000"/>
              </a:buClr>
              <a:buChar char="•"/>
            </a:pPr>
            <a:r>
              <a:rPr lang="en"/>
              <a:t>Speak about the problems you solved (features, tasks, issues, solutions)</a:t>
            </a:r>
          </a:p>
          <a:p>
            <a:pPr indent="-228600" lvl="0" marL="457200" rtl="0">
              <a:lnSpc>
                <a:spcPct val="115000"/>
              </a:lnSpc>
              <a:spcBef>
                <a:spcPts val="0"/>
              </a:spcBef>
              <a:buClr>
                <a:srgbClr val="000000"/>
              </a:buClr>
              <a:buChar char="•"/>
            </a:pPr>
            <a:r>
              <a:rPr lang="en"/>
              <a:t>Why selected technologies helped a lot</a:t>
            </a:r>
          </a:p>
          <a:p>
            <a:pPr indent="-228600" lvl="1" marL="914400" rtl="0">
              <a:lnSpc>
                <a:spcPct val="115000"/>
              </a:lnSpc>
              <a:spcBef>
                <a:spcPts val="0"/>
              </a:spcBef>
              <a:buClr>
                <a:srgbClr val="000000"/>
              </a:buClr>
              <a:buChar char="•"/>
            </a:pPr>
            <a:r>
              <a:rPr lang="en"/>
              <a:t>faster</a:t>
            </a:r>
          </a:p>
          <a:p>
            <a:pPr indent="-228600" lvl="1" marL="914400" rtl="0">
              <a:lnSpc>
                <a:spcPct val="115000"/>
              </a:lnSpc>
              <a:spcBef>
                <a:spcPts val="0"/>
              </a:spcBef>
              <a:buClr>
                <a:srgbClr val="000000"/>
              </a:buClr>
              <a:buChar char="•"/>
            </a:pPr>
            <a:r>
              <a:rPr lang="en"/>
              <a:t>lighter</a:t>
            </a:r>
          </a:p>
          <a:p>
            <a:pPr indent="-228600" lvl="1" marL="914400" rtl="0">
              <a:lnSpc>
                <a:spcPct val="115000"/>
              </a:lnSpc>
              <a:spcBef>
                <a:spcPts val="0"/>
              </a:spcBef>
              <a:buClr>
                <a:srgbClr val="000000"/>
              </a:buClr>
              <a:buChar char="•"/>
            </a:pPr>
            <a:r>
              <a:rPr lang="en"/>
              <a:t>easier</a:t>
            </a:r>
          </a:p>
          <a:p>
            <a:pPr indent="-228600" lvl="1" marL="914400" rtl="0">
              <a:lnSpc>
                <a:spcPct val="115000"/>
              </a:lnSpc>
              <a:spcBef>
                <a:spcPts val="0"/>
              </a:spcBef>
              <a:buClr>
                <a:srgbClr val="000000"/>
              </a:buClr>
              <a:buChar char="•"/>
            </a:pPr>
            <a:r>
              <a:rPr lang="en"/>
              <a:t>stable</a:t>
            </a:r>
          </a:p>
          <a:p>
            <a:pPr indent="-228600" lvl="1" marL="914400" rtl="0">
              <a:lnSpc>
                <a:spcPct val="115000"/>
              </a:lnSpc>
              <a:spcBef>
                <a:spcPts val="0"/>
              </a:spcBef>
              <a:buClr>
                <a:srgbClr val="000000"/>
              </a:buClr>
              <a:buChar char="•"/>
            </a:pPr>
            <a:r>
              <a:rPr lang="en"/>
              <a:t>under control</a:t>
            </a:r>
          </a:p>
          <a:p>
            <a:pPr indent="-228600" lvl="0" marL="457200" rtl="0">
              <a:lnSpc>
                <a:spcPct val="115000"/>
              </a:lnSpc>
              <a:spcBef>
                <a:spcPts val="0"/>
              </a:spcBef>
              <a:buClr>
                <a:srgbClr val="000000"/>
              </a:buClr>
              <a:buChar char="•"/>
            </a:pPr>
            <a:r>
              <a:rPr lang="en"/>
              <a:t>Negative example, why it happened, conclusions that’s been made</a:t>
            </a:r>
          </a:p>
          <a:p>
            <a:pPr lvl="0" rtl="0">
              <a:lnSpc>
                <a:spcPct val="115000"/>
              </a:lnSpc>
              <a:spcBef>
                <a:spcPts val="0"/>
              </a:spcBef>
              <a:buNone/>
            </a:pPr>
            <a:r>
              <a:t/>
            </a:r>
            <a:endParaRPr/>
          </a:p>
          <a:p>
            <a:pPr lvl="0" rtl="0">
              <a:lnSpc>
                <a:spcPct val="115000"/>
              </a:lnSpc>
              <a:spcBef>
                <a:spcPts val="0"/>
              </a:spcBef>
              <a:buNone/>
            </a:pPr>
            <a:r>
              <a:rPr lang="en"/>
              <a:t>Typical questions from customer: </a:t>
            </a:r>
          </a:p>
          <a:p>
            <a:pPr indent="-228600" lvl="0" marL="457200" rtl="0">
              <a:lnSpc>
                <a:spcPct val="115000"/>
              </a:lnSpc>
              <a:spcBef>
                <a:spcPts val="300"/>
              </a:spcBef>
              <a:buChar char="-"/>
            </a:pPr>
            <a:r>
              <a:rPr lang="en"/>
              <a:t>The “weakness” question</a:t>
            </a:r>
          </a:p>
          <a:p>
            <a:pPr indent="-228600" lvl="0" marL="457200" rtl="0">
              <a:lnSpc>
                <a:spcPct val="115000"/>
              </a:lnSpc>
              <a:spcBef>
                <a:spcPts val="300"/>
              </a:spcBef>
              <a:buChar char="-"/>
            </a:pPr>
            <a:r>
              <a:rPr lang="en"/>
              <a:t>The “why should I hire you” question</a:t>
            </a:r>
          </a:p>
          <a:p>
            <a:pPr indent="-228600" lvl="0" marL="457200" rtl="0">
              <a:lnSpc>
                <a:spcPct val="115000"/>
              </a:lnSpc>
              <a:spcBef>
                <a:spcPts val="300"/>
              </a:spcBef>
              <a:buChar char="-"/>
            </a:pPr>
            <a:r>
              <a:rPr lang="en"/>
              <a:t>The “Future question”</a:t>
            </a:r>
          </a:p>
          <a:p>
            <a:pPr indent="-228600" lvl="0" marL="457200" rtl="0">
              <a:lnSpc>
                <a:spcPct val="115000"/>
              </a:lnSpc>
              <a:spcBef>
                <a:spcPts val="300"/>
              </a:spcBef>
              <a:buChar char="-"/>
            </a:pPr>
            <a:r>
              <a:rPr lang="en"/>
              <a:t>Salary question(should be skiped)</a:t>
            </a:r>
          </a:p>
          <a:p>
            <a:pPr lvl="0" rtl="0">
              <a:lnSpc>
                <a:spcPct val="115000"/>
              </a:lnSpc>
              <a:spcBef>
                <a:spcPts val="300"/>
              </a:spcBef>
              <a:buClr>
                <a:schemeClr val="dk1"/>
              </a:buClr>
              <a:buSzPct val="78571"/>
              <a:buFont typeface="Arial"/>
              <a:buNone/>
            </a:pPr>
            <a:r>
              <a:t/>
            </a:r>
            <a:endParaRPr/>
          </a:p>
          <a:p>
            <a:pPr lvl="0">
              <a:lnSpc>
                <a:spcPct val="115000"/>
              </a:lnSpc>
              <a:spcBef>
                <a:spcPts val="0"/>
              </a:spcBef>
              <a:buNone/>
            </a:pPr>
            <a:r>
              <a:t/>
            </a:r>
            <a:endParaRPr/>
          </a:p>
        </p:txBody>
      </p:sp>
      <p:sp>
        <p:nvSpPr>
          <p:cNvPr id="99" name="Shape 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400550"/>
            <a:ext cx="5486399" cy="36005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lang="en"/>
              <a:t>It’s a tricky slide as a lot depends on the customer, your relations and his level of interest. Also mentality and culture differences play role.</a:t>
            </a:r>
          </a:p>
          <a:p>
            <a:pPr lvl="0" rtl="0">
              <a:spcBef>
                <a:spcPts val="0"/>
              </a:spcBef>
              <a:buNone/>
            </a:pPr>
            <a:r>
              <a:t/>
            </a:r>
            <a:endParaRPr/>
          </a:p>
          <a:p>
            <a:pPr lvl="0">
              <a:spcBef>
                <a:spcPts val="0"/>
              </a:spcBef>
              <a:buNone/>
            </a:pPr>
            <a:r>
              <a:rPr lang="en"/>
              <a:t>Connectivity it’s a typical problem, video might be stuttering, you can switch to voice only. Phone lines and IP telephony most of the time give bad quality compared to Skype, Lync, Google hangouts. Make sure that you have external microphone and good camera to get best results. </a:t>
            </a:r>
          </a:p>
        </p:txBody>
      </p:sp>
      <p:sp>
        <p:nvSpPr>
          <p:cNvPr id="105" name="Shape 10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400550"/>
            <a:ext cx="5486399" cy="3600599"/>
          </a:xfrm>
          <a:prstGeom prst="rect">
            <a:avLst/>
          </a:prstGeom>
        </p:spPr>
        <p:txBody>
          <a:bodyPr anchorCtr="0" anchor="ctr" bIns="91425" lIns="91425" rIns="91425" tIns="91425">
            <a:noAutofit/>
          </a:bodyPr>
          <a:lstStyle/>
          <a:p>
            <a:pPr lvl="0" rtl="0">
              <a:spcBef>
                <a:spcPts val="0"/>
              </a:spcBef>
              <a:buNone/>
            </a:pPr>
            <a:r>
              <a:t/>
            </a:r>
            <a:endParaRPr/>
          </a:p>
          <a:p>
            <a:pPr lvl="0" rtl="0">
              <a:spcBef>
                <a:spcPts val="0"/>
              </a:spcBef>
              <a:buNone/>
            </a:pPr>
            <a:r>
              <a:rPr lang="en"/>
              <a:t>The better English level your people have the less risky it’ll be :)</a:t>
            </a:r>
          </a:p>
          <a:p>
            <a:pPr lvl="0" rtl="0">
              <a:spcBef>
                <a:spcPts val="0"/>
              </a:spcBef>
              <a:buNone/>
            </a:pPr>
            <a:r>
              <a:rPr lang="en"/>
              <a:t>But it’s a typical case as our English level differs and amount of verbal communication is sufficient.</a:t>
            </a:r>
          </a:p>
          <a:p>
            <a:pPr lvl="0" rtl="0">
              <a:spcBef>
                <a:spcPts val="0"/>
              </a:spcBef>
              <a:buNone/>
            </a:pPr>
            <a:r>
              <a:rPr lang="en"/>
              <a:t>We have what we have and the goal is to pass an interview no matter what</a:t>
            </a:r>
          </a:p>
          <a:p>
            <a:pPr lvl="0">
              <a:spcBef>
                <a:spcPts val="0"/>
              </a:spcBef>
              <a:buNone/>
            </a:pPr>
            <a:r>
              <a:t/>
            </a:r>
            <a:endParaRPr/>
          </a:p>
        </p:txBody>
      </p:sp>
      <p:sp>
        <p:nvSpPr>
          <p:cNvPr id="111" name="Shape 1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415611" y="992766"/>
            <a:ext cx="11360700" cy="2736899"/>
          </a:xfrm>
          <a:prstGeom prst="rect">
            <a:avLst/>
          </a:prstGeom>
        </p:spPr>
        <p:txBody>
          <a:bodyPr anchorCtr="0" anchor="b" bIns="121900" lIns="121900" rIns="121900" tIns="121900"/>
          <a:lstStyle>
            <a:lvl1pPr lvl="0" algn="ctr">
              <a:spcBef>
                <a:spcPts val="0"/>
              </a:spcBef>
              <a:buSzPct val="100000"/>
              <a:defRPr sz="6900"/>
            </a:lvl1pPr>
            <a:lvl2pPr lvl="1" algn="ctr">
              <a:spcBef>
                <a:spcPts val="0"/>
              </a:spcBef>
              <a:buSzPct val="100000"/>
              <a:defRPr sz="6900"/>
            </a:lvl2pPr>
            <a:lvl3pPr lvl="2" algn="ctr">
              <a:spcBef>
                <a:spcPts val="0"/>
              </a:spcBef>
              <a:buSzPct val="100000"/>
              <a:defRPr sz="6900"/>
            </a:lvl3pPr>
            <a:lvl4pPr lvl="3" algn="ctr">
              <a:spcBef>
                <a:spcPts val="0"/>
              </a:spcBef>
              <a:buSzPct val="100000"/>
              <a:defRPr sz="6900"/>
            </a:lvl4pPr>
            <a:lvl5pPr lvl="4" algn="ctr">
              <a:spcBef>
                <a:spcPts val="0"/>
              </a:spcBef>
              <a:buSzPct val="100000"/>
              <a:defRPr sz="6900"/>
            </a:lvl5pPr>
            <a:lvl6pPr lvl="5" algn="ctr">
              <a:spcBef>
                <a:spcPts val="0"/>
              </a:spcBef>
              <a:buSzPct val="100000"/>
              <a:defRPr sz="6900"/>
            </a:lvl6pPr>
            <a:lvl7pPr lvl="6" algn="ctr">
              <a:spcBef>
                <a:spcPts val="0"/>
              </a:spcBef>
              <a:buSzPct val="100000"/>
              <a:defRPr sz="6900"/>
            </a:lvl7pPr>
            <a:lvl8pPr lvl="7" algn="ctr">
              <a:spcBef>
                <a:spcPts val="0"/>
              </a:spcBef>
              <a:buSzPct val="100000"/>
              <a:defRPr sz="6900"/>
            </a:lvl8pPr>
            <a:lvl9pPr lvl="8" algn="ctr">
              <a:spcBef>
                <a:spcPts val="0"/>
              </a:spcBef>
              <a:buSzPct val="100000"/>
              <a:defRPr sz="6900"/>
            </a:lvl9pPr>
          </a:lstStyle>
          <a:p/>
        </p:txBody>
      </p:sp>
      <p:sp>
        <p:nvSpPr>
          <p:cNvPr id="15" name="Shape 15"/>
          <p:cNvSpPr txBox="1"/>
          <p:nvPr>
            <p:ph idx="1" type="subTitle"/>
          </p:nvPr>
        </p:nvSpPr>
        <p:spPr>
          <a:xfrm>
            <a:off x="415600" y="3778833"/>
            <a:ext cx="11360700" cy="1056899"/>
          </a:xfrm>
          <a:prstGeom prst="rect">
            <a:avLst/>
          </a:prstGeom>
        </p:spPr>
        <p:txBody>
          <a:bodyPr anchorCtr="0" anchor="t" bIns="121900" lIns="121900" rIns="121900" tIns="121900"/>
          <a:lstStyle>
            <a:lvl1pPr lvl="0" algn="ctr">
              <a:lnSpc>
                <a:spcPct val="100000"/>
              </a:lnSpc>
              <a:spcBef>
                <a:spcPts val="0"/>
              </a:spcBef>
              <a:spcAft>
                <a:spcPts val="0"/>
              </a:spcAft>
              <a:buSzPct val="100000"/>
              <a:buNone/>
              <a:defRPr sz="3700"/>
            </a:lvl1pPr>
            <a:lvl2pPr lvl="1" algn="ctr">
              <a:lnSpc>
                <a:spcPct val="100000"/>
              </a:lnSpc>
              <a:spcBef>
                <a:spcPts val="0"/>
              </a:spcBef>
              <a:spcAft>
                <a:spcPts val="0"/>
              </a:spcAft>
              <a:buSzPct val="100000"/>
              <a:buNone/>
              <a:defRPr sz="3700"/>
            </a:lvl2pPr>
            <a:lvl3pPr lvl="2" algn="ctr">
              <a:lnSpc>
                <a:spcPct val="100000"/>
              </a:lnSpc>
              <a:spcBef>
                <a:spcPts val="0"/>
              </a:spcBef>
              <a:spcAft>
                <a:spcPts val="0"/>
              </a:spcAft>
              <a:buSzPct val="100000"/>
              <a:buNone/>
              <a:defRPr sz="3700"/>
            </a:lvl3pPr>
            <a:lvl4pPr lvl="3" algn="ctr">
              <a:lnSpc>
                <a:spcPct val="100000"/>
              </a:lnSpc>
              <a:spcBef>
                <a:spcPts val="0"/>
              </a:spcBef>
              <a:spcAft>
                <a:spcPts val="0"/>
              </a:spcAft>
              <a:buSzPct val="100000"/>
              <a:buNone/>
              <a:defRPr sz="3700"/>
            </a:lvl4pPr>
            <a:lvl5pPr lvl="4" algn="ctr">
              <a:lnSpc>
                <a:spcPct val="100000"/>
              </a:lnSpc>
              <a:spcBef>
                <a:spcPts val="0"/>
              </a:spcBef>
              <a:spcAft>
                <a:spcPts val="0"/>
              </a:spcAft>
              <a:buSzPct val="100000"/>
              <a:buNone/>
              <a:defRPr sz="3700"/>
            </a:lvl5pPr>
            <a:lvl6pPr lvl="5" algn="ctr">
              <a:lnSpc>
                <a:spcPct val="100000"/>
              </a:lnSpc>
              <a:spcBef>
                <a:spcPts val="0"/>
              </a:spcBef>
              <a:spcAft>
                <a:spcPts val="0"/>
              </a:spcAft>
              <a:buSzPct val="100000"/>
              <a:buNone/>
              <a:defRPr sz="3700"/>
            </a:lvl6pPr>
            <a:lvl7pPr lvl="6" algn="ctr">
              <a:lnSpc>
                <a:spcPct val="100000"/>
              </a:lnSpc>
              <a:spcBef>
                <a:spcPts val="0"/>
              </a:spcBef>
              <a:spcAft>
                <a:spcPts val="0"/>
              </a:spcAft>
              <a:buSzPct val="100000"/>
              <a:buNone/>
              <a:defRPr sz="3700"/>
            </a:lvl7pPr>
            <a:lvl8pPr lvl="7" algn="ctr">
              <a:lnSpc>
                <a:spcPct val="100000"/>
              </a:lnSpc>
              <a:spcBef>
                <a:spcPts val="0"/>
              </a:spcBef>
              <a:spcAft>
                <a:spcPts val="0"/>
              </a:spcAft>
              <a:buSzPct val="100000"/>
              <a:buNone/>
              <a:defRPr sz="3700"/>
            </a:lvl8pPr>
            <a:lvl9pPr lvl="8" algn="ctr">
              <a:lnSpc>
                <a:spcPct val="100000"/>
              </a:lnSpc>
              <a:spcBef>
                <a:spcPts val="0"/>
              </a:spcBef>
              <a:spcAft>
                <a:spcPts val="0"/>
              </a:spcAft>
              <a:buSzPct val="100000"/>
              <a:buNone/>
              <a:defRPr sz="3700"/>
            </a:lvl9pPr>
          </a:lstStyle>
          <a:p/>
        </p:txBody>
      </p:sp>
      <p:sp>
        <p:nvSpPr>
          <p:cNvPr id="16" name="Shape 16"/>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415600" y="1474833"/>
            <a:ext cx="11360700" cy="2618099"/>
          </a:xfrm>
          <a:prstGeom prst="rect">
            <a:avLst/>
          </a:prstGeom>
        </p:spPr>
        <p:txBody>
          <a:bodyPr anchorCtr="0" anchor="b" bIns="121900" lIns="121900" rIns="121900" tIns="12190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p:txBody>
      </p:sp>
      <p:sp>
        <p:nvSpPr>
          <p:cNvPr id="50" name="Shape 50"/>
          <p:cNvSpPr txBox="1"/>
          <p:nvPr>
            <p:ph idx="1" type="body"/>
          </p:nvPr>
        </p:nvSpPr>
        <p:spPr>
          <a:xfrm>
            <a:off x="415600" y="4202966"/>
            <a:ext cx="11360700" cy="1734300"/>
          </a:xfrm>
          <a:prstGeom prst="rect">
            <a:avLst/>
          </a:prstGeom>
        </p:spPr>
        <p:txBody>
          <a:bodyPr anchorCtr="0" anchor="t" bIns="121900" lIns="121900" rIns="121900" tIns="12190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4" name="Shape 54"/>
        <p:cNvGrpSpPr/>
        <p:nvPr/>
      </p:nvGrpSpPr>
      <p:grpSpPr>
        <a:xfrm>
          <a:off x="0" y="0"/>
          <a:ext cx="0" cy="0"/>
          <a:chOff x="0" y="0"/>
          <a:chExt cx="0" cy="0"/>
        </a:xfrm>
      </p:grpSpPr>
      <p:sp>
        <p:nvSpPr>
          <p:cNvPr id="55" name="Shape 55"/>
          <p:cNvSpPr txBox="1"/>
          <p:nvPr>
            <p:ph type="title"/>
          </p:nvPr>
        </p:nvSpPr>
        <p:spPr>
          <a:xfrm>
            <a:off x="838200" y="365125"/>
            <a:ext cx="10515599" cy="1325700"/>
          </a:xfrm>
          <a:prstGeom prst="rect">
            <a:avLst/>
          </a:prstGeom>
          <a:noFill/>
          <a:ln>
            <a:noFill/>
          </a:ln>
        </p:spPr>
        <p:txBody>
          <a:bodyPr anchorCtr="0" anchor="ctr" bIns="121900" lIns="121900" rIns="121900" tIns="121900"/>
          <a:lstStyle>
            <a:lvl1pPr lvl="0" rtl="0" algn="l">
              <a:lnSpc>
                <a:spcPct val="90000"/>
              </a:lnSpc>
              <a:spcBef>
                <a:spcPts val="0"/>
              </a:spcBef>
              <a:buClr>
                <a:srgbClr val="1F3864"/>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838200" y="1825625"/>
            <a:ext cx="10515599" cy="4351199"/>
          </a:xfrm>
          <a:prstGeom prst="rect">
            <a:avLst/>
          </a:prstGeom>
          <a:noFill/>
          <a:ln>
            <a:noFill/>
          </a:ln>
        </p:spPr>
        <p:txBody>
          <a:bodyPr anchorCtr="0" anchor="t" bIns="121900" lIns="121900" rIns="121900" tIns="121900"/>
          <a:lstStyle>
            <a:lvl1pPr indent="-50800" lvl="0" marL="228600" rtl="0" algn="l">
              <a:lnSpc>
                <a:spcPct val="90000"/>
              </a:lnSpc>
              <a:spcBef>
                <a:spcPts val="1000"/>
              </a:spcBef>
              <a:buClr>
                <a:schemeClr val="dk1"/>
              </a:buClr>
              <a:buFont typeface="Arial"/>
              <a:buChar char="•"/>
              <a:defRPr/>
            </a:lvl1pPr>
            <a:lvl2pPr indent="-76200" lvl="1" marL="685800" rtl="0" algn="l">
              <a:lnSpc>
                <a:spcPct val="90000"/>
              </a:lnSpc>
              <a:spcBef>
                <a:spcPts val="500"/>
              </a:spcBef>
              <a:buClr>
                <a:schemeClr val="dk1"/>
              </a:buClr>
              <a:buFont typeface="Arial"/>
              <a:buChar char="•"/>
              <a:defRPr/>
            </a:lvl2pPr>
            <a:lvl3pPr indent="-101600" lvl="2" marL="1143000" rtl="0" algn="l">
              <a:lnSpc>
                <a:spcPct val="90000"/>
              </a:lnSpc>
              <a:spcBef>
                <a:spcPts val="500"/>
              </a:spcBef>
              <a:buClr>
                <a:schemeClr val="dk1"/>
              </a:buClr>
              <a:buFont typeface="Arial"/>
              <a:buChar char="•"/>
              <a:defRPr/>
            </a:lvl3pPr>
            <a:lvl4pPr indent="-114300" lvl="3" marL="1600200" rtl="0" algn="l">
              <a:lnSpc>
                <a:spcPct val="90000"/>
              </a:lnSpc>
              <a:spcBef>
                <a:spcPts val="500"/>
              </a:spcBef>
              <a:buClr>
                <a:schemeClr val="dk1"/>
              </a:buClr>
              <a:buFont typeface="Arial"/>
              <a:buChar char="•"/>
              <a:defRPr/>
            </a:lvl4pPr>
            <a:lvl5pPr indent="-114300" lvl="4" marL="2057400" rtl="0" algn="l">
              <a:lnSpc>
                <a:spcPct val="90000"/>
              </a:lnSpc>
              <a:spcBef>
                <a:spcPts val="500"/>
              </a:spcBef>
              <a:buClr>
                <a:schemeClr val="dk1"/>
              </a:buClr>
              <a:buFont typeface="Arial"/>
              <a:buChar char="•"/>
              <a:defRPr/>
            </a:lvl5pPr>
            <a:lvl6pPr indent="-114300" lvl="5" marL="2514600" rtl="0" algn="l">
              <a:lnSpc>
                <a:spcPct val="90000"/>
              </a:lnSpc>
              <a:spcBef>
                <a:spcPts val="500"/>
              </a:spcBef>
              <a:buClr>
                <a:schemeClr val="dk1"/>
              </a:buClr>
              <a:buFont typeface="Arial"/>
              <a:buChar char="•"/>
              <a:defRPr/>
            </a:lvl6pPr>
            <a:lvl7pPr indent="-114300" lvl="6" marL="2971800" rtl="0" algn="l">
              <a:lnSpc>
                <a:spcPct val="90000"/>
              </a:lnSpc>
              <a:spcBef>
                <a:spcPts val="500"/>
              </a:spcBef>
              <a:buClr>
                <a:schemeClr val="dk1"/>
              </a:buClr>
              <a:buFont typeface="Arial"/>
              <a:buChar char="•"/>
              <a:defRPr/>
            </a:lvl7pPr>
            <a:lvl8pPr indent="-114300" lvl="7" marL="3429000" rtl="0" algn="l">
              <a:lnSpc>
                <a:spcPct val="90000"/>
              </a:lnSpc>
              <a:spcBef>
                <a:spcPts val="500"/>
              </a:spcBef>
              <a:buClr>
                <a:schemeClr val="dk1"/>
              </a:buClr>
              <a:buFont typeface="Arial"/>
              <a:buChar char="•"/>
              <a:defRPr/>
            </a:lvl8pPr>
            <a:lvl9pPr indent="-114300" lvl="8" marL="3886200" rtl="0" algn="l">
              <a:lnSpc>
                <a:spcPct val="90000"/>
              </a:lnSpc>
              <a:spcBef>
                <a:spcPts val="500"/>
              </a:spcBef>
              <a:buClr>
                <a:schemeClr val="dk1"/>
              </a:buClr>
              <a:buFont typeface="Arial"/>
              <a:buChar char="•"/>
              <a:defRPr/>
            </a:lvl9pPr>
          </a:lstStyle>
          <a:p/>
        </p:txBody>
      </p:sp>
      <p:sp>
        <p:nvSpPr>
          <p:cNvPr id="57" name="Shape 57"/>
          <p:cNvSpPr txBox="1"/>
          <p:nvPr>
            <p:ph idx="10" type="dt"/>
          </p:nvPr>
        </p:nvSpPr>
        <p:spPr>
          <a:xfrm>
            <a:off x="838200" y="6356350"/>
            <a:ext cx="2743199"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58" name="Shape 58"/>
          <p:cNvSpPr txBox="1"/>
          <p:nvPr>
            <p:ph idx="11" type="ftr"/>
          </p:nvPr>
        </p:nvSpPr>
        <p:spPr>
          <a:xfrm>
            <a:off x="4038600" y="6356350"/>
            <a:ext cx="4114800"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59" name="Shape 59"/>
          <p:cNvSpPr txBox="1"/>
          <p:nvPr>
            <p:ph idx="12" type="sldNum"/>
          </p:nvPr>
        </p:nvSpPr>
        <p:spPr>
          <a:xfrm>
            <a:off x="8610600" y="6356350"/>
            <a:ext cx="2743199"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415600" y="2867800"/>
            <a:ext cx="11360700" cy="1122299"/>
          </a:xfrm>
          <a:prstGeom prst="rect">
            <a:avLst/>
          </a:prstGeom>
        </p:spPr>
        <p:txBody>
          <a:bodyPr anchorCtr="0" anchor="ctr" bIns="121900" lIns="121900" rIns="121900" tIns="12190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415600" y="593366"/>
            <a:ext cx="11360700" cy="763500"/>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15600" y="1536633"/>
            <a:ext cx="11360700" cy="4555199"/>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415600" y="593366"/>
            <a:ext cx="11360700" cy="763500"/>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415600" y="1536633"/>
            <a:ext cx="5333099" cy="4555199"/>
          </a:xfrm>
          <a:prstGeom prst="rect">
            <a:avLst/>
          </a:prstGeom>
        </p:spPr>
        <p:txBody>
          <a:bodyPr anchorCtr="0" anchor="t" bIns="121900" lIns="121900" rIns="121900" tIns="12190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27" name="Shape 27"/>
          <p:cNvSpPr txBox="1"/>
          <p:nvPr>
            <p:ph idx="2" type="body"/>
          </p:nvPr>
        </p:nvSpPr>
        <p:spPr>
          <a:xfrm>
            <a:off x="6443200" y="1536633"/>
            <a:ext cx="5333099" cy="4555199"/>
          </a:xfrm>
          <a:prstGeom prst="rect">
            <a:avLst/>
          </a:prstGeom>
        </p:spPr>
        <p:txBody>
          <a:bodyPr anchorCtr="0" anchor="t" bIns="121900" lIns="121900" rIns="121900" tIns="12190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28" name="Shape 28"/>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415600" y="593366"/>
            <a:ext cx="11360700" cy="763500"/>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415600" y="740800"/>
            <a:ext cx="3744000" cy="1007700"/>
          </a:xfrm>
          <a:prstGeom prst="rect">
            <a:avLst/>
          </a:prstGeom>
        </p:spPr>
        <p:txBody>
          <a:bodyPr anchorCtr="0" anchor="b" bIns="121900" lIns="121900" rIns="121900" tIns="12190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p:txBody>
      </p:sp>
      <p:sp>
        <p:nvSpPr>
          <p:cNvPr id="34" name="Shape 34"/>
          <p:cNvSpPr txBox="1"/>
          <p:nvPr>
            <p:ph idx="1" type="body"/>
          </p:nvPr>
        </p:nvSpPr>
        <p:spPr>
          <a:xfrm>
            <a:off x="415600" y="1852800"/>
            <a:ext cx="3744000" cy="4239300"/>
          </a:xfrm>
          <a:prstGeom prst="rect">
            <a:avLst/>
          </a:prstGeom>
        </p:spPr>
        <p:txBody>
          <a:bodyPr anchorCtr="0" anchor="t" bIns="121900" lIns="121900" rIns="121900" tIns="12190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35" name="Shape 35"/>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653666" y="600200"/>
            <a:ext cx="8490300" cy="5454299"/>
          </a:xfrm>
          <a:prstGeom prst="rect">
            <a:avLst/>
          </a:prstGeom>
        </p:spPr>
        <p:txBody>
          <a:bodyPr anchorCtr="0" anchor="ctr" bIns="121900" lIns="121900" rIns="121900" tIns="12190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p:txBody>
      </p:sp>
      <p:sp>
        <p:nvSpPr>
          <p:cNvPr id="38" name="Shape 38"/>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6096000" y="-166"/>
            <a:ext cx="6096000" cy="6858000"/>
          </a:xfrm>
          <a:prstGeom prst="rect">
            <a:avLst/>
          </a:prstGeom>
          <a:solidFill>
            <a:schemeClr val="lt2"/>
          </a:solidFill>
          <a:ln>
            <a:noFill/>
          </a:ln>
        </p:spPr>
        <p:txBody>
          <a:bodyPr anchorCtr="0" anchor="ctr" bIns="121900" lIns="121900" rIns="121900" tIns="121900">
            <a:noAutofit/>
          </a:bodyPr>
          <a:lstStyle/>
          <a:p>
            <a:pPr lvl="0">
              <a:spcBef>
                <a:spcPts val="0"/>
              </a:spcBef>
              <a:buNone/>
            </a:pPr>
            <a:r>
              <a:t/>
            </a:r>
            <a:endParaRPr/>
          </a:p>
        </p:txBody>
      </p:sp>
      <p:sp>
        <p:nvSpPr>
          <p:cNvPr id="41" name="Shape 41"/>
          <p:cNvSpPr txBox="1"/>
          <p:nvPr>
            <p:ph type="title"/>
          </p:nvPr>
        </p:nvSpPr>
        <p:spPr>
          <a:xfrm>
            <a:off x="354000" y="1644233"/>
            <a:ext cx="5393699" cy="1976400"/>
          </a:xfrm>
          <a:prstGeom prst="rect">
            <a:avLst/>
          </a:prstGeom>
        </p:spPr>
        <p:txBody>
          <a:bodyPr anchorCtr="0" anchor="b" bIns="121900" lIns="121900" rIns="121900" tIns="12190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p:txBody>
      </p:sp>
      <p:sp>
        <p:nvSpPr>
          <p:cNvPr id="42" name="Shape 42"/>
          <p:cNvSpPr txBox="1"/>
          <p:nvPr>
            <p:ph idx="1" type="subTitle"/>
          </p:nvPr>
        </p:nvSpPr>
        <p:spPr>
          <a:xfrm>
            <a:off x="354000" y="3737433"/>
            <a:ext cx="5393699" cy="1646700"/>
          </a:xfrm>
          <a:prstGeom prst="rect">
            <a:avLst/>
          </a:prstGeom>
        </p:spPr>
        <p:txBody>
          <a:bodyPr anchorCtr="0" anchor="t" bIns="121900" lIns="121900" rIns="121900" tIns="12190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43" name="Shape 43"/>
          <p:cNvSpPr txBox="1"/>
          <p:nvPr>
            <p:ph idx="2" type="body"/>
          </p:nvPr>
        </p:nvSpPr>
        <p:spPr>
          <a:xfrm>
            <a:off x="6586000" y="965433"/>
            <a:ext cx="5115899" cy="4926900"/>
          </a:xfrm>
          <a:prstGeom prst="rect">
            <a:avLst/>
          </a:prstGeom>
        </p:spPr>
        <p:txBody>
          <a:bodyPr anchorCtr="0" anchor="ctr"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415600" y="5640766"/>
            <a:ext cx="7998300" cy="806700"/>
          </a:xfrm>
          <a:prstGeom prst="rect">
            <a:avLst/>
          </a:prstGeom>
        </p:spPr>
        <p:txBody>
          <a:bodyPr anchorCtr="0" anchor="ctr" bIns="121900" lIns="121900" rIns="121900" tIns="121900"/>
          <a:lstStyle>
            <a:lvl1pPr lvl="0">
              <a:lnSpc>
                <a:spcPct val="100000"/>
              </a:lnSpc>
              <a:spcBef>
                <a:spcPts val="0"/>
              </a:spcBef>
              <a:spcAft>
                <a:spcPts val="0"/>
              </a:spcAft>
              <a:buNone/>
              <a:defRPr/>
            </a:lvl1pPr>
          </a:lstStyle>
          <a:p/>
        </p:txBody>
      </p:sp>
      <p:sp>
        <p:nvSpPr>
          <p:cNvPr id="47" name="Shape 47"/>
          <p:cNvSpPr txBox="1"/>
          <p:nvPr>
            <p:ph idx="12" type="sldNum"/>
          </p:nvPr>
        </p:nvSpPr>
        <p:spPr>
          <a:xfrm>
            <a:off x="11296610" y="6217622"/>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15600" y="593366"/>
            <a:ext cx="11360700" cy="763500"/>
          </a:xfrm>
          <a:prstGeom prst="rect">
            <a:avLst/>
          </a:prstGeom>
          <a:noFill/>
          <a:ln>
            <a:noFill/>
          </a:ln>
        </p:spPr>
        <p:txBody>
          <a:bodyPr anchorCtr="0" anchor="t" bIns="121900" lIns="121900" rIns="121900" tIns="12190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p:txBody>
      </p:sp>
      <p:sp>
        <p:nvSpPr>
          <p:cNvPr id="11" name="Shape 11"/>
          <p:cNvSpPr txBox="1"/>
          <p:nvPr>
            <p:ph idx="1" type="body"/>
          </p:nvPr>
        </p:nvSpPr>
        <p:spPr>
          <a:xfrm>
            <a:off x="415600" y="1536633"/>
            <a:ext cx="11360700" cy="4555199"/>
          </a:xfrm>
          <a:prstGeom prst="rect">
            <a:avLst/>
          </a:prstGeom>
          <a:noFill/>
          <a:ln>
            <a:noFill/>
          </a:ln>
        </p:spPr>
        <p:txBody>
          <a:bodyPr anchorCtr="0" anchor="t" bIns="121900" lIns="121900" rIns="121900" tIns="121900"/>
          <a:lstStyle>
            <a:lvl1pPr lvl="0">
              <a:lnSpc>
                <a:spcPct val="115000"/>
              </a:lnSpc>
              <a:spcBef>
                <a:spcPts val="0"/>
              </a:spcBef>
              <a:spcAft>
                <a:spcPts val="2100"/>
              </a:spcAft>
              <a:buClr>
                <a:schemeClr val="dk2"/>
              </a:buClr>
              <a:buSzPct val="100000"/>
              <a:defRPr sz="2400">
                <a:solidFill>
                  <a:schemeClr val="dk2"/>
                </a:solidFill>
              </a:defRPr>
            </a:lvl1pPr>
            <a:lvl2pPr lvl="1">
              <a:lnSpc>
                <a:spcPct val="115000"/>
              </a:lnSpc>
              <a:spcBef>
                <a:spcPts val="0"/>
              </a:spcBef>
              <a:spcAft>
                <a:spcPts val="2100"/>
              </a:spcAft>
              <a:buClr>
                <a:schemeClr val="dk2"/>
              </a:buClr>
              <a:buSzPct val="100000"/>
              <a:defRPr sz="1900">
                <a:solidFill>
                  <a:schemeClr val="dk2"/>
                </a:solidFill>
              </a:defRPr>
            </a:lvl2pPr>
            <a:lvl3pPr lvl="2">
              <a:lnSpc>
                <a:spcPct val="115000"/>
              </a:lnSpc>
              <a:spcBef>
                <a:spcPts val="0"/>
              </a:spcBef>
              <a:spcAft>
                <a:spcPts val="2100"/>
              </a:spcAft>
              <a:buClr>
                <a:schemeClr val="dk2"/>
              </a:buClr>
              <a:buSzPct val="100000"/>
              <a:defRPr sz="1900">
                <a:solidFill>
                  <a:schemeClr val="dk2"/>
                </a:solidFill>
              </a:defRPr>
            </a:lvl3pPr>
            <a:lvl4pPr lvl="3">
              <a:lnSpc>
                <a:spcPct val="115000"/>
              </a:lnSpc>
              <a:spcBef>
                <a:spcPts val="0"/>
              </a:spcBef>
              <a:spcAft>
                <a:spcPts val="2100"/>
              </a:spcAft>
              <a:buClr>
                <a:schemeClr val="dk2"/>
              </a:buClr>
              <a:buSzPct val="100000"/>
              <a:defRPr sz="1900">
                <a:solidFill>
                  <a:schemeClr val="dk2"/>
                </a:solidFill>
              </a:defRPr>
            </a:lvl4pPr>
            <a:lvl5pPr lvl="4">
              <a:lnSpc>
                <a:spcPct val="115000"/>
              </a:lnSpc>
              <a:spcBef>
                <a:spcPts val="0"/>
              </a:spcBef>
              <a:spcAft>
                <a:spcPts val="2100"/>
              </a:spcAft>
              <a:buClr>
                <a:schemeClr val="dk2"/>
              </a:buClr>
              <a:buSzPct val="100000"/>
              <a:defRPr sz="1900">
                <a:solidFill>
                  <a:schemeClr val="dk2"/>
                </a:solidFill>
              </a:defRPr>
            </a:lvl5pPr>
            <a:lvl6pPr lvl="5">
              <a:lnSpc>
                <a:spcPct val="115000"/>
              </a:lnSpc>
              <a:spcBef>
                <a:spcPts val="0"/>
              </a:spcBef>
              <a:spcAft>
                <a:spcPts val="2100"/>
              </a:spcAft>
              <a:buClr>
                <a:schemeClr val="dk2"/>
              </a:buClr>
              <a:buSzPct val="100000"/>
              <a:defRPr sz="1900">
                <a:solidFill>
                  <a:schemeClr val="dk2"/>
                </a:solidFill>
              </a:defRPr>
            </a:lvl6pPr>
            <a:lvl7pPr lvl="6">
              <a:lnSpc>
                <a:spcPct val="115000"/>
              </a:lnSpc>
              <a:spcBef>
                <a:spcPts val="0"/>
              </a:spcBef>
              <a:spcAft>
                <a:spcPts val="2100"/>
              </a:spcAft>
              <a:buClr>
                <a:schemeClr val="dk2"/>
              </a:buClr>
              <a:buSzPct val="100000"/>
              <a:defRPr sz="1900">
                <a:solidFill>
                  <a:schemeClr val="dk2"/>
                </a:solidFill>
              </a:defRPr>
            </a:lvl7pPr>
            <a:lvl8pPr lvl="7">
              <a:lnSpc>
                <a:spcPct val="115000"/>
              </a:lnSpc>
              <a:spcBef>
                <a:spcPts val="0"/>
              </a:spcBef>
              <a:spcAft>
                <a:spcPts val="2100"/>
              </a:spcAft>
              <a:buClr>
                <a:schemeClr val="dk2"/>
              </a:buClr>
              <a:buSzPct val="100000"/>
              <a:defRPr sz="1900">
                <a:solidFill>
                  <a:schemeClr val="dk2"/>
                </a:solidFill>
              </a:defRPr>
            </a:lvl8pPr>
            <a:lvl9pPr lvl="8">
              <a:lnSpc>
                <a:spcPct val="115000"/>
              </a:lnSpc>
              <a:spcBef>
                <a:spcPts val="0"/>
              </a:spcBef>
              <a:spcAft>
                <a:spcPts val="2100"/>
              </a:spcAft>
              <a:buClr>
                <a:schemeClr val="dk2"/>
              </a:buClr>
              <a:buSzPct val="100000"/>
              <a:defRPr sz="1900">
                <a:solidFill>
                  <a:schemeClr val="dk2"/>
                </a:solidFill>
              </a:defRPr>
            </a:lvl9pPr>
          </a:lstStyle>
          <a:p/>
        </p:txBody>
      </p:sp>
      <p:sp>
        <p:nvSpPr>
          <p:cNvPr id="12" name="Shape 12"/>
          <p:cNvSpPr txBox="1"/>
          <p:nvPr>
            <p:ph idx="12" type="sldNum"/>
          </p:nvPr>
        </p:nvSpPr>
        <p:spPr>
          <a:xfrm>
            <a:off x="11296610" y="6217622"/>
            <a:ext cx="731700" cy="524699"/>
          </a:xfrm>
          <a:prstGeom prst="rect">
            <a:avLst/>
          </a:prstGeom>
          <a:noFill/>
          <a:ln>
            <a:noFill/>
          </a:ln>
        </p:spPr>
        <p:txBody>
          <a:bodyPr anchorCtr="0" anchor="ctr" bIns="121900" lIns="121900" rIns="121900" tIns="121900">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www.youtube.com/watch?v=NfMVRhmdKx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oftserve.podfm.ru/my/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Clr>
                <a:srgbClr val="203864"/>
              </a:buClr>
              <a:buSzPct val="25000"/>
              <a:buFont typeface="Calibri"/>
              <a:buNone/>
            </a:pPr>
            <a:r>
              <a:rPr b="1" i="0" lang="en" sz="6000" u="none" cap="none" strike="noStrike">
                <a:solidFill>
                  <a:srgbClr val="203864"/>
                </a:solidFill>
                <a:latin typeface="Calibri"/>
                <a:ea typeface="Calibri"/>
                <a:cs typeface="Calibri"/>
                <a:sym typeface="Calibri"/>
              </a:rPr>
              <a:t>Interview with a customer</a:t>
            </a:r>
          </a:p>
        </p:txBody>
      </p:sp>
      <p:sp>
        <p:nvSpPr>
          <p:cNvPr id="66" name="Shape 66"/>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1000"/>
              </a:spcBef>
              <a:spcAft>
                <a:spcPts val="0"/>
              </a:spcAft>
              <a:buClr>
                <a:schemeClr val="dk1"/>
              </a:buClr>
              <a:buSzPct val="25000"/>
              <a:buFont typeface="Arial"/>
              <a:buNone/>
            </a:pPr>
            <a:r>
              <a:t/>
            </a:r>
            <a:endParaRPr sz="2400">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ct val="25000"/>
              <a:buFont typeface="Arial"/>
              <a:buNone/>
            </a:pPr>
            <a:r>
              <a:t/>
            </a:r>
            <a:endParaRPr sz="2400">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ct val="25000"/>
              <a:buFont typeface="Arial"/>
              <a:buNone/>
            </a:pPr>
            <a:r>
              <a:t/>
            </a:r>
            <a:endParaRPr sz="2400">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Yuriy Havryliv</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69850" lvl="0" marL="0" marR="0" rtl="0" algn="l">
              <a:lnSpc>
                <a:spcPct val="90000"/>
              </a:lnSpc>
              <a:spcBef>
                <a:spcPts val="0"/>
              </a:spcBef>
              <a:spcAft>
                <a:spcPts val="0"/>
              </a:spcAft>
              <a:buClr>
                <a:schemeClr val="dk1"/>
              </a:buClr>
              <a:buSzPct val="25000"/>
              <a:buFont typeface="Arial"/>
              <a:buNone/>
            </a:pPr>
            <a:r>
              <a:rPr b="1" lang="en" sz="4400">
                <a:solidFill>
                  <a:srgbClr val="203864"/>
                </a:solidFill>
                <a:latin typeface="Calibri"/>
                <a:ea typeface="Calibri"/>
                <a:cs typeface="Calibri"/>
                <a:sym typeface="Calibri"/>
              </a:rPr>
              <a:t>Timing, Stages</a:t>
            </a:r>
          </a:p>
        </p:txBody>
      </p:sp>
      <p:sp>
        <p:nvSpPr>
          <p:cNvPr id="120" name="Shape 120"/>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 sz="1800">
                <a:solidFill>
                  <a:schemeClr val="dk1"/>
                </a:solidFill>
                <a:latin typeface="Calibri"/>
                <a:ea typeface="Calibri"/>
                <a:cs typeface="Calibri"/>
                <a:sym typeface="Calibri"/>
              </a:rPr>
              <a:t>Review the CVs as a first step</a:t>
            </a:r>
          </a:p>
          <a:p>
            <a:pPr indent="0" lvl="0" marL="0" rtl="0">
              <a:lnSpc>
                <a:spcPct val="115000"/>
              </a:lnSpc>
              <a:spcBef>
                <a:spcPts val="0"/>
              </a:spcBef>
              <a:buNone/>
            </a:pPr>
            <a:r>
              <a:rPr lang="en" sz="1800">
                <a:solidFill>
                  <a:schemeClr val="dk1"/>
                </a:solidFill>
                <a:latin typeface="Calibri"/>
                <a:ea typeface="Calibri"/>
                <a:cs typeface="Calibri"/>
                <a:sym typeface="Calibri"/>
              </a:rPr>
              <a:t>Select/reject people without talking to them (first filter)</a:t>
            </a:r>
          </a:p>
          <a:p>
            <a:pPr indent="0" lvl="0" marL="0" rtl="0">
              <a:lnSpc>
                <a:spcPct val="115000"/>
              </a:lnSpc>
              <a:spcBef>
                <a:spcPts val="0"/>
              </a:spcBef>
              <a:buNone/>
            </a:pPr>
            <a:r>
              <a:rPr lang="en" sz="1800">
                <a:solidFill>
                  <a:schemeClr val="dk1"/>
                </a:solidFill>
                <a:latin typeface="Calibri"/>
                <a:ea typeface="Calibri"/>
                <a:cs typeface="Calibri"/>
                <a:sym typeface="Calibri"/>
              </a:rPr>
              <a:t>Test exercises (second filter)</a:t>
            </a:r>
          </a:p>
          <a:p>
            <a:pPr indent="0" lvl="0" marL="0" rtl="0">
              <a:lnSpc>
                <a:spcPct val="115000"/>
              </a:lnSpc>
              <a:spcBef>
                <a:spcPts val="0"/>
              </a:spcBef>
              <a:buNone/>
            </a:pPr>
            <a:r>
              <a:rPr lang="en" sz="1800">
                <a:solidFill>
                  <a:schemeClr val="dk1"/>
                </a:solidFill>
                <a:latin typeface="Calibri"/>
                <a:ea typeface="Calibri"/>
                <a:cs typeface="Calibri"/>
                <a:sym typeface="Calibri"/>
              </a:rPr>
              <a:t>Technical call (third filter)</a:t>
            </a:r>
          </a:p>
          <a:p>
            <a:pPr indent="0" lvl="0" marL="0" rtl="0">
              <a:lnSpc>
                <a:spcPct val="115000"/>
              </a:lnSpc>
              <a:spcBef>
                <a:spcPts val="0"/>
              </a:spcBef>
              <a:buNone/>
            </a:pPr>
            <a:r>
              <a:t/>
            </a:r>
            <a:endParaRPr sz="1800">
              <a:solidFill>
                <a:schemeClr val="dk1"/>
              </a:solidFill>
              <a:latin typeface="Calibri"/>
              <a:ea typeface="Calibri"/>
              <a:cs typeface="Calibri"/>
              <a:sym typeface="Calibri"/>
            </a:endParaRPr>
          </a:p>
          <a:p>
            <a:pPr indent="0" lvl="0" marL="0" rtl="0">
              <a:lnSpc>
                <a:spcPct val="115000"/>
              </a:lnSpc>
              <a:spcBef>
                <a:spcPts val="0"/>
              </a:spcBef>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69850" lvl="0" marL="0" marR="0" rtl="0" algn="l">
              <a:lnSpc>
                <a:spcPct val="90000"/>
              </a:lnSpc>
              <a:spcBef>
                <a:spcPts val="0"/>
              </a:spcBef>
              <a:spcAft>
                <a:spcPts val="0"/>
              </a:spcAft>
              <a:buClr>
                <a:schemeClr val="dk1"/>
              </a:buClr>
              <a:buSzPct val="25000"/>
              <a:buFont typeface="Arial"/>
              <a:buNone/>
            </a:pPr>
            <a:r>
              <a:rPr b="1" lang="en" sz="4400">
                <a:solidFill>
                  <a:srgbClr val="203864"/>
                </a:solidFill>
                <a:latin typeface="Calibri"/>
                <a:ea typeface="Calibri"/>
                <a:cs typeface="Calibri"/>
                <a:sym typeface="Calibri"/>
              </a:rPr>
              <a:t>Accents :)</a:t>
            </a:r>
          </a:p>
        </p:txBody>
      </p:sp>
      <p:sp>
        <p:nvSpPr>
          <p:cNvPr id="126" name="Shape 12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lvl="0" marL="0" rtl="0">
              <a:lnSpc>
                <a:spcPct val="115000"/>
              </a:lnSpc>
              <a:spcBef>
                <a:spcPts val="0"/>
              </a:spcBef>
              <a:buNone/>
            </a:pPr>
            <a:r>
              <a:rPr lang="en" sz="1800" u="sng">
                <a:solidFill>
                  <a:schemeClr val="hlink"/>
                </a:solidFill>
                <a:latin typeface="Calibri"/>
                <a:ea typeface="Calibri"/>
                <a:cs typeface="Calibri"/>
                <a:sym typeface="Calibri"/>
                <a:hlinkClick r:id="rId3"/>
              </a:rPr>
              <a:t>https://www.youtube.com/watch?v=_drG5CC7nMk</a:t>
            </a:r>
            <a:r>
              <a:rPr lang="en" sz="1800">
                <a:solidFill>
                  <a:schemeClr val="dk1"/>
                </a:solidFill>
                <a:latin typeface="Calibri"/>
                <a:ea typeface="Calibri"/>
                <a:cs typeface="Calibri"/>
                <a:sym typeface="Calibri"/>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203864"/>
              </a:buClr>
              <a:buSzPct val="25000"/>
              <a:buFont typeface="Calibri"/>
              <a:buNone/>
            </a:pPr>
            <a:r>
              <a:rPr b="1" i="0" lang="en" sz="4400" u="none" cap="none" strike="noStrike">
                <a:solidFill>
                  <a:srgbClr val="203864"/>
                </a:solidFill>
                <a:latin typeface="Calibri"/>
                <a:ea typeface="Calibri"/>
                <a:cs typeface="Calibri"/>
                <a:sym typeface="Calibri"/>
              </a:rPr>
              <a:t>Agenda</a:t>
            </a:r>
          </a:p>
        </p:txBody>
      </p:sp>
      <p:sp>
        <p:nvSpPr>
          <p:cNvPr id="72" name="Shape 72"/>
          <p:cNvSpPr txBox="1"/>
          <p:nvPr>
            <p:ph idx="1" type="body"/>
          </p:nvPr>
        </p:nvSpPr>
        <p:spPr>
          <a:xfrm>
            <a:off x="838200" y="1825625"/>
            <a:ext cx="10515599" cy="4530600"/>
          </a:xfrm>
          <a:prstGeom prst="rect">
            <a:avLst/>
          </a:prstGeom>
          <a:noFill/>
          <a:ln>
            <a:noFill/>
          </a:ln>
        </p:spPr>
        <p:txBody>
          <a:bodyPr anchorCtr="0" anchor="t" bIns="45700" lIns="91425" rIns="91425" tIns="45700">
            <a:noAutofit/>
          </a:bodyPr>
          <a:lstStyle/>
          <a:p>
            <a:pPr indent="-203200" lvl="0" marL="228600" marR="0" rtl="0" algn="l">
              <a:lnSpc>
                <a:spcPct val="90000"/>
              </a:lnSpc>
              <a:spcBef>
                <a:spcPts val="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Types of interviews</a:t>
            </a:r>
          </a:p>
          <a:p>
            <a:pPr indent="-203200" lvl="0" marL="228600" marR="0" rtl="0" algn="l">
              <a:lnSpc>
                <a:spcPct val="90000"/>
              </a:lnSpc>
              <a:spcBef>
                <a:spcPts val="100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Preparation</a:t>
            </a:r>
          </a:p>
          <a:p>
            <a:pPr indent="-203200" lvl="0" marL="228600" marR="0" rtl="0" algn="l">
              <a:lnSpc>
                <a:spcPct val="90000"/>
              </a:lnSpc>
              <a:spcBef>
                <a:spcPts val="100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Internal Candidates vs External</a:t>
            </a:r>
          </a:p>
          <a:p>
            <a:pPr indent="-203200" lvl="0" marL="228600" marR="0" rtl="0" algn="l">
              <a:lnSpc>
                <a:spcPct val="90000"/>
              </a:lnSpc>
              <a:spcBef>
                <a:spcPts val="100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Tech Knowledge vs Ability to sell</a:t>
            </a:r>
          </a:p>
          <a:p>
            <a:pPr indent="-203200" lvl="0" marL="228600" marR="0" rtl="0" algn="l">
              <a:lnSpc>
                <a:spcPct val="90000"/>
              </a:lnSpc>
              <a:spcBef>
                <a:spcPts val="100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Ba</a:t>
            </a:r>
            <a:r>
              <a:rPr lang="en" sz="2400">
                <a:solidFill>
                  <a:schemeClr val="dk1"/>
                </a:solidFill>
                <a:latin typeface="Calibri"/>
                <a:ea typeface="Calibri"/>
                <a:cs typeface="Calibri"/>
                <a:sym typeface="Calibri"/>
              </a:rPr>
              <a:t>d Cases</a:t>
            </a:r>
          </a:p>
          <a:p>
            <a:pPr indent="-203200" lvl="0" marL="228600" marR="0" rtl="0" algn="l">
              <a:lnSpc>
                <a:spcPct val="90000"/>
              </a:lnSpc>
              <a:spcBef>
                <a:spcPts val="100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English</a:t>
            </a:r>
          </a:p>
          <a:p>
            <a:pPr indent="-203200" lvl="0" marL="228600" marR="0" rtl="0" algn="l">
              <a:lnSpc>
                <a:spcPct val="90000"/>
              </a:lnSpc>
              <a:spcBef>
                <a:spcPts val="100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Stages and duration of an interview</a:t>
            </a:r>
          </a:p>
          <a:p>
            <a:pPr indent="-203200" lvl="0" marL="228600" marR="0" rtl="0" algn="l">
              <a:lnSpc>
                <a:spcPct val="90000"/>
              </a:lnSpc>
              <a:spcBef>
                <a:spcPts val="1000"/>
              </a:spcBef>
              <a:spcAft>
                <a:spcPts val="0"/>
              </a:spcAft>
              <a:buClr>
                <a:schemeClr val="dk1"/>
              </a:buClr>
              <a:buSzPct val="100000"/>
              <a:buFont typeface="Arial"/>
              <a:buChar char="•"/>
            </a:pPr>
            <a:r>
              <a:rPr lang="en" sz="2400">
                <a:solidFill>
                  <a:schemeClr val="dk1"/>
                </a:solidFill>
                <a:latin typeface="Calibri"/>
                <a:ea typeface="Calibri"/>
                <a:cs typeface="Calibri"/>
                <a:sym typeface="Calibri"/>
              </a:rPr>
              <a:t>Accents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203864"/>
              </a:buClr>
              <a:buSzPct val="25000"/>
              <a:buFont typeface="Calibri"/>
              <a:buNone/>
            </a:pPr>
            <a:r>
              <a:rPr b="1" i="0" lang="en" sz="4400" u="none" cap="none" strike="noStrike">
                <a:solidFill>
                  <a:srgbClr val="203864"/>
                </a:solidFill>
                <a:latin typeface="Calibri"/>
                <a:ea typeface="Calibri"/>
                <a:cs typeface="Calibri"/>
                <a:sym typeface="Calibri"/>
              </a:rPr>
              <a:t>Types of interviews</a:t>
            </a:r>
            <a:br>
              <a:rPr b="1" i="0" lang="en" sz="4400" u="none" cap="none" strike="noStrike">
                <a:solidFill>
                  <a:srgbClr val="203864"/>
                </a:solidFill>
                <a:latin typeface="Calibri"/>
                <a:ea typeface="Calibri"/>
                <a:cs typeface="Calibri"/>
                <a:sym typeface="Calibri"/>
              </a:rPr>
            </a:br>
          </a:p>
        </p:txBody>
      </p:sp>
      <p:sp>
        <p:nvSpPr>
          <p:cNvPr id="78" name="Shape 78"/>
          <p:cNvSpPr txBox="1"/>
          <p:nvPr>
            <p:ph idx="1" type="body"/>
          </p:nvPr>
        </p:nvSpPr>
        <p:spPr>
          <a:xfrm>
            <a:off x="838200" y="1825625"/>
            <a:ext cx="10515599" cy="4351336"/>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lang="en" sz="2800">
                <a:solidFill>
                  <a:schemeClr val="dk1"/>
                </a:solidFill>
                <a:latin typeface="Calibri"/>
                <a:ea typeface="Calibri"/>
                <a:cs typeface="Calibri"/>
                <a:sym typeface="Calibri"/>
              </a:rPr>
              <a:t>We sell engineers to a customer, </a:t>
            </a:r>
            <a:r>
              <a:rPr b="0" i="0" lang="en" sz="2800" u="none" cap="none" strike="noStrike">
                <a:solidFill>
                  <a:schemeClr val="dk1"/>
                </a:solidFill>
                <a:latin typeface="Calibri"/>
                <a:ea typeface="Calibri"/>
                <a:cs typeface="Calibri"/>
                <a:sym typeface="Calibri"/>
              </a:rPr>
              <a:t>outsourcing</a:t>
            </a:r>
          </a:p>
          <a:p>
            <a:pPr indent="-228600" lvl="0" marL="228600" marR="0" rtl="0" algn="l">
              <a:lnSpc>
                <a:spcPct val="90000"/>
              </a:lnSpc>
              <a:spcBef>
                <a:spcPts val="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We are choosing the customer</a:t>
            </a:r>
          </a:p>
          <a:p>
            <a:pPr indent="-228600" lvl="0" marL="228600" marR="0" rtl="0" algn="l">
              <a:lnSpc>
                <a:spcPct val="90000"/>
              </a:lnSpc>
              <a:spcBef>
                <a:spcPts val="0"/>
              </a:spcBef>
              <a:spcAft>
                <a:spcPts val="0"/>
              </a:spcAft>
              <a:buClr>
                <a:schemeClr val="dk1"/>
              </a:buClr>
              <a:buSzPct val="100000"/>
              <a:buFont typeface="Arial"/>
              <a:buChar char="•"/>
            </a:pPr>
            <a:r>
              <a:rPr b="0" i="0" lang="en" sz="2800" u="none" cap="none" strike="noStrike">
                <a:solidFill>
                  <a:schemeClr val="dk1"/>
                </a:solidFill>
                <a:latin typeface="Calibri"/>
                <a:ea typeface="Calibri"/>
                <a:cs typeface="Calibri"/>
                <a:sym typeface="Calibri"/>
              </a:rPr>
              <a:t>We are choosing a partner</a:t>
            </a:r>
          </a:p>
          <a:p>
            <a:pPr indent="0" lvl="0" marL="0" marR="0" rtl="0" algn="l">
              <a:spcBef>
                <a:spcPts val="0"/>
              </a:spcBef>
              <a:buSzPct val="25000"/>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203864"/>
              </a:buClr>
              <a:buSzPct val="25000"/>
              <a:buFont typeface="Calibri"/>
              <a:buNone/>
            </a:pPr>
            <a:r>
              <a:rPr b="1" i="0" lang="en" sz="4400" u="none" cap="none" strike="noStrike">
                <a:solidFill>
                  <a:srgbClr val="203864"/>
                </a:solidFill>
                <a:latin typeface="Calibri"/>
                <a:ea typeface="Calibri"/>
                <a:cs typeface="Calibri"/>
                <a:sym typeface="Calibri"/>
              </a:rPr>
              <a:t>Bad example</a:t>
            </a:r>
          </a:p>
        </p:txBody>
      </p:sp>
      <p:sp>
        <p:nvSpPr>
          <p:cNvPr id="84" name="Shape 84"/>
          <p:cNvSpPr txBox="1"/>
          <p:nvPr>
            <p:ph idx="1" type="body"/>
          </p:nvPr>
        </p:nvSpPr>
        <p:spPr>
          <a:xfrm>
            <a:off x="838200" y="1825625"/>
            <a:ext cx="10515599" cy="435133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t/>
            </a:r>
            <a:endParaRPr b="0" i="0" sz="2800" u="sng"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ct val="25000"/>
              <a:buFont typeface="Calibri"/>
              <a:buNone/>
            </a:pPr>
            <a:r>
              <a:rPr lang="en" sz="2800" u="sng">
                <a:solidFill>
                  <a:schemeClr val="hlink"/>
                </a:solidFill>
                <a:latin typeface="Calibri"/>
                <a:ea typeface="Calibri"/>
                <a:cs typeface="Calibri"/>
                <a:sym typeface="Calibri"/>
                <a:hlinkClick r:id="rId3"/>
              </a:rPr>
              <a:t>http://softserve.podfm.ru/my/1/</a:t>
            </a:r>
            <a:r>
              <a:rPr lang="en" sz="2800">
                <a:solidFill>
                  <a:schemeClr val="dk1"/>
                </a:solidFill>
                <a:latin typeface="Calibri"/>
                <a:ea typeface="Calibri"/>
                <a:cs typeface="Calibri"/>
                <a:sym typeface="Calibri"/>
              </a:rPr>
              <a:t> </a:t>
            </a:r>
            <a:r>
              <a:rPr b="0" i="0" lang="en" sz="2800" u="none" cap="none" strike="noStrike">
                <a:solidFill>
                  <a:schemeClr val="dk1"/>
                </a:solidFill>
                <a:latin typeface="Calibri"/>
                <a:ea typeface="Calibri"/>
                <a:cs typeface="Calibri"/>
                <a:sym typeface="Calibri"/>
              </a:rPr>
              <a:t>this is how a typical </a:t>
            </a:r>
            <a:r>
              <a:rPr lang="en" sz="2800">
                <a:solidFill>
                  <a:schemeClr val="dk1"/>
                </a:solidFill>
                <a:latin typeface="Calibri"/>
                <a:ea typeface="Calibri"/>
                <a:cs typeface="Calibri"/>
                <a:sym typeface="Calibri"/>
              </a:rPr>
              <a:t>disaster</a:t>
            </a:r>
            <a:r>
              <a:rPr b="0" i="0" lang="en" sz="2800" u="none" cap="none" strike="noStrike">
                <a:solidFill>
                  <a:schemeClr val="dk1"/>
                </a:solidFill>
                <a:latin typeface="Calibri"/>
                <a:ea typeface="Calibri"/>
                <a:cs typeface="Calibri"/>
                <a:sym typeface="Calibri"/>
              </a:rPr>
              <a:t> interview looks like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203864"/>
              </a:buClr>
              <a:buSzPct val="25000"/>
              <a:buFont typeface="Calibri"/>
              <a:buNone/>
            </a:pPr>
            <a:r>
              <a:rPr b="1" i="0" lang="en" sz="4400" u="none" cap="none" strike="noStrike">
                <a:solidFill>
                  <a:srgbClr val="203864"/>
                </a:solidFill>
                <a:latin typeface="Calibri"/>
                <a:ea typeface="Calibri"/>
                <a:cs typeface="Calibri"/>
                <a:sym typeface="Calibri"/>
              </a:rPr>
              <a:t>Preparation</a:t>
            </a:r>
          </a:p>
        </p:txBody>
      </p:sp>
      <p:sp>
        <p:nvSpPr>
          <p:cNvPr id="90" name="Shape 90"/>
          <p:cNvSpPr txBox="1"/>
          <p:nvPr>
            <p:ph idx="1" type="body"/>
          </p:nvPr>
        </p:nvSpPr>
        <p:spPr>
          <a:xfrm>
            <a:off x="838200" y="1825625"/>
            <a:ext cx="10515599" cy="4351336"/>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SzPct val="61111"/>
              <a:buFont typeface="Arial"/>
              <a:buChar char="●"/>
            </a:pPr>
            <a:r>
              <a:rPr lang="en" sz="1800">
                <a:solidFill>
                  <a:schemeClr val="dk1"/>
                </a:solidFill>
                <a:latin typeface="Calibri"/>
                <a:ea typeface="Calibri"/>
                <a:cs typeface="Calibri"/>
                <a:sym typeface="Calibri"/>
              </a:rPr>
              <a:t>Format of the interviews!</a:t>
            </a:r>
          </a:p>
          <a:p>
            <a:pPr indent="-298450" lvl="0" marL="457200" rtl="0">
              <a:lnSpc>
                <a:spcPct val="115000"/>
              </a:lnSpc>
              <a:spcBef>
                <a:spcPts val="0"/>
              </a:spcBef>
              <a:buSzPct val="61111"/>
              <a:buFont typeface="Arial"/>
              <a:buChar char="●"/>
            </a:pPr>
            <a:r>
              <a:rPr lang="en" sz="1800">
                <a:solidFill>
                  <a:schemeClr val="dk1"/>
                </a:solidFill>
                <a:latin typeface="Calibri"/>
                <a:ea typeface="Calibri"/>
                <a:cs typeface="Calibri"/>
                <a:sym typeface="Calibri"/>
              </a:rPr>
              <a:t>Technologies that customer is using</a:t>
            </a:r>
          </a:p>
          <a:p>
            <a:pPr indent="-298450" lvl="0" marL="457200" rtl="0">
              <a:lnSpc>
                <a:spcPct val="115000"/>
              </a:lnSpc>
              <a:spcBef>
                <a:spcPts val="0"/>
              </a:spcBef>
              <a:buSzPct val="61111"/>
              <a:buFont typeface="Arial"/>
              <a:buChar char="●"/>
            </a:pPr>
            <a:r>
              <a:rPr lang="en" sz="1800">
                <a:solidFill>
                  <a:schemeClr val="dk1"/>
                </a:solidFill>
                <a:latin typeface="Calibri"/>
                <a:ea typeface="Calibri"/>
                <a:cs typeface="Calibri"/>
                <a:sym typeface="Calibri"/>
              </a:rPr>
              <a:t>Product and which problems they are solving</a:t>
            </a:r>
          </a:p>
          <a:p>
            <a:pPr indent="-298450" lvl="0" marL="457200" rtl="0">
              <a:lnSpc>
                <a:spcPct val="115000"/>
              </a:lnSpc>
              <a:spcBef>
                <a:spcPts val="0"/>
              </a:spcBef>
              <a:buSzPct val="61111"/>
              <a:buFont typeface="Arial"/>
              <a:buChar char="●"/>
            </a:pPr>
            <a:r>
              <a:rPr lang="en" sz="1800">
                <a:solidFill>
                  <a:schemeClr val="dk1"/>
                </a:solidFill>
                <a:latin typeface="Calibri"/>
                <a:ea typeface="Calibri"/>
                <a:cs typeface="Calibri"/>
                <a:sym typeface="Calibri"/>
              </a:rPr>
              <a:t>Market understanding</a:t>
            </a:r>
          </a:p>
          <a:p>
            <a:pPr indent="-298450" lvl="0" marL="457200" rtl="0">
              <a:lnSpc>
                <a:spcPct val="115000"/>
              </a:lnSpc>
              <a:spcBef>
                <a:spcPts val="0"/>
              </a:spcBef>
              <a:buSzPct val="61111"/>
              <a:buFont typeface="Arial"/>
              <a:buChar char="●"/>
            </a:pPr>
            <a:r>
              <a:rPr lang="en" sz="1800">
                <a:solidFill>
                  <a:schemeClr val="dk1"/>
                </a:solidFill>
                <a:latin typeface="Calibri"/>
                <a:ea typeface="Calibri"/>
                <a:cs typeface="Calibri"/>
                <a:sym typeface="Calibri"/>
              </a:rPr>
              <a:t>Test interview</a:t>
            </a:r>
          </a:p>
          <a:p>
            <a:pPr indent="-298450" lvl="1" marL="914400" rtl="0">
              <a:lnSpc>
                <a:spcPct val="115000"/>
              </a:lnSpc>
              <a:spcBef>
                <a:spcPts val="0"/>
              </a:spcBef>
              <a:buSzPct val="61111"/>
              <a:buFont typeface="Courier New"/>
              <a:buChar char="o"/>
            </a:pPr>
            <a:r>
              <a:rPr lang="en" sz="1800">
                <a:solidFill>
                  <a:schemeClr val="dk1"/>
                </a:solidFill>
                <a:latin typeface="Calibri"/>
                <a:ea typeface="Calibri"/>
                <a:cs typeface="Calibri"/>
                <a:sym typeface="Calibri"/>
              </a:rPr>
              <a:t>to talk about introductions</a:t>
            </a:r>
          </a:p>
          <a:p>
            <a:pPr indent="-298450" lvl="1" marL="914400" rtl="0">
              <a:lnSpc>
                <a:spcPct val="115000"/>
              </a:lnSpc>
              <a:spcBef>
                <a:spcPts val="0"/>
              </a:spcBef>
              <a:buSzPct val="61111"/>
              <a:buFont typeface="Courier New"/>
              <a:buChar char="o"/>
            </a:pPr>
            <a:r>
              <a:rPr lang="en" sz="1800">
                <a:solidFill>
                  <a:schemeClr val="dk1"/>
                </a:solidFill>
                <a:latin typeface="Calibri"/>
                <a:ea typeface="Calibri"/>
                <a:cs typeface="Calibri"/>
                <a:sym typeface="Calibri"/>
              </a:rPr>
              <a:t>plan for the discussion</a:t>
            </a:r>
          </a:p>
          <a:p>
            <a:pPr indent="-298450" lvl="1" marL="914400" rtl="0">
              <a:lnSpc>
                <a:spcPct val="115000"/>
              </a:lnSpc>
              <a:spcBef>
                <a:spcPts val="0"/>
              </a:spcBef>
              <a:buSzPct val="61111"/>
              <a:buFont typeface="Courier New"/>
              <a:buChar char="o"/>
            </a:pPr>
            <a:r>
              <a:rPr lang="en" sz="1800">
                <a:solidFill>
                  <a:schemeClr val="dk1"/>
                </a:solidFill>
                <a:latin typeface="Calibri"/>
                <a:ea typeface="Calibri"/>
                <a:cs typeface="Calibri"/>
                <a:sym typeface="Calibri"/>
              </a:rPr>
              <a:t>typical questions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69850" lvl="0" marL="0" marR="0" rtl="0" algn="l">
              <a:lnSpc>
                <a:spcPct val="90000"/>
              </a:lnSpc>
              <a:spcBef>
                <a:spcPts val="0"/>
              </a:spcBef>
              <a:spcAft>
                <a:spcPts val="0"/>
              </a:spcAft>
              <a:buClr>
                <a:schemeClr val="dk1"/>
              </a:buClr>
              <a:buSzPct val="25000"/>
              <a:buFont typeface="Arial"/>
              <a:buNone/>
            </a:pPr>
            <a:r>
              <a:rPr b="1" lang="en" sz="4400">
                <a:solidFill>
                  <a:srgbClr val="203864"/>
                </a:solidFill>
                <a:latin typeface="Calibri"/>
                <a:ea typeface="Calibri"/>
                <a:cs typeface="Calibri"/>
                <a:sym typeface="Calibri"/>
              </a:rPr>
              <a:t>Internal Candidates vs External</a:t>
            </a:r>
          </a:p>
        </p:txBody>
      </p:sp>
      <p:sp>
        <p:nvSpPr>
          <p:cNvPr id="96" name="Shape 9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SzPct val="61111"/>
              <a:buFont typeface="Arial"/>
              <a:buChar char="●"/>
            </a:pPr>
            <a:r>
              <a:rPr lang="en" sz="1800">
                <a:solidFill>
                  <a:schemeClr val="dk1"/>
                </a:solidFill>
                <a:latin typeface="Calibri"/>
                <a:ea typeface="Calibri"/>
                <a:cs typeface="Calibri"/>
                <a:sym typeface="Calibri"/>
              </a:rPr>
              <a:t>Company culture</a:t>
            </a:r>
          </a:p>
          <a:p>
            <a:pPr indent="-298450" lvl="0" marL="457200" rtl="0">
              <a:lnSpc>
                <a:spcPct val="115000"/>
              </a:lnSpc>
              <a:spcBef>
                <a:spcPts val="0"/>
              </a:spcBef>
              <a:buSzPct val="61111"/>
              <a:buFont typeface="Arial"/>
              <a:buChar char="●"/>
            </a:pPr>
            <a:r>
              <a:rPr lang="en" sz="1800">
                <a:solidFill>
                  <a:schemeClr val="dk1"/>
                </a:solidFill>
                <a:latin typeface="Calibri"/>
                <a:ea typeface="Calibri"/>
                <a:cs typeface="Calibri"/>
                <a:sym typeface="Calibri"/>
              </a:rPr>
              <a:t>What do we sell</a:t>
            </a:r>
          </a:p>
          <a:p>
            <a:pPr indent="-298450" lvl="0" marL="457200" rtl="0">
              <a:lnSpc>
                <a:spcPct val="115000"/>
              </a:lnSpc>
              <a:spcBef>
                <a:spcPts val="0"/>
              </a:spcBef>
              <a:buSzPct val="61111"/>
              <a:buFont typeface="Arial"/>
              <a:buChar char="●"/>
            </a:pPr>
            <a:r>
              <a:rPr lang="en" sz="1800">
                <a:solidFill>
                  <a:schemeClr val="dk1"/>
                </a:solidFill>
                <a:latin typeface="Calibri"/>
                <a:ea typeface="Calibri"/>
                <a:cs typeface="Calibri"/>
                <a:sym typeface="Calibri"/>
              </a:rPr>
              <a:t>Type of relationship</a:t>
            </a:r>
          </a:p>
          <a:p>
            <a:pPr indent="-298450" lvl="1" marL="914400" marR="0" rtl="0" algn="l">
              <a:lnSpc>
                <a:spcPct val="115000"/>
              </a:lnSpc>
              <a:spcBef>
                <a:spcPts val="0"/>
              </a:spcBef>
              <a:spcAft>
                <a:spcPts val="0"/>
              </a:spcAft>
              <a:buClr>
                <a:schemeClr val="dk1"/>
              </a:buClr>
              <a:buSzPct val="61111"/>
              <a:buFont typeface="Courier New"/>
              <a:buChar char="o"/>
            </a:pPr>
            <a:r>
              <a:rPr lang="en" sz="1800">
                <a:solidFill>
                  <a:schemeClr val="dk1"/>
                </a:solidFill>
                <a:latin typeface="Calibri"/>
                <a:ea typeface="Calibri"/>
                <a:cs typeface="Calibri"/>
                <a:sym typeface="Calibri"/>
              </a:rPr>
              <a:t>team extension</a:t>
            </a:r>
          </a:p>
          <a:p>
            <a:pPr indent="-298450" lvl="1" marL="914400" rtl="0">
              <a:lnSpc>
                <a:spcPct val="115000"/>
              </a:lnSpc>
              <a:spcBef>
                <a:spcPts val="0"/>
              </a:spcBef>
              <a:buSzPct val="61111"/>
              <a:buFont typeface="Courier New"/>
              <a:buChar char="o"/>
            </a:pPr>
            <a:r>
              <a:rPr lang="en" sz="1800">
                <a:solidFill>
                  <a:schemeClr val="dk1"/>
                </a:solidFill>
                <a:latin typeface="Calibri"/>
                <a:ea typeface="Calibri"/>
                <a:cs typeface="Calibri"/>
                <a:sym typeface="Calibri"/>
              </a:rPr>
              <a:t>team augmentation</a:t>
            </a:r>
          </a:p>
          <a:p>
            <a:pPr indent="-298450" lvl="1" marL="914400" rtl="0">
              <a:lnSpc>
                <a:spcPct val="115000"/>
              </a:lnSpc>
              <a:spcBef>
                <a:spcPts val="0"/>
              </a:spcBef>
              <a:buSzPct val="61111"/>
              <a:buFont typeface="Courier New"/>
              <a:buChar char="o"/>
            </a:pPr>
            <a:r>
              <a:rPr lang="en" sz="1800">
                <a:solidFill>
                  <a:schemeClr val="dk1"/>
                </a:solidFill>
                <a:latin typeface="Calibri"/>
                <a:ea typeface="Calibri"/>
                <a:cs typeface="Calibri"/>
                <a:sym typeface="Calibri"/>
              </a:rPr>
              <a:t>outstaffing</a:t>
            </a:r>
          </a:p>
          <a:p>
            <a:pPr indent="-298450" lvl="1" marL="914400" rtl="0">
              <a:lnSpc>
                <a:spcPct val="115000"/>
              </a:lnSpc>
              <a:spcBef>
                <a:spcPts val="0"/>
              </a:spcBef>
              <a:buSzPct val="61111"/>
              <a:buFont typeface="Courier New"/>
              <a:buChar char="o"/>
            </a:pPr>
            <a:r>
              <a:rPr lang="en" sz="1800">
                <a:solidFill>
                  <a:schemeClr val="dk1"/>
                </a:solidFill>
                <a:latin typeface="Calibri"/>
                <a:ea typeface="Calibri"/>
                <a:cs typeface="Calibri"/>
                <a:sym typeface="Calibri"/>
              </a:rPr>
              <a:t>body shop</a:t>
            </a:r>
          </a:p>
          <a:p>
            <a:pPr indent="-298450" lvl="0" marL="457200" rtl="0">
              <a:lnSpc>
                <a:spcPct val="115000"/>
              </a:lnSpc>
              <a:spcBef>
                <a:spcPts val="0"/>
              </a:spcBef>
              <a:buSzPct val="61111"/>
              <a:buFont typeface="Arial"/>
              <a:buChar char="●"/>
            </a:pPr>
            <a:r>
              <a:rPr lang="en" sz="1800">
                <a:solidFill>
                  <a:schemeClr val="dk1"/>
                </a:solidFill>
                <a:latin typeface="Calibri"/>
                <a:ea typeface="Calibri"/>
                <a:cs typeface="Calibri"/>
                <a:sym typeface="Calibri"/>
              </a:rPr>
              <a:t>Why do we actually have interviews, why customer do not trust us and spending expensive time on validation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69850" lvl="0" marL="0" marR="0" rtl="0" algn="l">
              <a:lnSpc>
                <a:spcPct val="90000"/>
              </a:lnSpc>
              <a:spcBef>
                <a:spcPts val="0"/>
              </a:spcBef>
              <a:spcAft>
                <a:spcPts val="0"/>
              </a:spcAft>
              <a:buClr>
                <a:schemeClr val="dk1"/>
              </a:buClr>
              <a:buSzPct val="25000"/>
              <a:buFont typeface="Arial"/>
              <a:buNone/>
            </a:pPr>
            <a:r>
              <a:rPr b="1" lang="en" sz="4400">
                <a:solidFill>
                  <a:srgbClr val="203864"/>
                </a:solidFill>
                <a:latin typeface="Calibri"/>
                <a:ea typeface="Calibri"/>
                <a:cs typeface="Calibri"/>
                <a:sym typeface="Calibri"/>
              </a:rPr>
              <a:t>Tech Knowledge vs Ability to sell</a:t>
            </a:r>
          </a:p>
        </p:txBody>
      </p:sp>
      <p:sp>
        <p:nvSpPr>
          <p:cNvPr id="102" name="Shape 10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Knowledge of latest technologies</a:t>
            </a: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Old framework and tools</a:t>
            </a: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Projects I’m proud of</a:t>
            </a: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Proactivity</a:t>
            </a:r>
          </a:p>
          <a:p>
            <a:pPr indent="0" lvl="0" marL="0" rtl="0">
              <a:lnSpc>
                <a:spcPct val="115000"/>
              </a:lnSpc>
              <a:spcBef>
                <a:spcPts val="0"/>
              </a:spcBef>
              <a:buNone/>
            </a:pPr>
            <a:r>
              <a:t/>
            </a:r>
            <a:endParaRPr sz="1800">
              <a:solidFill>
                <a:schemeClr val="dk1"/>
              </a:solidFill>
              <a:latin typeface="Calibri"/>
              <a:ea typeface="Calibri"/>
              <a:cs typeface="Calibri"/>
              <a:sym typeface="Calibri"/>
            </a:endParaRPr>
          </a:p>
          <a:p>
            <a:pPr indent="0" lvl="0" marL="0" rtl="0">
              <a:lnSpc>
                <a:spcPct val="115000"/>
              </a:lnSpc>
              <a:spcBef>
                <a:spcPts val="0"/>
              </a:spcBef>
              <a:buNone/>
            </a:pPr>
            <a:r>
              <a:t/>
            </a:r>
            <a:endParaRPr sz="1800">
              <a:solidFill>
                <a:schemeClr val="dk1"/>
              </a:solidFill>
              <a:latin typeface="Calibri"/>
              <a:ea typeface="Calibri"/>
              <a:cs typeface="Calibri"/>
              <a:sym typeface="Calibri"/>
            </a:endParaRP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Do you show good candidates at the beginning or in the end?</a:t>
            </a:r>
          </a:p>
          <a:p>
            <a:pPr indent="0" lvl="0" marL="0" rtl="0">
              <a:lnSpc>
                <a:spcPct val="115000"/>
              </a:lnSpc>
              <a:spcBef>
                <a:spcPts val="0"/>
              </a:spcBef>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69850" lvl="0" marL="0" marR="0" rtl="0" algn="l">
              <a:lnSpc>
                <a:spcPct val="90000"/>
              </a:lnSpc>
              <a:spcBef>
                <a:spcPts val="0"/>
              </a:spcBef>
              <a:spcAft>
                <a:spcPts val="0"/>
              </a:spcAft>
              <a:buClr>
                <a:schemeClr val="dk1"/>
              </a:buClr>
              <a:buSzPct val="25000"/>
              <a:buFont typeface="Arial"/>
              <a:buNone/>
            </a:pPr>
            <a:r>
              <a:rPr b="1" lang="en" sz="4400">
                <a:solidFill>
                  <a:srgbClr val="203864"/>
                </a:solidFill>
                <a:latin typeface="Calibri"/>
                <a:ea typeface="Calibri"/>
                <a:cs typeface="Calibri"/>
                <a:sym typeface="Calibri"/>
              </a:rPr>
              <a:t>Bad Cases</a:t>
            </a:r>
          </a:p>
        </p:txBody>
      </p:sp>
      <p:sp>
        <p:nvSpPr>
          <p:cNvPr id="108" name="Shape 10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You don’t know the answer </a:t>
            </a: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Answer the wrong question</a:t>
            </a: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You don’t understand the interviewer</a:t>
            </a: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Connectivity problems</a:t>
            </a:r>
          </a:p>
          <a:p>
            <a:pPr indent="0" lvl="0" marL="0" rtl="0">
              <a:lnSpc>
                <a:spcPct val="115000"/>
              </a:lnSpc>
              <a:spcBef>
                <a:spcPts val="0"/>
              </a:spcBef>
              <a:buNone/>
            </a:pPr>
            <a:r>
              <a:t/>
            </a:r>
            <a:endParaRPr sz="1800">
              <a:solidFill>
                <a:schemeClr val="dk1"/>
              </a:solidFill>
              <a:latin typeface="Calibri"/>
              <a:ea typeface="Calibri"/>
              <a:cs typeface="Calibri"/>
              <a:sym typeface="Calibri"/>
            </a:endParaRPr>
          </a:p>
          <a:p>
            <a:pPr indent="0" lvl="0" marL="0" rtl="0">
              <a:lnSpc>
                <a:spcPct val="115000"/>
              </a:lnSpc>
              <a:spcBef>
                <a:spcPts val="0"/>
              </a:spcBef>
              <a:buNone/>
            </a:pPr>
            <a:r>
              <a:t/>
            </a:r>
            <a:endParaRPr sz="1800">
              <a:solidFill>
                <a:schemeClr val="dk1"/>
              </a:solidFill>
              <a:latin typeface="Calibri"/>
              <a:ea typeface="Calibri"/>
              <a:cs typeface="Calibri"/>
              <a:sym typeface="Calibri"/>
            </a:endParaRPr>
          </a:p>
          <a:p>
            <a:pPr indent="0" lvl="0" marL="0" rtl="0">
              <a:lnSpc>
                <a:spcPct val="115000"/>
              </a:lnSpc>
              <a:spcBef>
                <a:spcPts val="0"/>
              </a:spcBef>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69850" lvl="0" marL="0" marR="0" rtl="0" algn="l">
              <a:lnSpc>
                <a:spcPct val="90000"/>
              </a:lnSpc>
              <a:spcBef>
                <a:spcPts val="0"/>
              </a:spcBef>
              <a:spcAft>
                <a:spcPts val="0"/>
              </a:spcAft>
              <a:buClr>
                <a:schemeClr val="dk1"/>
              </a:buClr>
              <a:buSzPct val="25000"/>
              <a:buFont typeface="Arial"/>
              <a:buNone/>
            </a:pPr>
            <a:r>
              <a:rPr b="1" lang="en" sz="4400">
                <a:solidFill>
                  <a:srgbClr val="203864"/>
                </a:solidFill>
                <a:latin typeface="Calibri"/>
                <a:ea typeface="Calibri"/>
                <a:cs typeface="Calibri"/>
                <a:sym typeface="Calibri"/>
              </a:rPr>
              <a:t>English level</a:t>
            </a:r>
          </a:p>
        </p:txBody>
      </p:sp>
      <p:sp>
        <p:nvSpPr>
          <p:cNvPr id="114" name="Shape 11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You need an intermediate English level</a:t>
            </a: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80% of the interview can be learned upfront if you control the process</a:t>
            </a: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There is a risk on both side:</a:t>
            </a: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If we are not ready(not prepared) than process will be driven by customer, surprises guarantied</a:t>
            </a:r>
          </a:p>
          <a:p>
            <a:pPr indent="-342900" lvl="0" marL="457200" rtl="0">
              <a:lnSpc>
                <a:spcPct val="115000"/>
              </a:lnSpc>
              <a:spcBef>
                <a:spcPts val="0"/>
              </a:spcBef>
              <a:buClr>
                <a:schemeClr val="dk1"/>
              </a:buClr>
              <a:buSzPct val="100000"/>
              <a:buFont typeface="Calibri"/>
            </a:pPr>
            <a:r>
              <a:rPr lang="en" sz="1800">
                <a:solidFill>
                  <a:schemeClr val="dk1"/>
                </a:solidFill>
                <a:latin typeface="Calibri"/>
                <a:ea typeface="Calibri"/>
                <a:cs typeface="Calibri"/>
                <a:sym typeface="Calibri"/>
              </a:rPr>
              <a:t>If we control the process than a call will be very nice and informal so you need to be ready to speak about you hobbies, topics that are not technical, or you need to describe how to cook borshch</a:t>
            </a:r>
          </a:p>
          <a:p>
            <a:pPr indent="0" lvl="0" marL="0" rtl="0">
              <a:lnSpc>
                <a:spcPct val="115000"/>
              </a:lnSpc>
              <a:spcBef>
                <a:spcPts val="0"/>
              </a:spcBef>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