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0C108-B7AF-1689-C5AE-038F86B00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80DF6-C447-8648-8ED0-45AB27C12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7FC4-74CA-3618-4370-C1F455B2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0ECDF-BB4E-F29F-31FE-A0427A74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EC20C-046B-A318-F8A5-B5BA27BC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08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BD47-2D74-3FBD-F8F5-94C4B94F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662B9-3BD0-957C-E4EC-FFA8A3DD9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BD2C7-CF1C-75C8-4D07-52C24E216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659E-9485-2C78-C73C-C0E038B1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711AC-13B1-C405-7CBC-EC6357AC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57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7AC54-4E52-D9D0-286A-6FD5829F5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42AF66-3465-28C9-B05F-F2154D1CF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18FD7-2D69-DB3E-76E2-30255FE0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AC0FB-3188-42E8-25C8-DE7788F9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9CC8-DF39-C9FC-1F92-2AEB9116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3F95-44BD-DBEE-D8D1-A7404057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4E48-E56D-3E7F-156A-8A1EF96A2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7642-7AE4-A1C0-65F8-8151538D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6B2D3-BAE0-41A0-A6F2-973A50B3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938AF-630B-DEBA-747C-C2B5470A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30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4D27-B495-C6AE-AF0E-76441734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5A5DA-7B9F-E7FC-B080-4EE23F16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82D74-0DC9-D616-043F-EE79270E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3D62E-5AC9-3201-1976-4D89BA672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3EEF5-D39D-793B-6BBA-EA46D174E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39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76443-B8FD-9CC0-373F-6BA0BDF58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3A646-4ED3-768C-504B-B1E7843844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38879-EE8C-8ED1-2C77-DED9AEAAE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749012-026A-76E6-CA0A-30E922B9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DD6B9-24DE-91FF-53FE-2F3B375B7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59E28-56CB-4CE8-CCB9-0F55A897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91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4A9A-BE08-899C-9697-697124209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23867-E2BD-A649-2E40-F42ECE1FA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CA78B-F4D0-1729-A36C-C8A40BBCE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4B500A-241A-3527-CD68-3327152CA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DFBC5-5E29-4FA6-6938-8D24F33A98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1DAC3E-E70D-4A38-6EE9-ECE7D546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D00C7-B36E-108D-51A8-4E1364038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54D75-4653-C5D7-ABE4-5356C8A5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09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43482-D7C4-4E38-76B8-2EACA9FE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1E2863-B3BC-F8F4-58E9-0D0E7389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46073-B980-10E4-3311-96E4B4EAE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25D78-E63B-43D9-5101-CAF7C07D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227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5E472-A148-5CFE-52EB-F34F7415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B409C-5A17-0F19-C17E-8B12D450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73F8B-2583-F251-00EE-157894BD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683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13391-63BA-9B2A-F6E2-DC024AA8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DA152-4244-DC8B-375D-4116AC2CC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F7E89E-DBD1-CCB8-99BB-8BB9DFA58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25DA8-A50B-EA04-8877-33B16F9CD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F61F5-5BBE-D6C1-252D-42DC8391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41639-B31C-D6B9-7068-D2CD250A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69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4416-E2EA-E2BB-79C0-FACD9A8A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3BC42-61DC-E8F8-E9AB-FF045B5B9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E124B-5569-24C8-F309-C4085A7E7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A0552-BED9-AEC3-77A9-A5C659BC2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2903-20FD-402A-9E4C-CF267B63641D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4B754-CD73-24AE-AD26-13C68C964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78FD1-067A-F880-9D80-209B7219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339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A4B89-BF3F-BBBD-0B57-ED0098BC2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9CC9B-DE67-9210-FCDF-85E256790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B2C53-4290-FB5C-F73F-3336B827B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12903-20FD-402A-9E4C-CF267B63641D}" type="datetimeFigureOut">
              <a:rPr lang="en-GB" smtClean="0"/>
              <a:t>20/08/2025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5B1EE-7745-EA37-F8D4-F9F72CE97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F08E8-7F52-9162-C1FA-C72E28BAA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B0BD-CC49-473A-AD24-3E9B32443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158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908631-C7C0-0231-70D8-EAC724D70E25}"/>
              </a:ext>
            </a:extLst>
          </p:cNvPr>
          <p:cNvSpPr txBox="1"/>
          <p:nvPr/>
        </p:nvSpPr>
        <p:spPr>
          <a:xfrm>
            <a:off x="5776404" y="508395"/>
            <a:ext cx="609452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MQTT, or Message Queuing Telemetry Transport, is a lightweight, publish-subscribe based messaging protocol designed for resource-constrained devices and low-bandwidth, high-latency networks. It's widely used in the Internet of Things (IoT) for efficient communication between devices like sensors, actuators, and other components. 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699B15-1D48-DD5B-B26B-F53A6804F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11" y="79883"/>
            <a:ext cx="3656120" cy="2457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5CF27A-8A41-546F-7613-AD984DFD2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632" y="2169926"/>
            <a:ext cx="4869882" cy="34260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DA576F3-31FF-FB20-1F79-44C71335270F}"/>
              </a:ext>
            </a:extLst>
          </p:cNvPr>
          <p:cNvSpPr txBox="1"/>
          <p:nvPr/>
        </p:nvSpPr>
        <p:spPr>
          <a:xfrm>
            <a:off x="5670188" y="5934106"/>
            <a:ext cx="62007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those messages that are going to come through MQTT Broker – 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somethings simple as of an integer value 0, 1, 2, 3 or it could be</a:t>
            </a: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 more complicated like a Json payload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0E3C0D-6B90-43BE-5D42-BC4A6CD8E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624409"/>
            <a:ext cx="5670188" cy="426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4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A485FD-A95E-73E2-39D6-FBEFE226D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" y="186524"/>
            <a:ext cx="5433427" cy="23081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3E8838-ED74-939C-5407-3843BF5FE8E7}"/>
              </a:ext>
            </a:extLst>
          </p:cNvPr>
          <p:cNvSpPr txBox="1"/>
          <p:nvPr/>
        </p:nvSpPr>
        <p:spPr>
          <a:xfrm>
            <a:off x="5921776" y="526923"/>
            <a:ext cx="6094520" cy="4142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Queue?</a:t>
            </a:r>
          </a:p>
          <a:p>
            <a:pPr algn="l">
              <a:spcAft>
                <a:spcPts val="1500"/>
              </a:spcAft>
              <a:buNone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follows a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communication model: messages are sent by a producer and consumed by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one consumer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Once a message is processed, it is removed from the queue.</a:t>
            </a:r>
          </a:p>
          <a:p>
            <a:pPr algn="l">
              <a:spcAft>
                <a:spcPts val="1500"/>
              </a:spcAft>
              <a:buNone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characteristics:</a:t>
            </a:r>
          </a:p>
          <a:p>
            <a:pPr marL="285750" indent="-2857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message is processed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one and only one consumer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Guarantees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delivery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of each message.</a:t>
            </a:r>
          </a:p>
          <a:p>
            <a:pPr marL="285750" indent="-2857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for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between multiple consumers.</a:t>
            </a:r>
          </a:p>
          <a:p>
            <a:pPr marL="285750" indent="-2857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Maintains message order (FIFO – First In, First Out).</a:t>
            </a:r>
          </a:p>
          <a:p>
            <a:pPr algn="l">
              <a:spcAft>
                <a:spcPts val="1500"/>
              </a:spcAft>
              <a:buNone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to use queues:</a:t>
            </a:r>
          </a:p>
          <a:p>
            <a:pPr marL="285750" indent="-2857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 processing.</a:t>
            </a:r>
          </a:p>
          <a:p>
            <a:pPr marL="285750" indent="-2857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 or job handling systems.</a:t>
            </a:r>
          </a:p>
          <a:p>
            <a:pPr marL="285750" indent="-2857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Distributing workload across workers.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8943E-CF3C-C95B-E30B-C43AD51A37E9}"/>
              </a:ext>
            </a:extLst>
          </p:cNvPr>
          <p:cNvSpPr txBox="1"/>
          <p:nvPr/>
        </p:nvSpPr>
        <p:spPr>
          <a:xfrm>
            <a:off x="277427" y="2709506"/>
            <a:ext cx="5644349" cy="4142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 Topic?</a:t>
            </a:r>
          </a:p>
          <a:p>
            <a:pPr algn="l">
              <a:spcAft>
                <a:spcPts val="1500"/>
              </a:spcAft>
              <a:buNone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topic uses a publish-subscribe (pub/sub) model. In this case, a message published to a topic is received by all subscribers.</a:t>
            </a:r>
          </a:p>
          <a:p>
            <a:pPr algn="l">
              <a:spcAft>
                <a:spcPts val="1500"/>
              </a:spcAft>
              <a:buNone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characteristics: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consumers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receive the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same message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decoupling between producers and consumers.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more flexible, event-driven architectures.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Subscribers can process messages at their own pace.</a:t>
            </a:r>
          </a:p>
          <a:p>
            <a:pPr algn="l">
              <a:spcAft>
                <a:spcPts val="1500"/>
              </a:spcAft>
              <a:buNone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to use topics: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notifications or broadcasting.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systems.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Integrations where multiple services must react to the same event.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C031A1-083A-C2C1-5E44-7B5DE5934E21}"/>
              </a:ext>
            </a:extLst>
          </p:cNvPr>
          <p:cNvSpPr txBox="1"/>
          <p:nvPr/>
        </p:nvSpPr>
        <p:spPr>
          <a:xfrm>
            <a:off x="4753252" y="4971664"/>
            <a:ext cx="7438748" cy="18800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spcAft>
                <a:spcPts val="1500"/>
              </a:spcAft>
              <a:buNone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Both queues and topics are fundamental in modern systems. Choosing between them depends on your business and technical needs: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queues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when each task should be processed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by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one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worker.</a:t>
            </a:r>
          </a:p>
          <a:p>
            <a:pPr marL="171450" indent="-171450"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when a message must be delivered to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multiple subscribers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buNone/>
            </a:pP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Mastering both models will help you design systems that are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resilient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GB" sz="1200" b="1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maintain</a:t>
            </a:r>
            <a:r>
              <a:rPr lang="en-GB" sz="1200" b="0" i="0" dirty="0">
                <a:solidFill>
                  <a:srgbClr val="17171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19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347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Yura Parashynets</dc:creator>
  <cp:lastModifiedBy>Yura Parashynets</cp:lastModifiedBy>
  <cp:revision>11</cp:revision>
  <dcterms:created xsi:type="dcterms:W3CDTF">2025-08-18T12:56:02Z</dcterms:created>
  <dcterms:modified xsi:type="dcterms:W3CDTF">2025-08-20T09:55:53Z</dcterms:modified>
</cp:coreProperties>
</file>