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2" r:id="rId4"/>
    <p:sldId id="263" r:id="rId5"/>
    <p:sldId id="264" r:id="rId6"/>
    <p:sldId id="270" r:id="rId7"/>
    <p:sldId id="278" r:id="rId8"/>
    <p:sldId id="265" r:id="rId9"/>
    <p:sldId id="266" r:id="rId10"/>
    <p:sldId id="267" r:id="rId11"/>
    <p:sldId id="271" r:id="rId12"/>
    <p:sldId id="276" r:id="rId13"/>
    <p:sldId id="279" r:id="rId14"/>
    <p:sldId id="272" r:id="rId15"/>
    <p:sldId id="273" r:id="rId16"/>
    <p:sldId id="274" r:id="rId17"/>
    <p:sldId id="275" r:id="rId18"/>
    <p:sldId id="277" r:id="rId19"/>
    <p:sldId id="269" r:id="rId20"/>
    <p:sldId id="284" r:id="rId21"/>
    <p:sldId id="285" r:id="rId22"/>
    <p:sldId id="300" r:id="rId23"/>
    <p:sldId id="286" r:id="rId24"/>
    <p:sldId id="287" r:id="rId25"/>
    <p:sldId id="288" r:id="rId26"/>
    <p:sldId id="289" r:id="rId27"/>
    <p:sldId id="290" r:id="rId28"/>
    <p:sldId id="291" r:id="rId29"/>
    <p:sldId id="292" r:id="rId30"/>
    <p:sldId id="293" r:id="rId31"/>
    <p:sldId id="294" r:id="rId32"/>
    <p:sldId id="296" r:id="rId33"/>
    <p:sldId id="297" r:id="rId34"/>
    <p:sldId id="298" r:id="rId35"/>
    <p:sldId id="299" r:id="rId36"/>
    <p:sldId id="301" r:id="rId37"/>
    <p:sldId id="304" r:id="rId38"/>
    <p:sldId id="305" r:id="rId39"/>
    <p:sldId id="306" r:id="rId40"/>
    <p:sldId id="307" r:id="rId41"/>
    <p:sldId id="283" r:id="rId42"/>
    <p:sldId id="281" r:id="rId43"/>
    <p:sldId id="268" r:id="rId44"/>
    <p:sldId id="282" r:id="rId45"/>
    <p:sldId id="302" r:id="rId46"/>
    <p:sldId id="303"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9FF66"/>
    <a:srgbClr val="FF2525"/>
    <a:srgbClr val="3366FF"/>
    <a:srgbClr val="F137E8"/>
    <a:srgbClr val="C20EB9"/>
    <a:srgbClr val="292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54" d="100"/>
          <a:sy n="54" d="100"/>
        </p:scale>
        <p:origin x="4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216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a:xfrm>
            <a:off x="917678" y="6181344"/>
            <a:ext cx="5337278" cy="365125"/>
          </a:xfrm>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189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97831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816100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23731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66179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65955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25658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8600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1867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D62930-5499-40C2-A9E0-B6F8263316F8}" type="datetimeFigureOut">
              <a:rPr lang="ru-RU" smtClean="0"/>
              <a:t>06.08.2013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1239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70548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D62930-5499-40C2-A9E0-B6F8263316F8}" type="datetimeFigureOut">
              <a:rPr lang="ru-RU" smtClean="0"/>
              <a:t>06.08.2013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70145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D62930-5499-40C2-A9E0-B6F8263316F8}" type="datetimeFigureOut">
              <a:rPr lang="ru-RU" smtClean="0"/>
              <a:t>06.08.2013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108377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62930-5499-40C2-A9E0-B6F8263316F8}" type="datetimeFigureOut">
              <a:rPr lang="ru-RU" smtClean="0"/>
              <a:t>06.08.2013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421955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4678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7BD62930-5499-40C2-A9E0-B6F8263316F8}" type="datetimeFigureOut">
              <a:rPr lang="ru-RU" smtClean="0"/>
              <a:t>06.08.2013</a:t>
            </a:fld>
            <a:endParaRPr lang="ru-RU"/>
          </a:p>
        </p:txBody>
      </p:sp>
      <p:sp>
        <p:nvSpPr>
          <p:cNvPr id="6" name="Footer Placeholder 5"/>
          <p:cNvSpPr>
            <a:spLocks noGrp="1"/>
          </p:cNvSpPr>
          <p:nvPr>
            <p:ph type="ftr" sz="quarter" idx="11"/>
          </p:nvPr>
        </p:nvSpPr>
        <p:spPr>
          <a:xfrm>
            <a:off x="818348" y="6181344"/>
            <a:ext cx="3705300" cy="365125"/>
          </a:xfrm>
        </p:spPr>
        <p:txBody>
          <a:bodyPr/>
          <a:lstStyle/>
          <a:p>
            <a:endParaRPr lang="ru-RU"/>
          </a:p>
        </p:txBody>
      </p:sp>
      <p:sp>
        <p:nvSpPr>
          <p:cNvPr id="7" name="Slide Number Placeholder 6"/>
          <p:cNvSpPr>
            <a:spLocks noGrp="1"/>
          </p:cNvSpPr>
          <p:nvPr>
            <p:ph type="sldNum" sz="quarter" idx="12"/>
          </p:nvPr>
        </p:nvSpPr>
        <p:spPr>
          <a:xfrm>
            <a:off x="8024262" y="6181344"/>
            <a:ext cx="305186" cy="329250"/>
          </a:xfrm>
        </p:spPr>
        <p:txBody>
          <a:bodyPr/>
          <a:lstStyle/>
          <a:p>
            <a:fld id="{4F9907EE-3EB7-4A1C-AD63-2421FE822386}" type="slidenum">
              <a:rPr lang="ru-RU" smtClean="0"/>
              <a:t>‹#›</a:t>
            </a:fld>
            <a:endParaRPr lang="ru-RU"/>
          </a:p>
        </p:txBody>
      </p:sp>
    </p:spTree>
    <p:extLst>
      <p:ext uri="{BB962C8B-B14F-4D97-AF65-F5344CB8AC3E}">
        <p14:creationId xmlns:p14="http://schemas.microsoft.com/office/powerpoint/2010/main" val="37669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7BD62930-5499-40C2-A9E0-B6F8263316F8}" type="datetimeFigureOut">
              <a:rPr lang="ru-RU" smtClean="0"/>
              <a:t>06.08.2013</a:t>
            </a:fld>
            <a:endParaRPr lang="ru-RU"/>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4F9907EE-3EB7-4A1C-AD63-2421FE822386}" type="slidenum">
              <a:rPr lang="ru-RU" smtClean="0"/>
              <a:t>‹#›</a:t>
            </a:fld>
            <a:endParaRPr lang="ru-RU"/>
          </a:p>
        </p:txBody>
      </p:sp>
    </p:spTree>
    <p:extLst>
      <p:ext uri="{BB962C8B-B14F-4D97-AF65-F5344CB8AC3E}">
        <p14:creationId xmlns:p14="http://schemas.microsoft.com/office/powerpoint/2010/main" val="136783967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Garbage collection in </a:t>
            </a:r>
            <a:r>
              <a:rPr lang="en-US" sz="3600" dirty="0" smtClean="0"/>
              <a:t>.NET</a:t>
            </a:r>
            <a:endParaRPr lang="ru-RU" sz="4800" dirty="0"/>
          </a:p>
        </p:txBody>
      </p:sp>
      <p:sp>
        <p:nvSpPr>
          <p:cNvPr id="3" name="Subtitle 2"/>
          <p:cNvSpPr>
            <a:spLocks noGrp="1"/>
          </p:cNvSpPr>
          <p:nvPr>
            <p:ph type="subTitle" idx="1"/>
          </p:nvPr>
        </p:nvSpPr>
        <p:spPr/>
        <p:txBody>
          <a:bodyPr>
            <a:normAutofit/>
          </a:bodyPr>
          <a:lstStyle/>
          <a:p>
            <a:r>
              <a:rPr lang="en-US" sz="2000" dirty="0" smtClean="0"/>
              <a:t>Comparing with Java, Python and JavaScript approaches</a:t>
            </a:r>
          </a:p>
          <a:p>
            <a:endParaRPr lang="en-US" sz="2000" dirty="0"/>
          </a:p>
          <a:p>
            <a:endParaRPr lang="en-US" sz="2000" dirty="0" smtClean="0"/>
          </a:p>
          <a:p>
            <a:endParaRPr lang="en-US" sz="2000" dirty="0"/>
          </a:p>
          <a:p>
            <a:r>
              <a:rPr lang="en-US" sz="2000" dirty="0" smtClean="0"/>
              <a:t>Author: Yuriy Shapovalov</a:t>
            </a:r>
            <a:endParaRPr lang="ru-RU" sz="2000" dirty="0"/>
          </a:p>
        </p:txBody>
      </p:sp>
    </p:spTree>
    <p:extLst>
      <p:ext uri="{BB962C8B-B14F-4D97-AF65-F5344CB8AC3E}">
        <p14:creationId xmlns:p14="http://schemas.microsoft.com/office/powerpoint/2010/main" val="1750315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4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p>
          <a:p>
            <a:pPr>
              <a:buSzPct val="80000"/>
            </a:pPr>
            <a:endParaRPr lang="en-US" sz="2200" cap="none" dirty="0">
              <a:latin typeface="Calibri" panose="020F0502020204030204" pitchFamily="34" charset="0"/>
              <a:cs typeface="Calibri" panose="020F0502020204030204" pitchFamily="34" charset="0"/>
            </a:endParaRPr>
          </a:p>
          <a:p>
            <a:pPr marL="0" indent="0">
              <a:buSzPct val="80000"/>
              <a:buNone/>
            </a:pPr>
            <a:r>
              <a:rPr lang="en-US" sz="2200" cap="none" dirty="0" smtClean="0">
                <a:latin typeface="Calibri" panose="020F0502020204030204" pitchFamily="34" charset="0"/>
                <a:cs typeface="Calibri" panose="020F0502020204030204" pitchFamily="34" charset="0"/>
              </a:rPr>
              <a:t>- Have a problem with cyclic dependencies</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6980"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3" name="Rectangle 22"/>
          <p:cNvSpPr/>
          <p:nvPr/>
        </p:nvSpPr>
        <p:spPr>
          <a:xfrm>
            <a:off x="77683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4" name="Rectangle 23"/>
          <p:cNvSpPr/>
          <p:nvPr/>
        </p:nvSpPr>
        <p:spPr>
          <a:xfrm>
            <a:off x="6406980"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26" name="Rectangle 25"/>
          <p:cNvSpPr/>
          <p:nvPr/>
        </p:nvSpPr>
        <p:spPr>
          <a:xfrm>
            <a:off x="7768411" y="597823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cxnSp>
        <p:nvCxnSpPr>
          <p:cNvPr id="27" name="Straight Arrow Connector 26"/>
          <p:cNvCxnSpPr>
            <a:stCxn id="20" idx="2"/>
            <a:endCxn id="24" idx="0"/>
          </p:cNvCxnSpPr>
          <p:nvPr/>
        </p:nvCxnSpPr>
        <p:spPr>
          <a:xfrm>
            <a:off x="6787980" y="4644880"/>
            <a:ext cx="0"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0"/>
            <a:endCxn id="23" idx="2"/>
          </p:cNvCxnSpPr>
          <p:nvPr/>
        </p:nvCxnSpPr>
        <p:spPr>
          <a:xfrm flipH="1" flipV="1">
            <a:off x="8149399" y="4644880"/>
            <a:ext cx="12" cy="133335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1"/>
            <a:endCxn id="20" idx="3"/>
          </p:cNvCxnSpPr>
          <p:nvPr/>
        </p:nvCxnSpPr>
        <p:spPr>
          <a:xfrm flipH="1">
            <a:off x="7168980" y="4448030"/>
            <a:ext cx="599419"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6" idx="1"/>
          </p:cNvCxnSpPr>
          <p:nvPr/>
        </p:nvCxnSpPr>
        <p:spPr>
          <a:xfrm>
            <a:off x="7168980" y="6175085"/>
            <a:ext cx="599431"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107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Simple. Garbage is easily identified.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Easy to implement.</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Immediate reclamation of storage.</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overhead of incrementing and decrementing the reference count each time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Extra space for counter field in each object.</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Does not detect garbage with cyclic references.</a:t>
            </a:r>
          </a:p>
        </p:txBody>
      </p:sp>
    </p:spTree>
    <p:extLst>
      <p:ext uri="{BB962C8B-B14F-4D97-AF65-F5344CB8AC3E}">
        <p14:creationId xmlns:p14="http://schemas.microsoft.com/office/powerpoint/2010/main" val="380507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0421"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600017" y="5458516"/>
            <a:ext cx="884302"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148401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88516" y="545851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1264319" y="545851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2824215"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16200000" flipH="1">
            <a:off x="1257417" y="5614830"/>
            <a:ext cx="12700" cy="775803"/>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5400000" flipH="1" flipV="1">
            <a:off x="2425266" y="5222784"/>
            <a:ext cx="1" cy="1559896"/>
          </a:xfrm>
          <a:prstGeom prst="curvedConnector3">
            <a:avLst>
              <a:gd name="adj1" fmla="val -228600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475564" y="6009082"/>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420565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old space</a:t>
            </a:r>
            <a:endParaRPr lang="ru-RU"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new space</a:t>
            </a:r>
            <a:endParaRPr lang="ru-RU"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2046228" y="5458516"/>
            <a:ext cx="762000"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600017" y="5458516"/>
            <a:ext cx="884302" cy="544215"/>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a:t>
            </a:r>
            <a:endParaRPr lang="ru-RU" b="1" dirty="0">
              <a:solidFill>
                <a:schemeClr val="bg1"/>
              </a:solidFill>
            </a:endParaRPr>
          </a:p>
        </p:txBody>
      </p:sp>
    </p:spTree>
    <p:extLst>
      <p:ext uri="{BB962C8B-B14F-4D97-AF65-F5344CB8AC3E}">
        <p14:creationId xmlns:p14="http://schemas.microsoft.com/office/powerpoint/2010/main" val="3964631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Memory is organized into two areas</a:t>
            </a:r>
          </a:p>
          <a:p>
            <a:pPr lvl="1">
              <a:buSzPct val="80000"/>
            </a:pPr>
            <a:r>
              <a:rPr lang="en-US" sz="2200" cap="none" dirty="0" smtClean="0">
                <a:latin typeface="Calibri" panose="020F0502020204030204" pitchFamily="34" charset="0"/>
                <a:cs typeface="Calibri" panose="020F0502020204030204" pitchFamily="34" charset="0"/>
              </a:rPr>
              <a:t>old space: used for allocation</a:t>
            </a:r>
          </a:p>
          <a:p>
            <a:pPr lvl="1">
              <a:buSzPct val="80000"/>
            </a:pPr>
            <a:r>
              <a:rPr lang="en-US" sz="2200" cap="none" dirty="0" smtClean="0">
                <a:latin typeface="Calibri" panose="020F0502020204030204" pitchFamily="34" charset="0"/>
                <a:cs typeface="Calibri" panose="020F0502020204030204" pitchFamily="34" charset="0"/>
              </a:rPr>
              <a:t>new space: used as a reserve for GC</a:t>
            </a:r>
          </a:p>
          <a:p>
            <a:pPr lvl="1">
              <a:buSzPct val="80000"/>
            </a:pPr>
            <a:endParaRPr lang="en-US" sz="105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 starts when the old space is full.</a:t>
            </a:r>
          </a:p>
          <a:p>
            <a:pPr>
              <a:buSzPct val="80000"/>
            </a:pPr>
            <a:r>
              <a:rPr lang="en-US" sz="2400" cap="none" dirty="0" smtClean="0">
                <a:latin typeface="Calibri" panose="020F0502020204030204" pitchFamily="34" charset="0"/>
                <a:cs typeface="Calibri" panose="020F0502020204030204" pitchFamily="34" charset="0"/>
              </a:rPr>
              <a:t>Copies all reachable objects from old space to new.</a:t>
            </a:r>
          </a:p>
          <a:p>
            <a:pPr>
              <a:buSzPct val="80000"/>
            </a:pPr>
            <a:r>
              <a:rPr lang="en-US" sz="2400" cap="none" dirty="0" smtClean="0">
                <a:latin typeface="Calibri" panose="020F0502020204030204" pitchFamily="34" charset="0"/>
                <a:cs typeface="Calibri" panose="020F0502020204030204" pitchFamily="34" charset="0"/>
              </a:rPr>
              <a:t>Reverse roles of the old and new spaces.</a:t>
            </a:r>
          </a:p>
        </p:txBody>
      </p:sp>
      <p:pic>
        <p:nvPicPr>
          <p:cNvPr id="20" name="Picture 19"/>
          <p:cNvPicPr>
            <a:picLocks noChangeAspect="1"/>
          </p:cNvPicPr>
          <p:nvPr/>
        </p:nvPicPr>
        <p:blipFill>
          <a:blip r:embed="rId2"/>
          <a:stretch>
            <a:fillRect/>
          </a:stretch>
        </p:blipFill>
        <p:spPr>
          <a:xfrm>
            <a:off x="7200883" y="376459"/>
            <a:ext cx="1503268" cy="1685482"/>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475990"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new space</a:t>
            </a:r>
            <a:endParaRPr lang="ru-RU" sz="2000" b="1" dirty="0"/>
          </a:p>
        </p:txBody>
      </p:sp>
      <p:sp>
        <p:nvSpPr>
          <p:cNvPr id="23" name="Rectangle 22"/>
          <p:cNvSpPr/>
          <p:nvPr/>
        </p:nvSpPr>
        <p:spPr>
          <a:xfrm>
            <a:off x="4504228" y="5052124"/>
            <a:ext cx="4008329" cy="95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old space</a:t>
            </a:r>
            <a:endParaRPr lang="ru-RU" sz="2000" b="1" dirty="0"/>
          </a:p>
        </p:txBody>
      </p:sp>
      <p:sp>
        <p:nvSpPr>
          <p:cNvPr id="15" name="Rectangle 14"/>
          <p:cNvSpPr/>
          <p:nvPr/>
        </p:nvSpPr>
        <p:spPr>
          <a:xfrm>
            <a:off x="4500306" y="5464867"/>
            <a:ext cx="762000" cy="5442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7" name="Rectangle 16"/>
          <p:cNvSpPr/>
          <p:nvPr/>
        </p:nvSpPr>
        <p:spPr>
          <a:xfrm>
            <a:off x="5278293"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1" name="Rectangle 30"/>
          <p:cNvSpPr/>
          <p:nvPr/>
        </p:nvSpPr>
        <p:spPr>
          <a:xfrm>
            <a:off x="6056280" y="545851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a:t>
            </a:r>
            <a:endParaRPr lang="ru-RU" b="1" dirty="0">
              <a:solidFill>
                <a:schemeClr val="bg1"/>
              </a:solidFill>
            </a:endParaRPr>
          </a:p>
        </p:txBody>
      </p:sp>
      <p:cxnSp>
        <p:nvCxnSpPr>
          <p:cNvPr id="27" name="Curved Connector 26"/>
          <p:cNvCxnSpPr>
            <a:stCxn id="15" idx="2"/>
            <a:endCxn id="17" idx="2"/>
          </p:cNvCxnSpPr>
          <p:nvPr/>
        </p:nvCxnSpPr>
        <p:spPr>
          <a:xfrm rot="5400000" flipH="1" flipV="1">
            <a:off x="5267123" y="5616913"/>
            <a:ext cx="6351" cy="777987"/>
          </a:xfrm>
          <a:prstGeom prst="curvedConnector3">
            <a:avLst>
              <a:gd name="adj1" fmla="val -3599433"/>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7" idx="2"/>
            <a:endCxn id="31" idx="2"/>
          </p:cNvCxnSpPr>
          <p:nvPr/>
        </p:nvCxnSpPr>
        <p:spPr>
          <a:xfrm rot="16200000" flipH="1">
            <a:off x="6048286" y="5613737"/>
            <a:ext cx="12700" cy="777987"/>
          </a:xfrm>
          <a:prstGeom prst="curvedConnector3">
            <a:avLst>
              <a:gd name="adj1" fmla="val 1800000"/>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818280" y="6009081"/>
            <a:ext cx="0" cy="4885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62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Copying collections</a:t>
            </a:r>
            <a:endParaRPr lang="ru-RU" dirty="0"/>
          </a:p>
        </p:txBody>
      </p:sp>
      <p:sp>
        <p:nvSpPr>
          <p:cNvPr id="3" name="Content Placeholder 2"/>
          <p:cNvSpPr>
            <a:spLocks noGrp="1"/>
          </p:cNvSpPr>
          <p:nvPr>
            <p:ph idx="1"/>
          </p:nvPr>
        </p:nvSpPr>
        <p:spPr>
          <a:xfrm>
            <a:off x="818348" y="1371600"/>
            <a:ext cx="7511472" cy="521709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Only one pass through the data is required</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de-fragment the heap</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with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No overhead with reference storage and manipulating.</a:t>
            </a: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Twice as much memory is needed for a given amount of heap space</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 </a:t>
            </a:r>
            <a:r>
              <a:rPr lang="en-US" sz="2400" cap="none" dirty="0" smtClean="0">
                <a:latin typeface="Calibri" panose="020F0502020204030204" pitchFamily="34" charset="0"/>
                <a:cs typeface="Calibri" panose="020F0502020204030204" pitchFamily="34" charset="0"/>
              </a:rPr>
              <a:t>Objects are moved in memory during garbage collection  (references need to be updated)</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p>
        </p:txBody>
      </p:sp>
    </p:spTree>
    <p:extLst>
      <p:ext uri="{BB962C8B-B14F-4D97-AF65-F5344CB8AC3E}">
        <p14:creationId xmlns:p14="http://schemas.microsoft.com/office/powerpoint/2010/main" val="167189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Comparison</a:t>
            </a:r>
            <a:endParaRPr lang="ru-R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86227767"/>
              </p:ext>
            </p:extLst>
          </p:nvPr>
        </p:nvGraphicFramePr>
        <p:xfrm>
          <a:off x="350729" y="1672269"/>
          <a:ext cx="8430016" cy="3048632"/>
        </p:xfrm>
        <a:graphic>
          <a:graphicData uri="http://schemas.openxmlformats.org/drawingml/2006/table">
            <a:tbl>
              <a:tblPr firstRow="1" bandRow="1">
                <a:tableStyleId>{616DA210-FB5B-4158-B5E0-FEB733F419BA}</a:tableStyleId>
              </a:tblPr>
              <a:tblGrid>
                <a:gridCol w="3356975"/>
                <a:gridCol w="1728592"/>
                <a:gridCol w="1628383"/>
                <a:gridCol w="1716066"/>
              </a:tblGrid>
              <a:tr h="369474">
                <a:tc>
                  <a:txBody>
                    <a:bodyPr/>
                    <a:lstStyle/>
                    <a:p>
                      <a:endParaRPr lang="ru-RU" dirty="0"/>
                    </a:p>
                  </a:txBody>
                  <a:tcPr>
                    <a:solidFill>
                      <a:schemeClr val="bg1">
                        <a:lumMod val="85000"/>
                        <a:lumOff val="15000"/>
                      </a:schemeClr>
                    </a:solidFill>
                  </a:tcPr>
                </a:tc>
                <a:tc>
                  <a:txBody>
                    <a:bodyPr/>
                    <a:lstStyle/>
                    <a:p>
                      <a:r>
                        <a:rPr lang="en-US" b="0" dirty="0" smtClean="0"/>
                        <a:t>Tracing</a:t>
                      </a:r>
                      <a:endParaRPr lang="ru-RU" b="0" dirty="0"/>
                    </a:p>
                  </a:txBody>
                  <a:tcPr>
                    <a:solidFill>
                      <a:schemeClr val="bg1">
                        <a:lumMod val="85000"/>
                        <a:lumOff val="15000"/>
                      </a:schemeClr>
                    </a:solidFill>
                  </a:tcPr>
                </a:tc>
                <a:tc>
                  <a:txBody>
                    <a:bodyPr/>
                    <a:lstStyle/>
                    <a:p>
                      <a:r>
                        <a:rPr lang="en-US" b="0" dirty="0" smtClean="0"/>
                        <a:t>Reference</a:t>
                      </a:r>
                      <a:r>
                        <a:rPr lang="en-US" b="0" baseline="0" dirty="0" smtClean="0"/>
                        <a:t> counting</a:t>
                      </a:r>
                      <a:endParaRPr lang="ru-RU" b="0" dirty="0"/>
                    </a:p>
                  </a:txBody>
                  <a:tcPr>
                    <a:solidFill>
                      <a:schemeClr val="bg1">
                        <a:lumMod val="85000"/>
                        <a:lumOff val="15000"/>
                      </a:schemeClr>
                    </a:solidFill>
                  </a:tcPr>
                </a:tc>
                <a:tc>
                  <a:txBody>
                    <a:bodyPr/>
                    <a:lstStyle/>
                    <a:p>
                      <a:r>
                        <a:rPr lang="en-US" b="0" dirty="0" smtClean="0"/>
                        <a:t>Copying</a:t>
                      </a:r>
                      <a:r>
                        <a:rPr lang="en-US" b="0" baseline="0" dirty="0" smtClean="0"/>
                        <a:t> collections</a:t>
                      </a:r>
                      <a:endParaRPr lang="ru-RU" b="0" dirty="0"/>
                    </a:p>
                  </a:txBody>
                  <a:tcPr>
                    <a:solidFill>
                      <a:schemeClr val="bg1">
                        <a:lumMod val="85000"/>
                        <a:lumOff val="15000"/>
                      </a:schemeClr>
                    </a:solidFill>
                  </a:tcPr>
                </a:tc>
              </a:tr>
              <a:tr h="602138">
                <a:tc>
                  <a:txBody>
                    <a:bodyPr/>
                    <a:lstStyle/>
                    <a:p>
                      <a:r>
                        <a:rPr lang="en-US" b="0" dirty="0" smtClean="0"/>
                        <a:t>Collection style</a:t>
                      </a:r>
                      <a:endParaRPr lang="ru-RU" b="0" dirty="0"/>
                    </a:p>
                  </a:txBody>
                  <a:tcPr anchor="ctr"/>
                </a:tc>
                <a:tc>
                  <a:txBody>
                    <a:bodyPr/>
                    <a:lstStyle/>
                    <a:p>
                      <a:pPr algn="ctr"/>
                      <a:r>
                        <a:rPr lang="en-US" dirty="0" smtClean="0"/>
                        <a:t>batch</a:t>
                      </a:r>
                      <a:endParaRPr lang="ru-RU" dirty="0"/>
                    </a:p>
                  </a:txBody>
                  <a:tcPr anchor="ctr"/>
                </a:tc>
                <a:tc>
                  <a:txBody>
                    <a:bodyPr/>
                    <a:lstStyle/>
                    <a:p>
                      <a:pPr algn="ctr"/>
                      <a:r>
                        <a:rPr lang="en-US" dirty="0" smtClean="0"/>
                        <a:t>incremental</a:t>
                      </a:r>
                      <a:endParaRPr lang="ru-RU" dirty="0"/>
                    </a:p>
                  </a:txBody>
                  <a:tcPr anchor="ctr"/>
                </a:tc>
                <a:tc>
                  <a:txBody>
                    <a:bodyPr/>
                    <a:lstStyle/>
                    <a:p>
                      <a:pPr algn="ctr"/>
                      <a:r>
                        <a:rPr lang="en-US" dirty="0" smtClean="0"/>
                        <a:t>copy</a:t>
                      </a:r>
                      <a:endParaRPr lang="ru-RU" dirty="0"/>
                    </a:p>
                  </a:txBody>
                  <a:tcPr anchor="ctr"/>
                </a:tc>
              </a:tr>
              <a:tr h="602138">
                <a:tc>
                  <a:txBody>
                    <a:bodyPr/>
                    <a:lstStyle/>
                    <a:p>
                      <a:r>
                        <a:rPr lang="en-US" b="0" dirty="0" smtClean="0"/>
                        <a:t>Pause</a:t>
                      </a:r>
                      <a:r>
                        <a:rPr lang="en-US" b="0" baseline="0" dirty="0" smtClean="0"/>
                        <a:t> Times</a:t>
                      </a:r>
                      <a:endParaRPr lang="ru-RU" b="0" dirty="0"/>
                    </a:p>
                  </a:txBody>
                  <a:tcPr anchor="ctr"/>
                </a:tc>
                <a:tc>
                  <a:txBody>
                    <a:bodyPr/>
                    <a:lstStyle/>
                    <a:p>
                      <a:pPr algn="ctr"/>
                      <a:r>
                        <a:rPr lang="en-US" dirty="0" smtClean="0"/>
                        <a:t>long</a:t>
                      </a:r>
                      <a:endParaRPr lang="ru-RU" dirty="0"/>
                    </a:p>
                  </a:txBody>
                  <a:tcPr anchor="ctr"/>
                </a:tc>
                <a:tc>
                  <a:txBody>
                    <a:bodyPr/>
                    <a:lstStyle/>
                    <a:p>
                      <a:pPr algn="ctr"/>
                      <a:r>
                        <a:rPr lang="en-US" dirty="0" smtClean="0"/>
                        <a:t>short</a:t>
                      </a:r>
                      <a:endParaRPr lang="ru-RU" dirty="0"/>
                    </a:p>
                  </a:txBody>
                  <a:tcPr anchor="ctr"/>
                </a:tc>
                <a:tc>
                  <a:txBody>
                    <a:bodyPr/>
                    <a:lstStyle/>
                    <a:p>
                      <a:pPr algn="ctr"/>
                      <a:r>
                        <a:rPr lang="en-US" dirty="0" smtClean="0"/>
                        <a:t>long</a:t>
                      </a:r>
                      <a:endParaRPr lang="ru-RU" dirty="0"/>
                    </a:p>
                  </a:txBody>
                  <a:tcPr anchor="ctr"/>
                </a:tc>
              </a:tr>
              <a:tr h="602138">
                <a:tc>
                  <a:txBody>
                    <a:bodyPr/>
                    <a:lstStyle/>
                    <a:p>
                      <a:r>
                        <a:rPr lang="en-US" b="0" dirty="0" smtClean="0"/>
                        <a:t>Real Time</a:t>
                      </a:r>
                      <a:endParaRPr lang="ru-RU" b="0"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r>
              <a:tr h="602138">
                <a:tc>
                  <a:txBody>
                    <a:bodyPr/>
                    <a:lstStyle/>
                    <a:p>
                      <a:r>
                        <a:rPr lang="en-US" b="0" dirty="0" smtClean="0"/>
                        <a:t>Collects cycles</a:t>
                      </a:r>
                      <a:endParaRPr lang="ru-RU" b="0" dirty="0"/>
                    </a:p>
                  </a:txBody>
                  <a:tcPr anchor="ctr"/>
                </a:tc>
                <a:tc>
                  <a:txBody>
                    <a:bodyPr/>
                    <a:lstStyle/>
                    <a:p>
                      <a:pPr algn="ctr"/>
                      <a:r>
                        <a:rPr lang="en-US" dirty="0" smtClean="0"/>
                        <a:t>yes</a:t>
                      </a:r>
                      <a:endParaRPr lang="ru-RU" dirty="0"/>
                    </a:p>
                  </a:txBody>
                  <a:tcPr anchor="ctr"/>
                </a:tc>
                <a:tc>
                  <a:txBody>
                    <a:bodyPr/>
                    <a:lstStyle/>
                    <a:p>
                      <a:pPr algn="ctr"/>
                      <a:r>
                        <a:rPr lang="en-US" dirty="0" smtClean="0"/>
                        <a:t>no</a:t>
                      </a:r>
                      <a:endParaRPr lang="ru-RU" dirty="0"/>
                    </a:p>
                  </a:txBody>
                  <a:tcPr anchor="ctr"/>
                </a:tc>
                <a:tc>
                  <a:txBody>
                    <a:bodyPr/>
                    <a:lstStyle/>
                    <a:p>
                      <a:pPr algn="ctr"/>
                      <a:r>
                        <a:rPr lang="en-US" dirty="0" smtClean="0"/>
                        <a:t>yes</a:t>
                      </a:r>
                      <a:endParaRPr lang="ru-RU" dirty="0"/>
                    </a:p>
                  </a:txBody>
                  <a:tcPr anchor="ctr"/>
                </a:tc>
              </a:tr>
            </a:tbl>
          </a:graphicData>
        </a:graphic>
      </p:graphicFrame>
    </p:spTree>
    <p:extLst>
      <p:ext uri="{BB962C8B-B14F-4D97-AF65-F5344CB8AC3E}">
        <p14:creationId xmlns:p14="http://schemas.microsoft.com/office/powerpoint/2010/main" val="3882999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Agenda</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r>
              <a:rPr lang="en-US" sz="2400" cap="none" dirty="0" smtClean="0">
                <a:latin typeface="Calibri" panose="020F0502020204030204" pitchFamily="34" charset="0"/>
                <a:cs typeface="Calibri" panose="020F0502020204030204" pitchFamily="34" charset="0"/>
              </a:rPr>
              <a:t>Reference counting vs. tracing vs. copying collection</a:t>
            </a:r>
          </a:p>
          <a:p>
            <a:r>
              <a:rPr lang="en-US" sz="2400" cap="none" dirty="0" smtClean="0">
                <a:latin typeface="Calibri" panose="020F0502020204030204" pitchFamily="34" charset="0"/>
                <a:cs typeface="Calibri" panose="020F0502020204030204" pitchFamily="34" charset="0"/>
              </a:rPr>
              <a:t>Mark and sweep (and compact) algorithm in CLR</a:t>
            </a:r>
          </a:p>
          <a:p>
            <a:r>
              <a:rPr lang="en-US" sz="2400" cap="none" dirty="0" smtClean="0">
                <a:latin typeface="Calibri" panose="020F0502020204030204" pitchFamily="34" charset="0"/>
                <a:cs typeface="Calibri" panose="020F0502020204030204" pitchFamily="34" charset="0"/>
              </a:rPr>
              <a:t>Finalization</a:t>
            </a:r>
          </a:p>
          <a:p>
            <a:r>
              <a:rPr lang="en-US" sz="2400" cap="none" dirty="0" smtClean="0">
                <a:latin typeface="Calibri" panose="020F0502020204030204" pitchFamily="34" charset="0"/>
                <a:cs typeface="Calibri" panose="020F0502020204030204" pitchFamily="34" charset="0"/>
              </a:rPr>
              <a:t>Generations</a:t>
            </a:r>
          </a:p>
          <a:p>
            <a:r>
              <a:rPr lang="en-US" sz="2400" cap="none" dirty="0" smtClean="0">
                <a:latin typeface="Calibri" panose="020F0502020204030204" pitchFamily="34" charset="0"/>
                <a:cs typeface="Calibri" panose="020F0502020204030204" pitchFamily="34" charset="0"/>
              </a:rPr>
              <a:t>Dispose pattern</a:t>
            </a:r>
          </a:p>
          <a:p>
            <a:r>
              <a:rPr lang="en-US" sz="2400" cap="none" dirty="0" smtClean="0">
                <a:latin typeface="Calibri" panose="020F0502020204030204" pitchFamily="34" charset="0"/>
                <a:cs typeface="Calibri" panose="020F0502020204030204" pitchFamily="34" charset="0"/>
              </a:rPr>
              <a:t>Comparison with other platforms</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529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072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4156169" y="5089790"/>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681281" y="5108114"/>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556358" y="6014227"/>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4859065" y="607359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4" idx="2"/>
            <a:endCxn id="28" idx="0"/>
          </p:cNvCxnSpPr>
          <p:nvPr/>
        </p:nvCxnSpPr>
        <p:spPr>
          <a:xfrm>
            <a:off x="814106" y="4662092"/>
            <a:ext cx="324375" cy="446022"/>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6" idx="2"/>
            <a:endCxn id="19" idx="0"/>
          </p:cNvCxnSpPr>
          <p:nvPr/>
        </p:nvCxnSpPr>
        <p:spPr>
          <a:xfrm>
            <a:off x="3871376" y="4669466"/>
            <a:ext cx="741993" cy="420324"/>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18" idx="2"/>
            <a:endCxn id="30" idx="0"/>
          </p:cNvCxnSpPr>
          <p:nvPr/>
        </p:nvCxnSpPr>
        <p:spPr>
          <a:xfrm>
            <a:off x="3403244" y="5623190"/>
            <a:ext cx="610314"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0" idx="2"/>
            <a:endCxn id="31" idx="0"/>
          </p:cNvCxnSpPr>
          <p:nvPr/>
        </p:nvCxnSpPr>
        <p:spPr>
          <a:xfrm flipH="1">
            <a:off x="5316265" y="5682556"/>
            <a:ext cx="599811" cy="391037"/>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67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Mark and Sweep in CLR</a:t>
            </a:r>
            <a:endParaRPr lang="ru-RU" dirty="0"/>
          </a:p>
        </p:txBody>
      </p:sp>
      <p:grpSp>
        <p:nvGrpSpPr>
          <p:cNvPr id="13" name="Group 12"/>
          <p:cNvGrpSpPr/>
          <p:nvPr/>
        </p:nvGrpSpPr>
        <p:grpSpPr>
          <a:xfrm>
            <a:off x="818347" y="1362853"/>
            <a:ext cx="7478038" cy="1565755"/>
            <a:chOff x="818347" y="1162828"/>
            <a:chExt cx="7478038" cy="1565755"/>
          </a:xfrm>
        </p:grpSpPr>
        <p:sp>
          <p:nvSpPr>
            <p:cNvPr id="6" name="Rectangle 5"/>
            <p:cNvSpPr/>
            <p:nvPr/>
          </p:nvSpPr>
          <p:spPr>
            <a:xfrm>
              <a:off x="818347" y="1162828"/>
              <a:ext cx="7478038" cy="156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Roots</a:t>
              </a:r>
              <a:endParaRPr lang="ru-RU" dirty="0"/>
            </a:p>
          </p:txBody>
        </p:sp>
        <p:sp>
          <p:nvSpPr>
            <p:cNvPr id="7" name="Rectangle 6"/>
            <p:cNvSpPr/>
            <p:nvPr/>
          </p:nvSpPr>
          <p:spPr>
            <a:xfrm>
              <a:off x="1271306" y="1713973"/>
              <a:ext cx="1691014" cy="6936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global</a:t>
              </a:r>
              <a:endParaRPr lang="ru-RU" b="1" dirty="0">
                <a:solidFill>
                  <a:schemeClr val="bg1"/>
                </a:solidFill>
                <a:effectLst>
                  <a:outerShdw blurRad="38100" dist="38100" dir="2700000" algn="tl">
                    <a:srgbClr val="000000">
                      <a:alpha val="43137"/>
                    </a:srgbClr>
                  </a:outerShdw>
                </a:effectLst>
              </a:endParaRPr>
            </a:p>
          </p:txBody>
        </p:sp>
        <p:sp>
          <p:nvSpPr>
            <p:cNvPr id="8" name="Rectangle 7"/>
            <p:cNvSpPr/>
            <p:nvPr/>
          </p:nvSpPr>
          <p:spPr>
            <a:xfrm>
              <a:off x="3552424" y="1703537"/>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9" name="Rectangle 8"/>
            <p:cNvSpPr/>
            <p:nvPr/>
          </p:nvSpPr>
          <p:spPr>
            <a:xfrm>
              <a:off x="6109168" y="1703537"/>
              <a:ext cx="1691014" cy="704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CPU registers</a:t>
              </a:r>
              <a:endParaRPr lang="ru-RU" b="1" dirty="0">
                <a:solidFill>
                  <a:schemeClr val="bg1"/>
                </a:solidFill>
                <a:effectLst>
                  <a:outerShdw blurRad="38100" dist="38100" dir="2700000" algn="tl">
                    <a:srgbClr val="000000">
                      <a:alpha val="43137"/>
                    </a:srgbClr>
                  </a:outerShdw>
                </a:effectLst>
              </a:endParaRPr>
            </a:p>
          </p:txBody>
        </p:sp>
        <p:sp>
          <p:nvSpPr>
            <p:cNvPr id="10" name="Rounded Rectangle 9"/>
            <p:cNvSpPr/>
            <p:nvPr/>
          </p:nvSpPr>
          <p:spPr>
            <a:xfrm>
              <a:off x="3267074" y="1219200"/>
              <a:ext cx="2562225" cy="1362075"/>
            </a:xfrm>
            <a:prstGeom prst="roundRect">
              <a:avLst/>
            </a:prstGeom>
            <a:no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Processes</a:t>
              </a:r>
              <a:endParaRPr lang="ru-RU" dirty="0"/>
            </a:p>
          </p:txBody>
        </p:sp>
        <p:sp>
          <p:nvSpPr>
            <p:cNvPr id="11" name="Rectangle 10"/>
            <p:cNvSpPr/>
            <p:nvPr/>
          </p:nvSpPr>
          <p:spPr>
            <a:xfrm>
              <a:off x="3646325" y="1809482"/>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stack</a:t>
              </a:r>
              <a:endParaRPr lang="ru-RU" dirty="0"/>
            </a:p>
          </p:txBody>
        </p:sp>
        <p:sp>
          <p:nvSpPr>
            <p:cNvPr id="12" name="Rectangle 11"/>
            <p:cNvSpPr/>
            <p:nvPr/>
          </p:nvSpPr>
          <p:spPr>
            <a:xfrm>
              <a:off x="3784138" y="1934224"/>
              <a:ext cx="1691014" cy="444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stack</a:t>
              </a:r>
              <a:endParaRPr lang="ru-RU" b="1" dirty="0">
                <a:solidFill>
                  <a:schemeClr val="bg1"/>
                </a:solidFill>
                <a:effectLst>
                  <a:outerShdw blurRad="38100" dist="38100" dir="2700000" algn="tl">
                    <a:srgbClr val="000000">
                      <a:alpha val="43137"/>
                    </a:srgbClr>
                  </a:outerShdw>
                </a:effectLst>
              </a:endParaRPr>
            </a:p>
          </p:txBody>
        </p:sp>
      </p:grpSp>
      <p:sp>
        <p:nvSpPr>
          <p:cNvPr id="15" name="Rectangle 14"/>
          <p:cNvSpPr/>
          <p:nvPr/>
        </p:nvSpPr>
        <p:spPr>
          <a:xfrm>
            <a:off x="4183378" y="3124669"/>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414176"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786238"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946044" y="5089790"/>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5458876" y="514915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497475"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967481"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2349068" y="316640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356906" y="4128692"/>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1595681" y="4137258"/>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7103745" y="413606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7800182" y="5146246"/>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346233" y="6014227"/>
            <a:ext cx="914400" cy="5334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Straight Connector 32"/>
          <p:cNvCxnSpPr>
            <a:stCxn id="7" idx="2"/>
            <a:endCxn id="22" idx="0"/>
          </p:cNvCxnSpPr>
          <p:nvPr/>
        </p:nvCxnSpPr>
        <p:spPr>
          <a:xfrm flipH="1">
            <a:off x="1424681" y="2607630"/>
            <a:ext cx="692132"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23" idx="0"/>
          </p:cNvCxnSpPr>
          <p:nvPr/>
        </p:nvCxnSpPr>
        <p:spPr>
          <a:xfrm>
            <a:off x="2116813" y="2607630"/>
            <a:ext cx="689455"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2"/>
            <a:endCxn id="25" idx="0"/>
          </p:cNvCxnSpPr>
          <p:nvPr/>
        </p:nvCxnSpPr>
        <p:spPr>
          <a:xfrm>
            <a:off x="1424681" y="3699802"/>
            <a:ext cx="628200" cy="437456"/>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2" idx="2"/>
            <a:endCxn id="24" idx="0"/>
          </p:cNvCxnSpPr>
          <p:nvPr/>
        </p:nvCxnSpPr>
        <p:spPr>
          <a:xfrm flipH="1">
            <a:off x="814106" y="3699802"/>
            <a:ext cx="610575" cy="4288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2" idx="2"/>
            <a:endCxn id="15" idx="0"/>
          </p:cNvCxnSpPr>
          <p:nvPr/>
        </p:nvCxnSpPr>
        <p:spPr>
          <a:xfrm>
            <a:off x="4629645" y="2578924"/>
            <a:ext cx="10933" cy="545745"/>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15" idx="2"/>
            <a:endCxn id="16" idx="0"/>
          </p:cNvCxnSpPr>
          <p:nvPr/>
        </p:nvCxnSpPr>
        <p:spPr>
          <a:xfrm flipH="1">
            <a:off x="3871376" y="3658069"/>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5" idx="2"/>
            <a:endCxn id="17" idx="0"/>
          </p:cNvCxnSpPr>
          <p:nvPr/>
        </p:nvCxnSpPr>
        <p:spPr>
          <a:xfrm>
            <a:off x="4640578" y="3658069"/>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6" idx="2"/>
            <a:endCxn id="18" idx="0"/>
          </p:cNvCxnSpPr>
          <p:nvPr/>
        </p:nvCxnSpPr>
        <p:spPr>
          <a:xfrm flipH="1">
            <a:off x="3403244" y="4669466"/>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8" idx="2"/>
            <a:endCxn id="29" idx="0"/>
          </p:cNvCxnSpPr>
          <p:nvPr/>
        </p:nvCxnSpPr>
        <p:spPr>
          <a:xfrm flipH="1">
            <a:off x="2803433" y="5623190"/>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17" idx="2"/>
            <a:endCxn id="20" idx="0"/>
          </p:cNvCxnSpPr>
          <p:nvPr/>
        </p:nvCxnSpPr>
        <p:spPr>
          <a:xfrm>
            <a:off x="5243438" y="4669466"/>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 idx="2"/>
            <a:endCxn id="21" idx="0"/>
          </p:cNvCxnSpPr>
          <p:nvPr/>
        </p:nvCxnSpPr>
        <p:spPr>
          <a:xfrm>
            <a:off x="6954675" y="2607630"/>
            <a:ext cx="0" cy="55877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21" idx="2"/>
            <a:endCxn id="26" idx="0"/>
          </p:cNvCxnSpPr>
          <p:nvPr/>
        </p:nvCxnSpPr>
        <p:spPr>
          <a:xfrm>
            <a:off x="6954675" y="3699802"/>
            <a:ext cx="606270" cy="43626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6" idx="2"/>
            <a:endCxn id="27" idx="0"/>
          </p:cNvCxnSpPr>
          <p:nvPr/>
        </p:nvCxnSpPr>
        <p:spPr>
          <a:xfrm>
            <a:off x="7560945" y="4669466"/>
            <a:ext cx="696437" cy="47678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075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Each type which contains unmanaged resources, like file, network connection or mutex, should implement finalization.</a:t>
            </a:r>
          </a:p>
        </p:txBody>
      </p:sp>
      <p:sp>
        <p:nvSpPr>
          <p:cNvPr id="4" name="Rectangle 3"/>
          <p:cNvSpPr/>
          <p:nvPr/>
        </p:nvSpPr>
        <p:spPr>
          <a:xfrm>
            <a:off x="350729" y="2580362"/>
            <a:ext cx="8417490" cy="4277638"/>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Fin</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a:t>
            </a:r>
          </a:p>
          <a:p>
            <a:endParaRPr lang="ru-RU"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FileStream</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FileMode</a:t>
            </a:r>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 Create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fs</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Close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15534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marL="0" indent="0">
              <a:buSzPct val="80000"/>
              <a:buNone/>
            </a:pPr>
            <a:r>
              <a:rPr lang="en-US" sz="2400" cap="none" dirty="0" smtClean="0">
                <a:latin typeface="Calibri" panose="020F0502020204030204" pitchFamily="34" charset="0"/>
                <a:cs typeface="Calibri" panose="020F0502020204030204" pitchFamily="34" charset="0"/>
              </a:rPr>
              <a:t>Finalization can be called in following cases</a:t>
            </a:r>
          </a:p>
          <a:p>
            <a:pPr>
              <a:buSzPct val="80000"/>
            </a:pPr>
            <a:r>
              <a:rPr lang="en-US" sz="2400" cap="none" dirty="0" smtClean="0">
                <a:latin typeface="Calibri" panose="020F0502020204030204" pitchFamily="34" charset="0"/>
                <a:cs typeface="Calibri" panose="020F0502020204030204" pitchFamily="34" charset="0"/>
              </a:rPr>
              <a:t>Generation 0 is full</a:t>
            </a:r>
          </a:p>
          <a:p>
            <a:pPr lvl="1">
              <a:buSzPct val="80000"/>
            </a:pPr>
            <a:r>
              <a:rPr lang="en-US" sz="2200" cap="none" dirty="0" smtClean="0">
                <a:latin typeface="Calibri" panose="020F0502020204030204" pitchFamily="34" charset="0"/>
                <a:cs typeface="Calibri" panose="020F0502020204030204" pitchFamily="34" charset="0"/>
              </a:rPr>
              <a:t>The most common way to call Finalize().</a:t>
            </a:r>
          </a:p>
          <a:p>
            <a:pPr>
              <a:buSzPct val="80000"/>
            </a:pPr>
            <a:r>
              <a:rPr lang="en-US" sz="2400" cap="none" dirty="0" smtClean="0">
                <a:latin typeface="Calibri" panose="020F0502020204030204" pitchFamily="34" charset="0"/>
                <a:cs typeface="Calibri" panose="020F0502020204030204" pitchFamily="34" charset="0"/>
              </a:rPr>
              <a:t>Explicit call static method GC.Collect()</a:t>
            </a:r>
          </a:p>
          <a:p>
            <a:pPr lvl="1">
              <a:buSzPct val="80000"/>
            </a:pPr>
            <a:r>
              <a:rPr lang="en-US" sz="2200" cap="none" dirty="0" smtClean="0">
                <a:latin typeface="Calibri" panose="020F0502020204030204" pitchFamily="34" charset="0"/>
                <a:cs typeface="Calibri" panose="020F0502020204030204" pitchFamily="34" charset="0"/>
              </a:rPr>
              <a:t>Although Microsoft does not recommend to do that, sometime it make sense to force collecting.</a:t>
            </a:r>
          </a:p>
          <a:p>
            <a:pPr>
              <a:buSzPct val="80000"/>
            </a:pPr>
            <a:r>
              <a:rPr lang="en-US" sz="2400" cap="none" dirty="0" smtClean="0">
                <a:latin typeface="Calibri" panose="020F0502020204030204" pitchFamily="34" charset="0"/>
                <a:cs typeface="Calibri" panose="020F0502020204030204" pitchFamily="34" charset="0"/>
              </a:rPr>
              <a:t>Unload application domain.</a:t>
            </a:r>
          </a:p>
          <a:p>
            <a:pPr lvl="1">
              <a:buSzPct val="80000"/>
            </a:pPr>
            <a:r>
              <a:rPr lang="en-US" sz="2200" cap="none" dirty="0" smtClean="0">
                <a:latin typeface="Calibri" panose="020F0502020204030204" pitchFamily="34" charset="0"/>
                <a:cs typeface="Calibri" panose="020F0502020204030204" pitchFamily="34" charset="0"/>
              </a:rPr>
              <a:t>CLR treat that application has no roots anymore.</a:t>
            </a:r>
          </a:p>
          <a:p>
            <a:pPr>
              <a:buSzPct val="80000"/>
            </a:pPr>
            <a:r>
              <a:rPr lang="en-US" sz="2400" cap="none" dirty="0" smtClean="0">
                <a:latin typeface="Calibri" panose="020F0502020204030204" pitchFamily="34" charset="0"/>
                <a:cs typeface="Calibri" panose="020F0502020204030204" pitchFamily="34" charset="0"/>
              </a:rPr>
              <a:t>Closing CLR</a:t>
            </a:r>
          </a:p>
          <a:p>
            <a:pPr lvl="1">
              <a:buSzPct val="80000"/>
            </a:pPr>
            <a:r>
              <a:rPr lang="en-US" sz="2200" cap="none" dirty="0" smtClean="0">
                <a:latin typeface="Calibri" panose="020F0502020204030204" pitchFamily="34" charset="0"/>
                <a:cs typeface="Calibri" panose="020F0502020204030204" pitchFamily="34" charset="0"/>
              </a:rPr>
              <a:t>CLR tries to call Finalize() for each object in managed heap</a:t>
            </a:r>
          </a:p>
        </p:txBody>
      </p:sp>
    </p:spTree>
    <p:extLst>
      <p:ext uri="{BB962C8B-B14F-4D97-AF65-F5344CB8AC3E}">
        <p14:creationId xmlns:p14="http://schemas.microsoft.com/office/powerpoint/2010/main" val="2425757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Tree>
    <p:extLst>
      <p:ext uri="{BB962C8B-B14F-4D97-AF65-F5344CB8AC3E}">
        <p14:creationId xmlns:p14="http://schemas.microsoft.com/office/powerpoint/2010/main" val="1594694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2130422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1" name="Rectangle 10"/>
          <p:cNvSpPr/>
          <p:nvPr/>
        </p:nvSpPr>
        <p:spPr>
          <a:xfrm>
            <a:off x="392173" y="5112353"/>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
        <p:nvSpPr>
          <p:cNvPr id="13" name="Rectangle 12"/>
          <p:cNvSpPr/>
          <p:nvPr/>
        </p:nvSpPr>
        <p:spPr>
          <a:xfrm>
            <a:off x="2905005" y="5171719"/>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1" idx="0"/>
          </p:cNvCxnSpPr>
          <p:nvPr/>
        </p:nvCxnSpPr>
        <p:spPr>
          <a:xfrm flipH="1">
            <a:off x="849373" y="4721316"/>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3" idx="0"/>
          </p:cNvCxnSpPr>
          <p:nvPr/>
        </p:nvCxnSpPr>
        <p:spPr>
          <a:xfrm flipH="1">
            <a:off x="3362205" y="4780682"/>
            <a:ext cx="599811"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7377840" y="596018"/>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7377840" y="1749755"/>
            <a:ext cx="914400" cy="533400"/>
          </a:xfrm>
          <a:prstGeom prst="rect">
            <a:avLst/>
          </a:prstGeom>
          <a:pattFill prst="pct80">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spTree>
    <p:extLst>
      <p:ext uri="{BB962C8B-B14F-4D97-AF65-F5344CB8AC3E}">
        <p14:creationId xmlns:p14="http://schemas.microsoft.com/office/powerpoint/2010/main" val="3710699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0" name="Rectangle 9"/>
          <p:cNvSpPr/>
          <p:nvPr/>
        </p:nvSpPr>
        <p:spPr>
          <a:xfrm>
            <a:off x="3504816" y="424728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0" idx="0"/>
          </p:cNvCxnSpPr>
          <p:nvPr/>
        </p:nvCxnSpPr>
        <p:spPr>
          <a:xfrm>
            <a:off x="3289378" y="3767592"/>
            <a:ext cx="672638" cy="479690"/>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3" name="Rectangle 32"/>
          <p:cNvSpPr/>
          <p:nvPr/>
        </p:nvSpPr>
        <p:spPr>
          <a:xfrm>
            <a:off x="5480240" y="34443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endParaRPr lang="ru-RU" dirty="0">
              <a:solidFill>
                <a:schemeClr val="bg1"/>
              </a:solidFill>
            </a:endParaRPr>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4" name="Straight Arrow Connector 3"/>
          <p:cNvCxnSpPr>
            <a:stCxn id="33" idx="1"/>
            <a:endCxn id="7" idx="3"/>
          </p:cNvCxnSpPr>
          <p:nvPr/>
        </p:nvCxnSpPr>
        <p:spPr>
          <a:xfrm flipH="1" flipV="1">
            <a:off x="3746578" y="3500892"/>
            <a:ext cx="1733662" cy="210162"/>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0654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9" name="Rectangle 8"/>
          <p:cNvSpPr/>
          <p:nvPr/>
        </p:nvSpPr>
        <p:spPr>
          <a:xfrm>
            <a:off x="2202109" y="4187916"/>
            <a:ext cx="914400" cy="533400"/>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9" idx="0"/>
          </p:cNvCxnSpPr>
          <p:nvPr/>
        </p:nvCxnSpPr>
        <p:spPr>
          <a:xfrm>
            <a:off x="1917316" y="3767592"/>
            <a:ext cx="741993"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5" name="Rectangle 34"/>
          <p:cNvSpPr/>
          <p:nvPr/>
        </p:nvSpPr>
        <p:spPr>
          <a:xfrm>
            <a:off x="5488630" y="400743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30" name="Straight Arrow Connector 29"/>
          <p:cNvCxnSpPr>
            <a:stCxn id="35" idx="1"/>
            <a:endCxn id="9" idx="3"/>
          </p:cNvCxnSpPr>
          <p:nvPr/>
        </p:nvCxnSpPr>
        <p:spPr>
          <a:xfrm flipH="1">
            <a:off x="3116509" y="4274137"/>
            <a:ext cx="2372121" cy="180479"/>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219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Algorithms</a:t>
            </a:r>
            <a:endParaRPr lang="ru-RU" dirty="0"/>
          </a:p>
        </p:txBody>
      </p:sp>
      <p:sp>
        <p:nvSpPr>
          <p:cNvPr id="3" name="Content Placeholder 2"/>
          <p:cNvSpPr>
            <a:spLocks noGrp="1"/>
          </p:cNvSpPr>
          <p:nvPr>
            <p:ph idx="1"/>
          </p:nvPr>
        </p:nvSpPr>
        <p:spPr>
          <a:xfrm>
            <a:off x="818348" y="1371600"/>
            <a:ext cx="7511472" cy="4730460"/>
          </a:xfrm>
        </p:spPr>
        <p:txBody>
          <a:bodyPr>
            <a:normAutofit/>
          </a:bodyPr>
          <a:lstStyle/>
          <a:p>
            <a:pPr>
              <a:buSzPct val="80000"/>
            </a:pPr>
            <a:r>
              <a:rPr lang="en-US" sz="2400" cap="none" dirty="0" smtClean="0">
                <a:latin typeface="Calibri" panose="020F0502020204030204" pitchFamily="34" charset="0"/>
                <a:cs typeface="Calibri" panose="020F0502020204030204" pitchFamily="34" charset="0"/>
              </a:rPr>
              <a:t>Tracing [McCarthy, 1960]</a:t>
            </a:r>
          </a:p>
          <a:p>
            <a:pPr lvl="1">
              <a:buSzPct val="80000"/>
            </a:pPr>
            <a:r>
              <a:rPr lang="en-US" sz="2200" cap="none" dirty="0" smtClean="0">
                <a:latin typeface="Calibri" panose="020F0502020204030204" pitchFamily="34" charset="0"/>
                <a:cs typeface="Calibri" panose="020F0502020204030204" pitchFamily="34" charset="0"/>
              </a:rPr>
              <a:t>“Mark and Sweep”</a:t>
            </a: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Reference Counting [Collins, 1960]</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Copying Collection [Minsky, 1963]</a:t>
            </a:r>
          </a:p>
          <a:p>
            <a:pPr lvl="1">
              <a:buSzPct val="80000"/>
            </a:pPr>
            <a:r>
              <a:rPr lang="en-US" sz="2200" cap="none" dirty="0" smtClean="0">
                <a:latin typeface="Calibri" panose="020F0502020204030204" pitchFamily="34" charset="0"/>
                <a:cs typeface="Calibri" panose="020F0502020204030204" pitchFamily="34" charset="0"/>
              </a:rPr>
              <a:t>“Stop and Copy”</a:t>
            </a:r>
            <a:endParaRPr lang="ru-RU" sz="2200" cap="none"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7138611" y="4994718"/>
            <a:ext cx="1503268" cy="1685482"/>
          </a:xfrm>
          <a:prstGeom prst="rect">
            <a:avLst/>
          </a:prstGeom>
          <a:ln w="31750">
            <a:noFill/>
          </a:ln>
          <a:effectLst>
            <a:glow rad="63500">
              <a:schemeClr val="accent2">
                <a:satMod val="175000"/>
                <a:alpha val="40000"/>
              </a:schemeClr>
            </a:glow>
            <a:softEdge rad="88900"/>
          </a:effectLst>
        </p:spPr>
      </p:pic>
      <p:pic>
        <p:nvPicPr>
          <p:cNvPr id="7" name="Picture 6"/>
          <p:cNvPicPr>
            <a:picLocks noChangeAspect="1"/>
          </p:cNvPicPr>
          <p:nvPr/>
        </p:nvPicPr>
        <p:blipFill>
          <a:blip r:embed="rId3"/>
          <a:stretch>
            <a:fillRect/>
          </a:stretch>
        </p:blipFill>
        <p:spPr>
          <a:xfrm>
            <a:off x="7113738" y="3035300"/>
            <a:ext cx="1553014" cy="1676119"/>
          </a:xfrm>
          <a:prstGeom prst="rect">
            <a:avLst/>
          </a:prstGeom>
          <a:ln w="31750">
            <a:noFill/>
          </a:ln>
          <a:effectLst>
            <a:glow rad="63500">
              <a:schemeClr val="accent2">
                <a:satMod val="175000"/>
                <a:alpha val="40000"/>
              </a:schemeClr>
            </a:glow>
            <a:softEdge rad="88900"/>
          </a:effectLst>
        </p:spPr>
      </p:pic>
      <p:pic>
        <p:nvPicPr>
          <p:cNvPr id="10" name="Picture 9"/>
          <p:cNvPicPr>
            <a:picLocks noChangeAspect="1"/>
          </p:cNvPicPr>
          <p:nvPr/>
        </p:nvPicPr>
        <p:blipFill>
          <a:blip r:embed="rId4"/>
          <a:stretch>
            <a:fillRect/>
          </a:stretch>
        </p:blipFill>
        <p:spPr>
          <a:xfrm>
            <a:off x="7098158" y="1076461"/>
            <a:ext cx="1568594" cy="1676119"/>
          </a:xfrm>
          <a:prstGeom prst="rect">
            <a:avLst/>
          </a:prstGeom>
          <a:ln w="31750">
            <a:noFill/>
          </a:ln>
          <a:effectLst>
            <a:glow rad="63500">
              <a:schemeClr val="accent2">
                <a:satMod val="175000"/>
                <a:alpha val="40000"/>
              </a:schemeClr>
            </a:glow>
            <a:softEdge rad="88900"/>
          </a:effectLst>
        </p:spPr>
      </p:pic>
    </p:spTree>
    <p:extLst>
      <p:ext uri="{BB962C8B-B14F-4D97-AF65-F5344CB8AC3E}">
        <p14:creationId xmlns:p14="http://schemas.microsoft.com/office/powerpoint/2010/main" val="2351631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5" name="Rectangle 4"/>
          <p:cNvSpPr/>
          <p:nvPr/>
        </p:nvSpPr>
        <p:spPr>
          <a:xfrm>
            <a:off x="2229318" y="2222795"/>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a:t>
            </a:r>
            <a:endParaRPr lang="ru-RU" dirty="0">
              <a:solidFill>
                <a:schemeClr val="bg1"/>
              </a:solidFill>
            </a:endParaRPr>
          </a:p>
        </p:txBody>
      </p:sp>
      <p:sp>
        <p:nvSpPr>
          <p:cNvPr id="6" name="Rectangle 5"/>
          <p:cNvSpPr/>
          <p:nvPr/>
        </p:nvSpPr>
        <p:spPr>
          <a:xfrm>
            <a:off x="1460116" y="3234192"/>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a:t>
            </a:r>
            <a:endParaRPr lang="ru-RU" dirty="0">
              <a:solidFill>
                <a:schemeClr val="bg1"/>
              </a:solidFill>
            </a:endParaRPr>
          </a:p>
        </p:txBody>
      </p:sp>
      <p:sp>
        <p:nvSpPr>
          <p:cNvPr id="7" name="Rectangle 6"/>
          <p:cNvSpPr/>
          <p:nvPr/>
        </p:nvSpPr>
        <p:spPr>
          <a:xfrm>
            <a:off x="2832178" y="3234192"/>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t>
            </a:r>
            <a:endParaRPr lang="ru-RU" dirty="0">
              <a:solidFill>
                <a:schemeClr val="bg1"/>
              </a:solidFill>
            </a:endParaRPr>
          </a:p>
        </p:txBody>
      </p:sp>
      <p:sp>
        <p:nvSpPr>
          <p:cNvPr id="8" name="Rectangle 7"/>
          <p:cNvSpPr/>
          <p:nvPr/>
        </p:nvSpPr>
        <p:spPr>
          <a:xfrm>
            <a:off x="991984" y="4187916"/>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12" name="Rectangle 11"/>
          <p:cNvSpPr/>
          <p:nvPr/>
        </p:nvSpPr>
        <p:spPr>
          <a:xfrm>
            <a:off x="1602298" y="5112353"/>
            <a:ext cx="914400" cy="533400"/>
          </a:xfrm>
          <a:prstGeom prst="rect">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14" name="Straight Connector 13"/>
          <p:cNvCxnSpPr>
            <a:stCxn id="5" idx="2"/>
            <a:endCxn id="6" idx="0"/>
          </p:cNvCxnSpPr>
          <p:nvPr/>
        </p:nvCxnSpPr>
        <p:spPr>
          <a:xfrm flipH="1">
            <a:off x="1917316" y="2756195"/>
            <a:ext cx="769202"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2686518" y="2756195"/>
            <a:ext cx="602860" cy="47799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flipH="1">
            <a:off x="1449184" y="3767592"/>
            <a:ext cx="468132" cy="42032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a:endCxn id="12" idx="0"/>
          </p:cNvCxnSpPr>
          <p:nvPr/>
        </p:nvCxnSpPr>
        <p:spPr>
          <a:xfrm>
            <a:off x="1449184" y="4721316"/>
            <a:ext cx="610314" cy="391037"/>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340263" y="414317"/>
            <a:ext cx="989557" cy="38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7062287" y="4285281"/>
            <a:ext cx="1545507" cy="646331"/>
          </a:xfrm>
          <a:prstGeom prst="rect">
            <a:avLst/>
          </a:prstGeom>
          <a:noFill/>
        </p:spPr>
        <p:txBody>
          <a:bodyPr wrap="square" rtlCol="0">
            <a:spAutoFit/>
          </a:bodyPr>
          <a:lstStyle/>
          <a:p>
            <a:pPr algn="ctr"/>
            <a:r>
              <a:rPr lang="en-US" dirty="0" smtClean="0"/>
              <a:t>Finalization queue</a:t>
            </a:r>
            <a:endParaRPr lang="ru-RU" dirty="0"/>
          </a:p>
        </p:txBody>
      </p:sp>
      <p:sp>
        <p:nvSpPr>
          <p:cNvPr id="24" name="Rectangle 23"/>
          <p:cNvSpPr/>
          <p:nvPr/>
        </p:nvSpPr>
        <p:spPr>
          <a:xfrm>
            <a:off x="5442663" y="3347110"/>
            <a:ext cx="989557" cy="2748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TextBox 24"/>
          <p:cNvSpPr txBox="1"/>
          <p:nvPr/>
        </p:nvSpPr>
        <p:spPr>
          <a:xfrm>
            <a:off x="5164687" y="6133521"/>
            <a:ext cx="1545507" cy="646331"/>
          </a:xfrm>
          <a:prstGeom prst="rect">
            <a:avLst/>
          </a:prstGeom>
          <a:noFill/>
        </p:spPr>
        <p:txBody>
          <a:bodyPr wrap="square" rtlCol="0">
            <a:spAutoFit/>
          </a:bodyPr>
          <a:lstStyle/>
          <a:p>
            <a:pPr algn="ctr"/>
            <a:r>
              <a:rPr lang="en-US" dirty="0" smtClean="0"/>
              <a:t>F-reachable queue</a:t>
            </a:r>
            <a:endParaRPr lang="ru-RU" dirty="0"/>
          </a:p>
        </p:txBody>
      </p:sp>
      <p:sp>
        <p:nvSpPr>
          <p:cNvPr id="34" name="Rectangle 33"/>
          <p:cNvSpPr/>
          <p:nvPr/>
        </p:nvSpPr>
        <p:spPr>
          <a:xfrm>
            <a:off x="7377840" y="1167417"/>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
            </a:r>
            <a:endParaRPr lang="ru-RU" dirty="0">
              <a:solidFill>
                <a:schemeClr val="bg1"/>
              </a:solidFill>
            </a:endParaRPr>
          </a:p>
        </p:txBody>
      </p:sp>
      <p:sp>
        <p:nvSpPr>
          <p:cNvPr id="36" name="Rectangle 35"/>
          <p:cNvSpPr/>
          <p:nvPr/>
        </p:nvSpPr>
        <p:spPr>
          <a:xfrm>
            <a:off x="7387888" y="2321154"/>
            <a:ext cx="914400" cy="533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a:t>
            </a:r>
            <a:endParaRPr lang="ru-RU" dirty="0">
              <a:solidFill>
                <a:schemeClr val="bg1"/>
              </a:solidFill>
            </a:endParaRPr>
          </a:p>
        </p:txBody>
      </p:sp>
      <p:cxnSp>
        <p:nvCxnSpPr>
          <p:cNvPr id="26" name="Straight Arrow Connector 25"/>
          <p:cNvCxnSpPr>
            <a:endCxn id="24" idx="0"/>
          </p:cNvCxnSpPr>
          <p:nvPr/>
        </p:nvCxnSpPr>
        <p:spPr>
          <a:xfrm>
            <a:off x="5937337" y="2756195"/>
            <a:ext cx="105" cy="590915"/>
          </a:xfrm>
          <a:prstGeom prst="straightConnector1">
            <a:avLst/>
          </a:prstGeom>
          <a:ln w="317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761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Finalization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Finalize is calling when object is not using.</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But, in Finalize() method, we can save reference to this object to some global variable, and use it in future.</a:t>
            </a:r>
          </a:p>
        </p:txBody>
      </p:sp>
      <p:sp>
        <p:nvSpPr>
          <p:cNvPr id="4" name="Rectangle 3"/>
          <p:cNvSpPr/>
          <p:nvPr/>
        </p:nvSpPr>
        <p:spPr>
          <a:xfrm>
            <a:off x="1668045" y="3998934"/>
            <a:ext cx="5334004" cy="2160740"/>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Fin</a:t>
            </a:r>
            <a:r>
              <a:rPr lang="en-US" dirty="0">
                <a:solidFill>
                  <a:srgbClr val="DCDCDC"/>
                </a:solidFill>
                <a:highlight>
                  <a:srgbClr val="1E1E1E"/>
                </a:highlight>
                <a:latin typeface="Consolas" panose="020B0609020204030204" pitchFamily="49" charset="0"/>
              </a:rPr>
              <a:t>()</a:t>
            </a: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r>
              <a:rPr lang="en-US" dirty="0" smtClean="0">
                <a:solidFill>
                  <a:srgbClr val="DCDCDC"/>
                </a:solidFill>
                <a:highlight>
                  <a:srgbClr val="1E1E1E"/>
                </a:highlight>
                <a:latin typeface="Consolas" panose="020B0609020204030204" pitchFamily="49" charset="0"/>
              </a:rPr>
              <a:t>    </a:t>
            </a:r>
            <a:r>
              <a:rPr lang="en-US" dirty="0" smtClean="0">
                <a:solidFill>
                  <a:srgbClr val="FFFFFF"/>
                </a:solidFill>
                <a:highlight>
                  <a:srgbClr val="1E1E1E"/>
                </a:highlight>
                <a:latin typeface="Consolas" panose="020B0609020204030204" pitchFamily="49" charset="0"/>
              </a:rPr>
              <a:t>someGlobalVar = </a:t>
            </a:r>
            <a:r>
              <a:rPr lang="en-US" dirty="0" smtClean="0">
                <a:solidFill>
                  <a:srgbClr val="0070C0"/>
                </a:solidFill>
                <a:highlight>
                  <a:srgbClr val="1E1E1E"/>
                </a:highlight>
                <a:latin typeface="Consolas" panose="020B0609020204030204" pitchFamily="49" charset="0"/>
              </a:rPr>
              <a:t>this</a:t>
            </a:r>
            <a:r>
              <a:rPr lang="en-US" dirty="0" smtClean="0">
                <a:solidFill>
                  <a:srgbClr val="FFFFFF"/>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smtClean="0">
                <a:solidFill>
                  <a:srgbClr val="DCDCDC"/>
                </a:solidFill>
                <a:highlight>
                  <a:srgbClr val="1E1E1E"/>
                </a:highlight>
                <a:latin typeface="Consolas" panose="020B0609020204030204" pitchFamily="49" charset="0"/>
              </a:rPr>
              <a:t>}</a:t>
            </a:r>
            <a:endParaRPr lang="ru-RU" dirty="0">
              <a:solidFill>
                <a:srgbClr val="DCDCDC"/>
              </a:solidFill>
              <a:highlight>
                <a:srgbClr val="1E1E1E"/>
              </a:highlight>
              <a:latin typeface="Consolas" panose="020B0609020204030204" pitchFamily="49" charset="0"/>
            </a:endParaRPr>
          </a:p>
          <a:p>
            <a:endParaRPr lang="ru-RU" dirty="0"/>
          </a:p>
        </p:txBody>
      </p:sp>
    </p:spTree>
    <p:extLst>
      <p:ext uri="{BB962C8B-B14F-4D97-AF65-F5344CB8AC3E}">
        <p14:creationId xmlns:p14="http://schemas.microsoft.com/office/powerpoint/2010/main" val="163587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Younger objects dies faster</a:t>
            </a:r>
          </a:p>
          <a:p>
            <a:pPr>
              <a:buSzPct val="80000"/>
            </a:pPr>
            <a:r>
              <a:rPr lang="en-US" sz="2400" cap="none" dirty="0" smtClean="0">
                <a:latin typeface="Calibri" panose="020F0502020204030204" pitchFamily="34" charset="0"/>
                <a:cs typeface="Calibri" panose="020F0502020204030204" pitchFamily="34" charset="0"/>
              </a:rPr>
              <a:t>Older objects live longer </a:t>
            </a:r>
          </a:p>
          <a:p>
            <a:pPr>
              <a:buSzPct val="80000"/>
            </a:pPr>
            <a:r>
              <a:rPr lang="en-US" sz="2400" cap="none" dirty="0" smtClean="0">
                <a:latin typeface="Calibri" panose="020F0502020204030204" pitchFamily="34" charset="0"/>
                <a:cs typeface="Calibri" panose="020F0502020204030204" pitchFamily="34" charset="0"/>
              </a:rPr>
              <a:t>Garbage collection works faster for part of the heap, than for whole heap.</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GLR has 3 generations:</a:t>
            </a:r>
          </a:p>
          <a:p>
            <a:pPr lvl="1">
              <a:buSzPct val="80000"/>
            </a:pPr>
            <a:r>
              <a:rPr lang="en-US" sz="2200" cap="none" dirty="0" smtClean="0">
                <a:latin typeface="Calibri" panose="020F0502020204030204" pitchFamily="34" charset="0"/>
                <a:cs typeface="Calibri" panose="020F0502020204030204" pitchFamily="34" charset="0"/>
              </a:rPr>
              <a:t>0 – for new objects</a:t>
            </a:r>
          </a:p>
          <a:p>
            <a:pPr lvl="1">
              <a:buSzPct val="80000"/>
            </a:pPr>
            <a:r>
              <a:rPr lang="en-US" sz="2200" cap="none" dirty="0" smtClean="0">
                <a:latin typeface="Calibri" panose="020F0502020204030204" pitchFamily="34" charset="0"/>
                <a:cs typeface="Calibri" panose="020F0502020204030204" pitchFamily="34" charset="0"/>
              </a:rPr>
              <a:t>1 – for old objects</a:t>
            </a:r>
          </a:p>
          <a:p>
            <a:pPr lvl="1">
              <a:buSzPct val="80000"/>
            </a:pPr>
            <a:r>
              <a:rPr lang="en-US" sz="2200" cap="none" dirty="0" smtClean="0">
                <a:latin typeface="Calibri" panose="020F0502020204030204" pitchFamily="34" charset="0"/>
                <a:cs typeface="Calibri" panose="020F0502020204030204" pitchFamily="34" charset="0"/>
              </a:rPr>
              <a:t>2 – for the oldest</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833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2" name="Group 11"/>
          <p:cNvGrpSpPr/>
          <p:nvPr/>
        </p:nvGrpSpPr>
        <p:grpSpPr>
          <a:xfrm>
            <a:off x="442574" y="1597257"/>
            <a:ext cx="8263011" cy="1602785"/>
            <a:chOff x="442577" y="2066794"/>
            <a:chExt cx="8263011" cy="1602785"/>
          </a:xfrm>
        </p:grpSpPr>
        <p:sp>
          <p:nvSpPr>
            <p:cNvPr id="4" name="Rectangle 3"/>
            <p:cNvSpPr/>
            <p:nvPr/>
          </p:nvSpPr>
          <p:spPr>
            <a:xfrm>
              <a:off x="442577" y="206679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447809" y="219551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6" name="Rectangle 5"/>
            <p:cNvSpPr/>
            <p:nvPr/>
          </p:nvSpPr>
          <p:spPr>
            <a:xfrm>
              <a:off x="1209809" y="219551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7" name="Rectangle 6"/>
            <p:cNvSpPr/>
            <p:nvPr/>
          </p:nvSpPr>
          <p:spPr>
            <a:xfrm>
              <a:off x="1955168" y="219551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8" name="Rectangle 7"/>
            <p:cNvSpPr/>
            <p:nvPr/>
          </p:nvSpPr>
          <p:spPr>
            <a:xfrm>
              <a:off x="2727629" y="2195516"/>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9" name="Rectangle 8"/>
            <p:cNvSpPr/>
            <p:nvPr/>
          </p:nvSpPr>
          <p:spPr>
            <a:xfrm>
              <a:off x="3500090" y="2195515"/>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10" name="Left Brace 9"/>
            <p:cNvSpPr/>
            <p:nvPr/>
          </p:nvSpPr>
          <p:spPr>
            <a:xfrm rot="16200000">
              <a:off x="2156665" y="1069563"/>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1" name="TextBox 10"/>
            <p:cNvSpPr txBox="1"/>
            <p:nvPr/>
          </p:nvSpPr>
          <p:spPr>
            <a:xfrm>
              <a:off x="2183963" y="3207914"/>
              <a:ext cx="354584" cy="461665"/>
            </a:xfrm>
            <a:prstGeom prst="rect">
              <a:avLst/>
            </a:prstGeom>
            <a:noFill/>
          </p:spPr>
          <p:txBody>
            <a:bodyPr wrap="none" rtlCol="0">
              <a:spAutoFit/>
            </a:bodyPr>
            <a:lstStyle/>
            <a:p>
              <a:r>
                <a:rPr lang="en-US" sz="2400" dirty="0" smtClean="0"/>
                <a:t>0</a:t>
              </a:r>
              <a:endParaRPr lang="ru-RU" sz="2400" dirty="0"/>
            </a:p>
          </p:txBody>
        </p:sp>
      </p:grpSp>
      <p:grpSp>
        <p:nvGrpSpPr>
          <p:cNvPr id="26" name="Group 25"/>
          <p:cNvGrpSpPr/>
          <p:nvPr/>
        </p:nvGrpSpPr>
        <p:grpSpPr>
          <a:xfrm>
            <a:off x="442575" y="5129950"/>
            <a:ext cx="8263011" cy="1637057"/>
            <a:chOff x="442577" y="4359057"/>
            <a:chExt cx="8263011" cy="1637057"/>
          </a:xfrm>
        </p:grpSpPr>
        <p:sp>
          <p:nvSpPr>
            <p:cNvPr id="14" name="Rectangle 13"/>
            <p:cNvSpPr/>
            <p:nvPr/>
          </p:nvSpPr>
          <p:spPr>
            <a:xfrm>
              <a:off x="442577" y="4359057"/>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9" y="4487782"/>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9" y="4487781"/>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8" y="448778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203"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500" y="5534449"/>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3714987" y="4134288"/>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3742284" y="5534449"/>
              <a:ext cx="354584" cy="461665"/>
            </a:xfrm>
            <a:prstGeom prst="rect">
              <a:avLst/>
            </a:prstGeom>
            <a:noFill/>
          </p:spPr>
          <p:txBody>
            <a:bodyPr wrap="none" rtlCol="0">
              <a:spAutoFit/>
            </a:bodyPr>
            <a:lstStyle/>
            <a:p>
              <a:r>
                <a:rPr lang="en-US" sz="2400" dirty="0" smtClean="0"/>
                <a:t>0</a:t>
              </a:r>
              <a:endParaRPr lang="ru-RU" sz="2400" dirty="0"/>
            </a:p>
          </p:txBody>
        </p:sp>
      </p:grpSp>
      <p:grpSp>
        <p:nvGrpSpPr>
          <p:cNvPr id="36" name="Group 35"/>
          <p:cNvGrpSpPr/>
          <p:nvPr/>
        </p:nvGrpSpPr>
        <p:grpSpPr>
          <a:xfrm>
            <a:off x="442574" y="3333331"/>
            <a:ext cx="8263011" cy="1602785"/>
            <a:chOff x="442574" y="3333331"/>
            <a:chExt cx="8263011" cy="1602785"/>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1" name="Rectangle 30"/>
            <p:cNvSpPr/>
            <p:nvPr/>
          </p:nvSpPr>
          <p:spPr>
            <a:xfrm>
              <a:off x="1955165" y="3462054"/>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t>
              </a:r>
              <a:endParaRPr lang="ru-RU" b="1" dirty="0">
                <a:solidFill>
                  <a:schemeClr val="bg1"/>
                </a:solidFill>
              </a:endParaRPr>
            </a:p>
          </p:txBody>
        </p:sp>
        <p:sp>
          <p:nvSpPr>
            <p:cNvPr id="32" name="Rectangle 31"/>
            <p:cNvSpPr/>
            <p:nvPr/>
          </p:nvSpPr>
          <p:spPr>
            <a:xfrm>
              <a:off x="2727626" y="3462053"/>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3" name="Rectangle 32"/>
            <p:cNvSpPr/>
            <p:nvPr/>
          </p:nvSpPr>
          <p:spPr>
            <a:xfrm>
              <a:off x="3500087" y="346205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a:t>
              </a:r>
              <a:endParaRPr lang="ru-RU" b="1" dirty="0">
                <a:solidFill>
                  <a:schemeClr val="bg1"/>
                </a:solidFill>
              </a:endParaRPr>
            </a:p>
          </p:txBody>
        </p:sp>
        <p:sp>
          <p:nvSpPr>
            <p:cNvPr id="34" name="Left Brace 33"/>
            <p:cNvSpPr/>
            <p:nvPr/>
          </p:nvSpPr>
          <p:spPr>
            <a:xfrm rot="16200000">
              <a:off x="2156662" y="2336100"/>
              <a:ext cx="409180" cy="380167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2183960" y="4474451"/>
              <a:ext cx="354584" cy="461665"/>
            </a:xfrm>
            <a:prstGeom prst="rect">
              <a:avLst/>
            </a:prstGeom>
            <a:noFill/>
          </p:spPr>
          <p:txBody>
            <a:bodyPr wrap="none" rtlCol="0">
              <a:spAutoFit/>
            </a:bodyPr>
            <a:lstStyle/>
            <a:p>
              <a:r>
                <a:rPr lang="en-US" sz="2400" dirty="0" smtClean="0"/>
                <a:t>0</a:t>
              </a:r>
              <a:endParaRPr lang="ru-RU" sz="2400" dirty="0"/>
            </a:p>
          </p:txBody>
        </p:sp>
      </p:grpSp>
    </p:spTree>
    <p:extLst>
      <p:ext uri="{BB962C8B-B14F-4D97-AF65-F5344CB8AC3E}">
        <p14:creationId xmlns:p14="http://schemas.microsoft.com/office/powerpoint/2010/main" val="65475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Generations</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grpSp>
        <p:nvGrpSpPr>
          <p:cNvPr id="18" name="Group 17"/>
          <p:cNvGrpSpPr/>
          <p:nvPr/>
        </p:nvGrpSpPr>
        <p:grpSpPr>
          <a:xfrm>
            <a:off x="442573" y="1583915"/>
            <a:ext cx="8263011" cy="1637057"/>
            <a:chOff x="442573" y="1583915"/>
            <a:chExt cx="8263011" cy="1637057"/>
          </a:xfrm>
        </p:grpSpPr>
        <p:sp>
          <p:nvSpPr>
            <p:cNvPr id="14" name="Rectangle 13"/>
            <p:cNvSpPr/>
            <p:nvPr/>
          </p:nvSpPr>
          <p:spPr>
            <a:xfrm>
              <a:off x="442573" y="1583915"/>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447805" y="1712640"/>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16" name="Rectangle 15"/>
            <p:cNvSpPr/>
            <p:nvPr/>
          </p:nvSpPr>
          <p:spPr>
            <a:xfrm>
              <a:off x="1209805" y="1712639"/>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17" name="Rectangle 16"/>
            <p:cNvSpPr/>
            <p:nvPr/>
          </p:nvSpPr>
          <p:spPr>
            <a:xfrm>
              <a:off x="195516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20" name="Left Brace 19"/>
            <p:cNvSpPr/>
            <p:nvPr/>
          </p:nvSpPr>
          <p:spPr>
            <a:xfrm rot="16200000">
              <a:off x="1384199" y="1359146"/>
              <a:ext cx="409180" cy="2256750"/>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TextBox 20"/>
            <p:cNvSpPr txBox="1"/>
            <p:nvPr/>
          </p:nvSpPr>
          <p:spPr>
            <a:xfrm>
              <a:off x="1411496" y="2759307"/>
              <a:ext cx="354584" cy="461665"/>
            </a:xfrm>
            <a:prstGeom prst="rect">
              <a:avLst/>
            </a:prstGeom>
            <a:noFill/>
          </p:spPr>
          <p:txBody>
            <a:bodyPr wrap="none" rtlCol="0">
              <a:spAutoFit/>
            </a:bodyPr>
            <a:lstStyle/>
            <a:p>
              <a:r>
                <a:rPr lang="en-US" sz="2400" dirty="0" smtClean="0"/>
                <a:t>1</a:t>
              </a:r>
              <a:endParaRPr lang="ru-RU" sz="2400" dirty="0"/>
            </a:p>
          </p:txBody>
        </p:sp>
        <p:sp>
          <p:nvSpPr>
            <p:cNvPr id="24" name="Left Brace 23"/>
            <p:cNvSpPr/>
            <p:nvPr/>
          </p:nvSpPr>
          <p:spPr>
            <a:xfrm rot="16200000">
              <a:off x="4854890" y="219239"/>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 name="TextBox 24"/>
            <p:cNvSpPr txBox="1"/>
            <p:nvPr/>
          </p:nvSpPr>
          <p:spPr>
            <a:xfrm>
              <a:off x="4882188" y="2694088"/>
              <a:ext cx="354584" cy="461665"/>
            </a:xfrm>
            <a:prstGeom prst="rect">
              <a:avLst/>
            </a:prstGeom>
            <a:noFill/>
          </p:spPr>
          <p:txBody>
            <a:bodyPr wrap="none" rtlCol="0">
              <a:spAutoFit/>
            </a:bodyPr>
            <a:lstStyle/>
            <a:p>
              <a:r>
                <a:rPr lang="en-US" sz="2400" dirty="0" smtClean="0"/>
                <a:t>0</a:t>
              </a:r>
              <a:endParaRPr lang="ru-RU" sz="2400" dirty="0"/>
            </a:p>
          </p:txBody>
        </p:sp>
        <p:sp>
          <p:nvSpPr>
            <p:cNvPr id="36" name="Rectangle 35"/>
            <p:cNvSpPr/>
            <p:nvPr/>
          </p:nvSpPr>
          <p:spPr>
            <a:xfrm>
              <a:off x="2791198"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37" name="Rectangle 36"/>
            <p:cNvSpPr/>
            <p:nvPr/>
          </p:nvSpPr>
          <p:spPr>
            <a:xfrm>
              <a:off x="3538572"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38" name="Rectangle 37"/>
            <p:cNvSpPr/>
            <p:nvPr/>
          </p:nvSpPr>
          <p:spPr>
            <a:xfrm>
              <a:off x="4298474"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39" name="Rectangle 38"/>
            <p:cNvSpPr/>
            <p:nvPr/>
          </p:nvSpPr>
          <p:spPr>
            <a:xfrm>
              <a:off x="5047946" y="1718273"/>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40" name="Rectangle 39"/>
            <p:cNvSpPr/>
            <p:nvPr/>
          </p:nvSpPr>
          <p:spPr>
            <a:xfrm>
              <a:off x="5805750" y="1712638"/>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41" name="Rectangle 40"/>
            <p:cNvSpPr/>
            <p:nvPr/>
          </p:nvSpPr>
          <p:spPr>
            <a:xfrm>
              <a:off x="6565762" y="1712637"/>
              <a:ext cx="762000" cy="54421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grpSp>
      <p:grpSp>
        <p:nvGrpSpPr>
          <p:cNvPr id="13" name="Group 12"/>
          <p:cNvGrpSpPr/>
          <p:nvPr/>
        </p:nvGrpSpPr>
        <p:grpSpPr>
          <a:xfrm>
            <a:off x="442574" y="3333331"/>
            <a:ext cx="8263011" cy="1602786"/>
            <a:chOff x="442574" y="3333331"/>
            <a:chExt cx="8263011" cy="1602786"/>
          </a:xfrm>
        </p:grpSpPr>
        <p:sp>
          <p:nvSpPr>
            <p:cNvPr id="28" name="Rectangle 27"/>
            <p:cNvSpPr/>
            <p:nvPr/>
          </p:nvSpPr>
          <p:spPr>
            <a:xfrm>
              <a:off x="442574" y="3333331"/>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Rectangle 64"/>
            <p:cNvSpPr/>
            <p:nvPr/>
          </p:nvSpPr>
          <p:spPr>
            <a:xfrm>
              <a:off x="6578290" y="3455241"/>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k</a:t>
              </a:r>
              <a:endParaRPr lang="ru-RU" b="1" dirty="0">
                <a:solidFill>
                  <a:schemeClr val="bg1"/>
                </a:solidFill>
              </a:endParaRPr>
            </a:p>
          </p:txBody>
        </p:sp>
        <p:sp>
          <p:nvSpPr>
            <p:cNvPr id="58" name="Left Brace 57"/>
            <p:cNvSpPr/>
            <p:nvPr/>
          </p:nvSpPr>
          <p:spPr>
            <a:xfrm rot="16200000">
              <a:off x="4867418" y="1961843"/>
              <a:ext cx="409180" cy="453656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9" name="TextBox 58"/>
            <p:cNvSpPr txBox="1"/>
            <p:nvPr/>
          </p:nvSpPr>
          <p:spPr>
            <a:xfrm>
              <a:off x="4894716" y="4436692"/>
              <a:ext cx="354584" cy="461665"/>
            </a:xfrm>
            <a:prstGeom prst="rect">
              <a:avLst/>
            </a:prstGeom>
            <a:noFill/>
          </p:spPr>
          <p:txBody>
            <a:bodyPr wrap="none" rtlCol="0">
              <a:spAutoFit/>
            </a:bodyPr>
            <a:lstStyle/>
            <a:p>
              <a:r>
                <a:rPr lang="en-US" sz="2400" dirty="0" smtClean="0"/>
                <a:t>0</a:t>
              </a:r>
              <a:endParaRPr lang="ru-RU" sz="2400" dirty="0"/>
            </a:p>
          </p:txBody>
        </p:sp>
        <p:sp>
          <p:nvSpPr>
            <p:cNvPr id="60" name="Rectangle 59"/>
            <p:cNvSpPr/>
            <p:nvPr/>
          </p:nvSpPr>
          <p:spPr>
            <a:xfrm>
              <a:off x="2803726"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a:t>
              </a:r>
              <a:endParaRPr lang="ru-RU" b="1" dirty="0">
                <a:solidFill>
                  <a:schemeClr val="bg1"/>
                </a:solidFill>
              </a:endParaRPr>
            </a:p>
          </p:txBody>
        </p:sp>
        <p:sp>
          <p:nvSpPr>
            <p:cNvPr id="61" name="Rectangle 60"/>
            <p:cNvSpPr/>
            <p:nvPr/>
          </p:nvSpPr>
          <p:spPr>
            <a:xfrm>
              <a:off x="3551100" y="345524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62" name="Rectangle 61"/>
            <p:cNvSpPr/>
            <p:nvPr/>
          </p:nvSpPr>
          <p:spPr>
            <a:xfrm>
              <a:off x="4311002"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h</a:t>
              </a:r>
              <a:endParaRPr lang="ru-RU" b="1" dirty="0">
                <a:solidFill>
                  <a:schemeClr val="bg1"/>
                </a:solidFill>
              </a:endParaRPr>
            </a:p>
          </p:txBody>
        </p:sp>
        <p:sp>
          <p:nvSpPr>
            <p:cNvPr id="63" name="Rectangle 62"/>
            <p:cNvSpPr/>
            <p:nvPr/>
          </p:nvSpPr>
          <p:spPr>
            <a:xfrm>
              <a:off x="5060474" y="3460877"/>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64" name="Rectangle 63"/>
            <p:cNvSpPr/>
            <p:nvPr/>
          </p:nvSpPr>
          <p:spPr>
            <a:xfrm>
              <a:off x="5818278" y="3455242"/>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j</a:t>
              </a:r>
              <a:endParaRPr lang="ru-RU" b="1" dirty="0">
                <a:solidFill>
                  <a:schemeClr val="bg1"/>
                </a:solidFill>
              </a:endParaRPr>
            </a:p>
          </p:txBody>
        </p:sp>
        <p:sp>
          <p:nvSpPr>
            <p:cNvPr id="29" name="Rectangle 28"/>
            <p:cNvSpPr/>
            <p:nvPr/>
          </p:nvSpPr>
          <p:spPr>
            <a:xfrm>
              <a:off x="447806" y="3462056"/>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30" name="Rectangle 29"/>
            <p:cNvSpPr/>
            <p:nvPr/>
          </p:nvSpPr>
          <p:spPr>
            <a:xfrm>
              <a:off x="1209806" y="3462055"/>
              <a:ext cx="762000" cy="544215"/>
            </a:xfrm>
            <a:prstGeom prst="rect">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b</a:t>
              </a:r>
              <a:endParaRPr lang="ru-RU" b="1" dirty="0">
                <a:solidFill>
                  <a:schemeClr val="bg1"/>
                </a:solidFill>
              </a:endParaRPr>
            </a:p>
          </p:txBody>
        </p:sp>
        <p:sp>
          <p:nvSpPr>
            <p:cNvPr id="32" name="Rectangle 31"/>
            <p:cNvSpPr/>
            <p:nvPr/>
          </p:nvSpPr>
          <p:spPr>
            <a:xfrm>
              <a:off x="1966580" y="3462052"/>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34" name="Left Brace 33"/>
            <p:cNvSpPr/>
            <p:nvPr/>
          </p:nvSpPr>
          <p:spPr>
            <a:xfrm rot="16200000">
              <a:off x="1389908" y="3102854"/>
              <a:ext cx="409180" cy="226816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1411496" y="4474452"/>
              <a:ext cx="354584" cy="461665"/>
            </a:xfrm>
            <a:prstGeom prst="rect">
              <a:avLst/>
            </a:prstGeom>
            <a:noFill/>
          </p:spPr>
          <p:txBody>
            <a:bodyPr wrap="none" rtlCol="0">
              <a:spAutoFit/>
            </a:bodyPr>
            <a:lstStyle/>
            <a:p>
              <a:r>
                <a:rPr lang="en-US" sz="2400" dirty="0" smtClean="0"/>
                <a:t>1</a:t>
              </a:r>
              <a:endParaRPr lang="ru-RU" sz="2400" dirty="0"/>
            </a:p>
          </p:txBody>
        </p:sp>
      </p:grpSp>
      <p:grpSp>
        <p:nvGrpSpPr>
          <p:cNvPr id="19" name="Group 18"/>
          <p:cNvGrpSpPr/>
          <p:nvPr/>
        </p:nvGrpSpPr>
        <p:grpSpPr>
          <a:xfrm>
            <a:off x="342365" y="5043924"/>
            <a:ext cx="8263011" cy="1615942"/>
            <a:chOff x="342365" y="5043924"/>
            <a:chExt cx="8263011" cy="1615942"/>
          </a:xfrm>
        </p:grpSpPr>
        <p:sp>
          <p:nvSpPr>
            <p:cNvPr id="67" name="Rectangle 66"/>
            <p:cNvSpPr/>
            <p:nvPr/>
          </p:nvSpPr>
          <p:spPr>
            <a:xfrm>
              <a:off x="342365" y="5043924"/>
              <a:ext cx="8263011" cy="826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Left Brace 68"/>
            <p:cNvSpPr/>
            <p:nvPr/>
          </p:nvSpPr>
          <p:spPr>
            <a:xfrm rot="16200000">
              <a:off x="2574069" y="5128641"/>
              <a:ext cx="409180" cy="1624154"/>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0" name="TextBox 69"/>
            <p:cNvSpPr txBox="1"/>
            <p:nvPr/>
          </p:nvSpPr>
          <p:spPr>
            <a:xfrm>
              <a:off x="4794507" y="6147285"/>
              <a:ext cx="354584" cy="461665"/>
            </a:xfrm>
            <a:prstGeom prst="rect">
              <a:avLst/>
            </a:prstGeom>
            <a:noFill/>
          </p:spPr>
          <p:txBody>
            <a:bodyPr wrap="none" rtlCol="0">
              <a:spAutoFit/>
            </a:bodyPr>
            <a:lstStyle/>
            <a:p>
              <a:r>
                <a:rPr lang="en-US" sz="2400" dirty="0" smtClean="0"/>
                <a:t>0</a:t>
              </a:r>
              <a:endParaRPr lang="ru-RU" sz="2400" dirty="0"/>
            </a:p>
          </p:txBody>
        </p:sp>
        <p:sp>
          <p:nvSpPr>
            <p:cNvPr id="72" name="Rectangle 71"/>
            <p:cNvSpPr/>
            <p:nvPr/>
          </p:nvSpPr>
          <p:spPr>
            <a:xfrm>
              <a:off x="2060021"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g</a:t>
              </a:r>
              <a:endParaRPr lang="ru-RU" b="1" dirty="0">
                <a:solidFill>
                  <a:schemeClr val="bg1"/>
                </a:solidFill>
              </a:endParaRPr>
            </a:p>
          </p:txBody>
        </p:sp>
        <p:sp>
          <p:nvSpPr>
            <p:cNvPr id="74" name="Rectangle 73"/>
            <p:cNvSpPr/>
            <p:nvPr/>
          </p:nvSpPr>
          <p:spPr>
            <a:xfrm>
              <a:off x="2828733" y="517146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1"/>
                  </a:solidFill>
                </a:rPr>
                <a:t>i</a:t>
              </a:r>
              <a:endParaRPr lang="ru-RU" b="1" dirty="0">
                <a:solidFill>
                  <a:schemeClr val="bg1"/>
                </a:solidFill>
              </a:endParaRPr>
            </a:p>
          </p:txBody>
        </p:sp>
        <p:sp>
          <p:nvSpPr>
            <p:cNvPr id="76" name="Rectangle 75"/>
            <p:cNvSpPr/>
            <p:nvPr/>
          </p:nvSpPr>
          <p:spPr>
            <a:xfrm>
              <a:off x="347597" y="5172649"/>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a:t>
              </a:r>
              <a:endParaRPr lang="ru-RU" b="1" dirty="0">
                <a:solidFill>
                  <a:schemeClr val="bg1"/>
                </a:solidFill>
              </a:endParaRPr>
            </a:p>
          </p:txBody>
        </p:sp>
        <p:sp>
          <p:nvSpPr>
            <p:cNvPr id="78" name="Rectangle 77"/>
            <p:cNvSpPr/>
            <p:nvPr/>
          </p:nvSpPr>
          <p:spPr>
            <a:xfrm>
              <a:off x="1137244" y="5172648"/>
              <a:ext cx="762000" cy="54421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d</a:t>
              </a:r>
              <a:endParaRPr lang="ru-RU" b="1" dirty="0">
                <a:solidFill>
                  <a:schemeClr val="bg1"/>
                </a:solidFill>
              </a:endParaRPr>
            </a:p>
          </p:txBody>
        </p:sp>
        <p:sp>
          <p:nvSpPr>
            <p:cNvPr id="79" name="Left Brace 78"/>
            <p:cNvSpPr/>
            <p:nvPr/>
          </p:nvSpPr>
          <p:spPr>
            <a:xfrm rot="16200000">
              <a:off x="925137" y="5178010"/>
              <a:ext cx="409180" cy="1539039"/>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0" name="TextBox 79"/>
            <p:cNvSpPr txBox="1"/>
            <p:nvPr/>
          </p:nvSpPr>
          <p:spPr>
            <a:xfrm>
              <a:off x="932305" y="6198201"/>
              <a:ext cx="354584" cy="461665"/>
            </a:xfrm>
            <a:prstGeom prst="rect">
              <a:avLst/>
            </a:prstGeom>
            <a:noFill/>
          </p:spPr>
          <p:txBody>
            <a:bodyPr wrap="none" rtlCol="0">
              <a:spAutoFit/>
            </a:bodyPr>
            <a:lstStyle/>
            <a:p>
              <a:r>
                <a:rPr lang="en-US" sz="2400" dirty="0" smtClean="0"/>
                <a:t>2</a:t>
              </a:r>
              <a:endParaRPr lang="ru-RU" sz="2400" dirty="0"/>
            </a:p>
          </p:txBody>
        </p:sp>
        <p:sp>
          <p:nvSpPr>
            <p:cNvPr id="81" name="TextBox 80"/>
            <p:cNvSpPr txBox="1"/>
            <p:nvPr/>
          </p:nvSpPr>
          <p:spPr>
            <a:xfrm>
              <a:off x="2601367" y="6147285"/>
              <a:ext cx="354584" cy="461665"/>
            </a:xfrm>
            <a:prstGeom prst="rect">
              <a:avLst/>
            </a:prstGeom>
            <a:noFill/>
          </p:spPr>
          <p:txBody>
            <a:bodyPr wrap="none" rtlCol="0">
              <a:spAutoFit/>
            </a:bodyPr>
            <a:lstStyle/>
            <a:p>
              <a:r>
                <a:rPr lang="en-US" sz="2400" dirty="0" smtClean="0"/>
                <a:t>1</a:t>
              </a:r>
              <a:endParaRPr lang="ru-RU" sz="2400" dirty="0"/>
            </a:p>
          </p:txBody>
        </p:sp>
        <p:sp>
          <p:nvSpPr>
            <p:cNvPr id="82" name="Left Brace 81"/>
            <p:cNvSpPr/>
            <p:nvPr/>
          </p:nvSpPr>
          <p:spPr>
            <a:xfrm rot="16200000">
              <a:off x="4761474" y="4675632"/>
              <a:ext cx="409180" cy="2543795"/>
            </a:xfrm>
            <a:prstGeom prst="leftBrace">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Tree>
    <p:extLst>
      <p:ext uri="{BB962C8B-B14F-4D97-AF65-F5344CB8AC3E}">
        <p14:creationId xmlns:p14="http://schemas.microsoft.com/office/powerpoint/2010/main" val="38504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Large Object Heap (LOH)</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CLR has special heap for large objects ( &lt; 85kb )</a:t>
            </a:r>
          </a:p>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LOH does nod defragmented during the GC.</a:t>
            </a:r>
          </a:p>
          <a:p>
            <a:pPr lvl="1">
              <a:buSzPct val="80000"/>
            </a:pPr>
            <a:r>
              <a:rPr lang="en-US" sz="2200" cap="none" dirty="0" smtClean="0">
                <a:latin typeface="Calibri" panose="020F0502020204030204" pitchFamily="34" charset="0"/>
                <a:cs typeface="Calibri" panose="020F0502020204030204" pitchFamily="34" charset="0"/>
              </a:rPr>
              <a:t>It will require too much processor time</a:t>
            </a: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objects in LOH threats as 2 generation</a:t>
            </a: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4938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Object can have </a:t>
            </a:r>
            <a:r>
              <a:rPr lang="en-US" sz="2400" u="sng" cap="none" dirty="0" smtClean="0">
                <a:latin typeface="Calibri" panose="020F0502020204030204" pitchFamily="34" charset="0"/>
                <a:cs typeface="Calibri" panose="020F0502020204030204" pitchFamily="34" charset="0"/>
              </a:rPr>
              <a:t>Managed</a:t>
            </a:r>
            <a:r>
              <a:rPr lang="en-US" sz="2400" cap="none" dirty="0" smtClean="0">
                <a:latin typeface="Calibri" panose="020F0502020204030204" pitchFamily="34" charset="0"/>
                <a:cs typeface="Calibri" panose="020F0502020204030204" pitchFamily="34" charset="0"/>
              </a:rPr>
              <a:t> and </a:t>
            </a:r>
            <a:r>
              <a:rPr lang="en-US" sz="2400" u="sng" cap="none" dirty="0" smtClean="0">
                <a:latin typeface="Calibri" panose="020F0502020204030204" pitchFamily="34" charset="0"/>
                <a:cs typeface="Calibri" panose="020F0502020204030204" pitchFamily="34" charset="0"/>
              </a:rPr>
              <a:t>Unmanaged</a:t>
            </a:r>
            <a:r>
              <a:rPr lang="en-US" sz="2400" cap="none" dirty="0" smtClean="0">
                <a:latin typeface="Calibri" panose="020F0502020204030204" pitchFamily="34" charset="0"/>
                <a:cs typeface="Calibri" panose="020F0502020204030204" pitchFamily="34" charset="0"/>
              </a:rPr>
              <a:t> resources.</a:t>
            </a:r>
          </a:p>
          <a:p>
            <a:pPr lvl="1">
              <a:buSzPct val="80000"/>
            </a:pPr>
            <a:r>
              <a:rPr lang="en-US" sz="2200" cap="none" dirty="0" smtClean="0">
                <a:latin typeface="Calibri" panose="020F0502020204030204" pitchFamily="34" charset="0"/>
                <a:cs typeface="Calibri" panose="020F0502020204030204" pitchFamily="34" charset="0"/>
              </a:rPr>
              <a:t>Managed resources can be handled by GC.</a:t>
            </a:r>
          </a:p>
          <a:p>
            <a:pPr lvl="1">
              <a:buSzPct val="80000"/>
            </a:pPr>
            <a:r>
              <a:rPr lang="en-US" sz="2200" cap="none" dirty="0" smtClean="0">
                <a:latin typeface="Calibri" panose="020F0502020204030204" pitchFamily="34" charset="0"/>
                <a:cs typeface="Calibri" panose="020F0502020204030204" pitchFamily="34" charset="0"/>
              </a:rPr>
              <a:t>Unmanaged resources should be closed by developer.</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325677" y="3632548"/>
            <a:ext cx="8417490" cy="2830883"/>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WriteToFile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string</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tw2</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smtClean="0">
                <a:solidFill>
                  <a:srgbClr val="DCDCDC"/>
                </a:solidFill>
                <a:highlight>
                  <a:srgbClr val="1E1E1E"/>
                </a:highlight>
                <a:latin typeface="Consolas" panose="020B0609020204030204" pitchFamily="49" charset="0"/>
              </a:rPr>
              <a:t>); </a:t>
            </a:r>
            <a:r>
              <a:rPr lang="en-US" dirty="0" smtClean="0">
                <a:solidFill>
                  <a:srgbClr val="608B4E"/>
                </a:solidFill>
                <a:highlight>
                  <a:srgbClr val="1E1E1E"/>
                </a:highlight>
                <a:latin typeface="Consolas" panose="020B0609020204030204" pitchFamily="49" charset="0"/>
              </a:rPr>
              <a:t>//??? </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4298479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Class contained managed and unmanaged resources implements interface IDisposable.</a:t>
            </a: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Boolean parameter disposing is:</a:t>
            </a:r>
          </a:p>
          <a:p>
            <a:pPr lvl="1">
              <a:buSzPct val="80000"/>
            </a:pPr>
            <a:r>
              <a:rPr lang="en-US" sz="2200" cap="none" dirty="0" smtClean="0">
                <a:latin typeface="Calibri" panose="020F0502020204030204" pitchFamily="34" charset="0"/>
                <a:cs typeface="Calibri" panose="020F0502020204030204" pitchFamily="34" charset="0"/>
              </a:rPr>
              <a:t>true – call from Dispose() method.</a:t>
            </a:r>
          </a:p>
          <a:p>
            <a:pPr lvl="1">
              <a:buSzPct val="80000"/>
            </a:pPr>
            <a:r>
              <a:rPr lang="en-US" sz="2200" cap="none" dirty="0" smtClean="0">
                <a:latin typeface="Calibri" panose="020F0502020204030204" pitchFamily="34" charset="0"/>
                <a:cs typeface="Calibri" panose="020F0502020204030204" pitchFamily="34" charset="0"/>
              </a:rPr>
              <a:t>false – call from Finalize() method.</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501041" y="2530259"/>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608B4E"/>
                </a:solidFill>
                <a:highlight>
                  <a:srgbClr val="1E1E1E"/>
                </a:highlight>
                <a:latin typeface="Consolas" panose="020B0609020204030204" pitchFamily="49" charset="0"/>
              </a:rPr>
              <a:t>// For not-sealed classes</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protected</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virtual</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 { }</a:t>
            </a:r>
          </a:p>
          <a:p>
            <a:endParaRPr lang="ru-RU" dirty="0">
              <a:solidFill>
                <a:srgbClr val="DCDCDC"/>
              </a:solidFill>
              <a:highlight>
                <a:srgbClr val="1E1E1E"/>
              </a:highlight>
              <a:latin typeface="Consolas" panose="020B0609020204030204" pitchFamily="49" charset="0"/>
            </a:endParaRPr>
          </a:p>
          <a:p>
            <a:r>
              <a:rPr lang="en-US" dirty="0">
                <a:solidFill>
                  <a:srgbClr val="608B4E"/>
                </a:solidFill>
                <a:highlight>
                  <a:srgbClr val="1E1E1E"/>
                </a:highlight>
                <a:latin typeface="Consolas" panose="020B0609020204030204" pitchFamily="49" charset="0"/>
              </a:rPr>
              <a:t>// For sealed classes</a:t>
            </a:r>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private</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 { }</a:t>
            </a:r>
            <a:endParaRPr lang="ru-RU" dirty="0"/>
          </a:p>
        </p:txBody>
      </p:sp>
    </p:spTree>
    <p:extLst>
      <p:ext uri="{BB962C8B-B14F-4D97-AF65-F5344CB8AC3E}">
        <p14:creationId xmlns:p14="http://schemas.microsoft.com/office/powerpoint/2010/main" val="285772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8" y="1371600"/>
            <a:ext cx="7511472"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Firstly we call Dispose(true)</a:t>
            </a:r>
          </a:p>
          <a:p>
            <a:pPr>
              <a:buSzPct val="80000"/>
            </a:pPr>
            <a:r>
              <a:rPr lang="en-US" sz="2400" cap="none" dirty="0" smtClean="0">
                <a:latin typeface="Calibri" panose="020F0502020204030204" pitchFamily="34" charset="0"/>
                <a:cs typeface="Calibri" panose="020F0502020204030204" pitchFamily="34" charset="0"/>
              </a:rPr>
              <a:t>Then, we should call GC.SuppressFinalize(this), which prevent finalization call.</a:t>
            </a:r>
          </a:p>
          <a:p>
            <a:pPr>
              <a:buSzPct val="80000"/>
            </a:pPr>
            <a:endParaRPr lang="en-US" sz="12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GC.SuppressFinalize() should be after, to not block finalization, if Dispose(true) will throw exception.</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2400" cap="none" dirty="0" smtClean="0">
              <a:latin typeface="Calibri" panose="020F0502020204030204" pitchFamily="34" charset="0"/>
              <a:cs typeface="Calibri" panose="020F0502020204030204" pitchFamily="34" charset="0"/>
            </a:endParaRPr>
          </a:p>
        </p:txBody>
      </p:sp>
      <p:sp>
        <p:nvSpPr>
          <p:cNvPr id="4" name="Rectangle 3"/>
          <p:cNvSpPr/>
          <p:nvPr/>
        </p:nvSpPr>
        <p:spPr>
          <a:xfrm>
            <a:off x="475989" y="4371585"/>
            <a:ext cx="8417490" cy="1791222"/>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GC</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SuppressFinalize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this</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30881193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7" y="1371600"/>
            <a:ext cx="8150287" cy="5254668"/>
          </a:xfrm>
        </p:spPr>
        <p:txBody>
          <a:bodyPr anchor="t">
            <a:normAutofit/>
          </a:bodyPr>
          <a:lstStyle/>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endParaRPr lang="en-US" sz="2400" cap="none" dirty="0">
              <a:latin typeface="Calibri" panose="020F0502020204030204" pitchFamily="34" charset="0"/>
              <a:cs typeface="Calibri" panose="020F0502020204030204" pitchFamily="34" charset="0"/>
            </a:endParaRPr>
          </a:p>
          <a:p>
            <a:pPr marL="0" indent="0">
              <a:buSzPct val="80000"/>
              <a:buNone/>
            </a:pPr>
            <a:endParaRPr lang="en-US" sz="2400" cap="none" dirty="0" smtClean="0">
              <a:latin typeface="Calibri" panose="020F0502020204030204" pitchFamily="34" charset="0"/>
              <a:cs typeface="Calibri" panose="020F0502020204030204" pitchFamily="34" charset="0"/>
            </a:endParaRP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Class might have finalizator and call Dispose(false) from there. </a:t>
            </a:r>
          </a:p>
        </p:txBody>
      </p:sp>
      <p:sp>
        <p:nvSpPr>
          <p:cNvPr id="4" name="Rectangle 3"/>
          <p:cNvSpPr/>
          <p:nvPr/>
        </p:nvSpPr>
        <p:spPr>
          <a:xfrm>
            <a:off x="551145" y="1371600"/>
            <a:ext cx="8417490" cy="2605415"/>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void</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err="1">
                <a:solidFill>
                  <a:srgbClr val="569CD6"/>
                </a:solidFill>
                <a:highlight>
                  <a:srgbClr val="1E1E1E"/>
                </a:highlight>
                <a:latin typeface="Consolas" panose="020B0609020204030204" pitchFamily="49" charset="0"/>
              </a:rPr>
              <a:t>bool</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if</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disposing</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608B4E"/>
                </a:solidFill>
                <a:highlight>
                  <a:srgbClr val="1E1E1E"/>
                </a:highlight>
                <a:latin typeface="Consolas" panose="020B0609020204030204" pitchFamily="49" charset="0"/>
              </a:rPr>
              <a:t>// Managed resources</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608B4E"/>
                </a:solidFill>
                <a:highlight>
                  <a:srgbClr val="1E1E1E"/>
                </a:highlight>
                <a:latin typeface="Consolas" panose="020B0609020204030204" pitchFamily="49" charset="0"/>
              </a:rPr>
              <a:t>// Unmanaged resources</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endParaRPr lang="ru-RU" dirty="0"/>
          </a:p>
        </p:txBody>
      </p:sp>
      <p:sp>
        <p:nvSpPr>
          <p:cNvPr id="5" name="Rectangle 4"/>
          <p:cNvSpPr/>
          <p:nvPr/>
        </p:nvSpPr>
        <p:spPr>
          <a:xfrm>
            <a:off x="551145" y="5022937"/>
            <a:ext cx="8417490" cy="1377863"/>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B4B4B4"/>
                </a:solidFill>
                <a:highlight>
                  <a:srgbClr val="1E1E1E"/>
                </a:highlight>
                <a:latin typeface="Consolas" panose="020B0609020204030204" pitchFamily="49" charset="0"/>
              </a:rPr>
              <a:t>~</a:t>
            </a:r>
            <a:r>
              <a:rPr lang="en-US" dirty="0" smtClean="0">
                <a:solidFill>
                  <a:srgbClr val="FFFFFF"/>
                </a:solidFill>
                <a:highlight>
                  <a:srgbClr val="1E1E1E"/>
                </a:highlight>
                <a:latin typeface="Consolas" panose="020B0609020204030204" pitchFamily="49" charset="0"/>
              </a:rPr>
              <a:t>Fin</a:t>
            </a:r>
            <a:r>
              <a:rPr lang="en-US" dirty="0" smtClean="0">
                <a:solidFill>
                  <a:srgbClr val="DCDCDC"/>
                </a:solidFill>
                <a:highlight>
                  <a:srgbClr val="1E1E1E"/>
                </a:highlight>
                <a:latin typeface="Consolas" panose="020B0609020204030204" pitchFamily="49" charset="0"/>
              </a:rPr>
              <a:t>()</a:t>
            </a:r>
            <a:endParaRPr lang="en-US" dirty="0">
              <a:solidFill>
                <a:srgbClr val="DCDCDC"/>
              </a:solidFill>
              <a:highlight>
                <a:srgbClr val="1E1E1E"/>
              </a:highlight>
              <a:latin typeface="Consolas" panose="020B0609020204030204" pitchFamily="49" charset="0"/>
            </a:endParaRP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Dispose</a:t>
            </a:r>
            <a:r>
              <a:rPr lang="en-US" dirty="0">
                <a:solidFill>
                  <a:srgbClr val="DCDCDC"/>
                </a:solidFill>
                <a:highlight>
                  <a:srgbClr val="1E1E1E"/>
                </a:highlight>
                <a:latin typeface="Consolas" panose="020B0609020204030204" pitchFamily="49" charset="0"/>
              </a:rPr>
              <a:t>(</a:t>
            </a:r>
            <a:r>
              <a:rPr lang="en-US" dirty="0">
                <a:solidFill>
                  <a:srgbClr val="569CD6"/>
                </a:solidFill>
                <a:highlight>
                  <a:srgbClr val="1E1E1E"/>
                </a:highlight>
                <a:latin typeface="Consolas" panose="020B0609020204030204" pitchFamily="49" charset="0"/>
              </a:rPr>
              <a:t>false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182445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544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Dispose Pattern</a:t>
            </a:r>
            <a:endParaRPr lang="ru-RU" dirty="0"/>
          </a:p>
        </p:txBody>
      </p:sp>
      <p:sp>
        <p:nvSpPr>
          <p:cNvPr id="3" name="Content Placeholder 2"/>
          <p:cNvSpPr>
            <a:spLocks noGrp="1"/>
          </p:cNvSpPr>
          <p:nvPr>
            <p:ph idx="1"/>
          </p:nvPr>
        </p:nvSpPr>
        <p:spPr>
          <a:xfrm>
            <a:off x="818347" y="1371600"/>
            <a:ext cx="8150287" cy="5254668"/>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You can use “using” statement only with types which implements IDisposable. </a:t>
            </a:r>
          </a:p>
        </p:txBody>
      </p:sp>
      <p:sp>
        <p:nvSpPr>
          <p:cNvPr id="4" name="Rectangle 3"/>
          <p:cNvSpPr/>
          <p:nvPr/>
        </p:nvSpPr>
        <p:spPr>
          <a:xfrm>
            <a:off x="365338" y="2536521"/>
            <a:ext cx="8417490" cy="2605415"/>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569CD6"/>
                </a:solidFill>
                <a:highlight>
                  <a:srgbClr val="1E1E1E"/>
                </a:highlight>
                <a:latin typeface="Consolas" panose="020B0609020204030204" pitchFamily="49" charset="0"/>
              </a:rPr>
              <a:t>using</a:t>
            </a:r>
            <a:r>
              <a:rPr lang="en-US" dirty="0">
                <a:solidFill>
                  <a:srgbClr val="DCDCDC"/>
                </a:solidFill>
                <a:highlight>
                  <a:srgbClr val="1E1E1E"/>
                </a:highlight>
                <a:latin typeface="Consolas" panose="020B0609020204030204" pitchFamily="49" charset="0"/>
              </a:rPr>
              <a:t>(</a:t>
            </a:r>
            <a:r>
              <a:rPr lang="en-US" dirty="0">
                <a:solidFill>
                  <a:srgbClr val="4EC9B0"/>
                </a:solidFill>
                <a:highlight>
                  <a:srgbClr val="1E1E1E"/>
                </a:highlight>
                <a:latin typeface="Consolas" panose="020B0609020204030204" pitchFamily="49" charset="0"/>
              </a:rPr>
              <a:t>TextWriter</a:t>
            </a:r>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new</a:t>
            </a:r>
            <a:r>
              <a:rPr lang="en-US" dirty="0">
                <a:solidFill>
                  <a:srgbClr val="DCDCDC"/>
                </a:solidFill>
                <a:highlight>
                  <a:srgbClr val="1E1E1E"/>
                </a:highlight>
                <a:latin typeface="Consolas" panose="020B0609020204030204" pitchFamily="49" charset="0"/>
              </a:rPr>
              <a:t> </a:t>
            </a:r>
            <a:r>
              <a:rPr lang="en-US" dirty="0">
                <a:solidFill>
                  <a:srgbClr val="4EC9B0"/>
                </a:solidFill>
                <a:highlight>
                  <a:srgbClr val="1E1E1E"/>
                </a:highlight>
                <a:latin typeface="Consolas" panose="020B0609020204030204" pitchFamily="49" charset="0"/>
              </a:rPr>
              <a:t>StreamWriter</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"text.txt"</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true</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FFFFFF"/>
                </a:solidFill>
                <a:highlight>
                  <a:srgbClr val="1E1E1E"/>
                </a:highlight>
                <a:latin typeface="Consolas" panose="020B0609020204030204" pitchFamily="49" charset="0"/>
              </a:rPr>
              <a:t>tw</a:t>
            </a:r>
            <a:r>
              <a:rPr lang="en-US" dirty="0">
                <a:solidFill>
                  <a:srgbClr val="B4B4B4"/>
                </a:solidFill>
                <a:highlight>
                  <a:srgbClr val="1E1E1E"/>
                </a:highlight>
                <a:latin typeface="Consolas" panose="020B0609020204030204" pitchFamily="49" charset="0"/>
              </a:rPr>
              <a:t>.</a:t>
            </a:r>
            <a:r>
              <a:rPr lang="en-US" dirty="0">
                <a:solidFill>
                  <a:srgbClr val="FFFFFF"/>
                </a:solidFill>
                <a:highlight>
                  <a:srgbClr val="1E1E1E"/>
                </a:highlight>
                <a:latin typeface="Consolas" panose="020B0609020204030204" pitchFamily="49" charset="0"/>
              </a:rPr>
              <a:t>Write</a:t>
            </a:r>
            <a:r>
              <a:rPr lang="en-US" dirty="0">
                <a:solidFill>
                  <a:srgbClr val="DCDCDC"/>
                </a:solidFill>
                <a:highlight>
                  <a:srgbClr val="1E1E1E"/>
                </a:highlight>
                <a:latin typeface="Consolas" panose="020B0609020204030204" pitchFamily="49" charset="0"/>
              </a:rPr>
              <a:t>(</a:t>
            </a:r>
            <a:r>
              <a:rPr lang="en-US" dirty="0">
                <a:solidFill>
                  <a:srgbClr val="D69D85"/>
                </a:solidFill>
                <a:highlight>
                  <a:srgbClr val="1E1E1E"/>
                </a:highlight>
                <a:latin typeface="Consolas" panose="020B0609020204030204" pitchFamily="49" charset="0"/>
              </a:rPr>
              <a:t>"new text"</a:t>
            </a:r>
            <a:r>
              <a:rPr lang="en-US" dirty="0">
                <a:solidFill>
                  <a:srgbClr val="DCDCDC"/>
                </a:solidFill>
                <a:highlight>
                  <a:srgbClr val="1E1E1E"/>
                </a:highlight>
                <a:latin typeface="Consolas" panose="020B0609020204030204" pitchFamily="49" charset="0"/>
              </a:rPr>
              <a:t>);</a:t>
            </a:r>
          </a:p>
          <a:p>
            <a:r>
              <a:rPr lang="ru-RU" dirty="0">
                <a:solidFill>
                  <a:srgbClr val="DCDCDC"/>
                </a:solidFill>
                <a:highlight>
                  <a:srgbClr val="1E1E1E"/>
                </a:highlight>
                <a:latin typeface="Consolas" panose="020B0609020204030204" pitchFamily="49" charset="0"/>
              </a:rPr>
              <a:t>}</a:t>
            </a:r>
            <a:endParaRPr lang="ru-RU" dirty="0"/>
          </a:p>
        </p:txBody>
      </p:sp>
    </p:spTree>
    <p:extLst>
      <p:ext uri="{BB962C8B-B14F-4D97-AF65-F5344CB8AC3E}">
        <p14:creationId xmlns:p14="http://schemas.microsoft.com/office/powerpoint/2010/main" val="1789697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Mark-Sweep-Compact</a:t>
            </a:r>
            <a:endParaRPr lang="en-US" sz="2400" b="1" u="sng" cap="none" dirty="0" smtClean="0">
              <a:latin typeface="Calibri" panose="020F0502020204030204" pitchFamily="34" charset="0"/>
              <a:cs typeface="Calibri" panose="020F0502020204030204" pitchFamily="34" charset="0"/>
            </a:endParaRP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Java specification does not declare GC algorithm</a:t>
            </a:r>
            <a:endParaRPr lang="en-US" sz="2400" cap="none" dirty="0">
              <a:latin typeface="Calibri" panose="020F0502020204030204" pitchFamily="34" charset="0"/>
              <a:cs typeface="Calibri" panose="020F0502020204030204" pitchFamily="34" charset="0"/>
            </a:endParaRPr>
          </a:p>
          <a:p>
            <a:pPr lvl="1">
              <a:buSzPct val="80000"/>
            </a:pPr>
            <a:r>
              <a:rPr lang="en-US" sz="2200" cap="none" dirty="0" smtClean="0">
                <a:latin typeface="Calibri" panose="020F0502020204030204" pitchFamily="34" charset="0"/>
                <a:cs typeface="Calibri" panose="020F0502020204030204" pitchFamily="34" charset="0"/>
              </a:rPr>
              <a:t>Different JVM has different GC implementations</a:t>
            </a:r>
          </a:p>
          <a:p>
            <a:pPr lvl="1">
              <a:buSzPct val="80000"/>
            </a:pPr>
            <a:endParaRPr lang="en-US" sz="2200" cap="none" dirty="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In Oracle JVM implemented 6 algorithms, which can be chosen by compilation parameter.</a:t>
            </a:r>
          </a:p>
          <a:p>
            <a:pPr>
              <a:buSzPct val="80000"/>
            </a:pPr>
            <a:r>
              <a:rPr lang="en-US" sz="2400" cap="none" dirty="0" smtClean="0">
                <a:latin typeface="Calibri" panose="020F0502020204030204" pitchFamily="34" charset="0"/>
                <a:cs typeface="Calibri" panose="020F0502020204030204" pitchFamily="34" charset="0"/>
              </a:rPr>
              <a:t>finalize() might be affected by exception.</a:t>
            </a:r>
          </a:p>
          <a:p>
            <a:pPr>
              <a:buSzPct val="80000"/>
            </a:pPr>
            <a:r>
              <a:rPr lang="en-US" sz="2400" cap="none" dirty="0" smtClean="0">
                <a:latin typeface="Calibri" panose="020F0502020204030204" pitchFamily="34" charset="0"/>
                <a:cs typeface="Calibri" panose="020F0502020204030204" pitchFamily="34" charset="0"/>
              </a:rPr>
              <a:t>4 generation (Young, Survivor, Old, Permanent)</a:t>
            </a:r>
          </a:p>
        </p:txBody>
      </p:sp>
    </p:spTree>
    <p:extLst>
      <p:ext uri="{BB962C8B-B14F-4D97-AF65-F5344CB8AC3E}">
        <p14:creationId xmlns:p14="http://schemas.microsoft.com/office/powerpoint/2010/main" val="31340436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Python</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a:latin typeface="Calibri" panose="020F0502020204030204" pitchFamily="34" charset="0"/>
                <a:cs typeface="Calibri" panose="020F0502020204030204" pitchFamily="34" charset="0"/>
              </a:rPr>
              <a:t>Generational Reference </a:t>
            </a:r>
            <a:r>
              <a:rPr lang="en-US" sz="2400" b="1" u="sng" cap="none" dirty="0" smtClean="0">
                <a:latin typeface="Calibri" panose="020F0502020204030204" pitchFamily="34" charset="0"/>
                <a:cs typeface="Calibri" panose="020F0502020204030204" pitchFamily="34" charset="0"/>
              </a:rPr>
              <a:t>Counting</a:t>
            </a:r>
          </a:p>
          <a:p>
            <a:pPr>
              <a:buSzPct val="80000"/>
            </a:pPr>
            <a:endParaRPr lang="en-US" sz="2400"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 same as .NET CLR, has </a:t>
            </a:r>
            <a:r>
              <a:rPr lang="en-US" sz="2400" cap="none" dirty="0">
                <a:latin typeface="Calibri" panose="020F0502020204030204" pitchFamily="34" charset="0"/>
                <a:cs typeface="Calibri" panose="020F0502020204030204" pitchFamily="34" charset="0"/>
              </a:rPr>
              <a:t>3 </a:t>
            </a:r>
            <a:r>
              <a:rPr lang="en-US" sz="2400" cap="none" dirty="0" smtClean="0">
                <a:latin typeface="Calibri" panose="020F0502020204030204" pitchFamily="34" charset="0"/>
                <a:cs typeface="Calibri" panose="020F0502020204030204" pitchFamily="34" charset="0"/>
              </a:rPr>
              <a:t>generations.</a:t>
            </a:r>
          </a:p>
          <a:p>
            <a:pPr>
              <a:buSzPct val="80000"/>
            </a:pPr>
            <a:r>
              <a:rPr lang="en-US" sz="2400" cap="none" dirty="0" smtClean="0">
                <a:latin typeface="Calibri" panose="020F0502020204030204" pitchFamily="34" charset="0"/>
                <a:cs typeface="Calibri" panose="020F0502020204030204" pitchFamily="34" charset="0"/>
              </a:rPr>
              <a:t>GC can be disabled, and programmer can switch it off.</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Using reference counting with specific procedure of cycles handling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08631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(V8 as example)</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Non-generational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Every </a:t>
            </a:r>
            <a:r>
              <a:rPr lang="en-US" sz="2400" cap="none" dirty="0">
                <a:latin typeface="Calibri" panose="020F0502020204030204" pitchFamily="34" charset="0"/>
                <a:cs typeface="Calibri" panose="020F0502020204030204" pitchFamily="34" charset="0"/>
              </a:rPr>
              <a:t>objects in scope is called a "scavenger". GC create a "scav" list of this object.</a:t>
            </a:r>
          </a:p>
          <a:p>
            <a:pPr>
              <a:buSzPct val="80000"/>
            </a:pPr>
            <a:r>
              <a:rPr lang="en-US" sz="2400" cap="none" dirty="0" smtClean="0">
                <a:latin typeface="Calibri" panose="020F0502020204030204" pitchFamily="34" charset="0"/>
                <a:cs typeface="Calibri" panose="020F0502020204030204" pitchFamily="34" charset="0"/>
              </a:rPr>
              <a:t>When </a:t>
            </a:r>
            <a:r>
              <a:rPr lang="en-US" sz="2400" cap="none" dirty="0">
                <a:latin typeface="Calibri" panose="020F0502020204030204" pitchFamily="34" charset="0"/>
                <a:cs typeface="Calibri" panose="020F0502020204030204" pitchFamily="34" charset="0"/>
              </a:rPr>
              <a:t>GC runs, it mark every object, variable, string, etc.</a:t>
            </a:r>
          </a:p>
          <a:p>
            <a:pPr>
              <a:buSzPct val="80000"/>
            </a:pPr>
            <a:r>
              <a:rPr lang="en-US" sz="2400" cap="none" dirty="0" smtClean="0">
                <a:latin typeface="Calibri" panose="020F0502020204030204" pitchFamily="34" charset="0"/>
                <a:cs typeface="Calibri" panose="020F0502020204030204" pitchFamily="34" charset="0"/>
              </a:rPr>
              <a:t>Then</a:t>
            </a:r>
            <a:r>
              <a:rPr lang="en-US" sz="2400" cap="none" dirty="0">
                <a:latin typeface="Calibri" panose="020F0502020204030204" pitchFamily="34" charset="0"/>
                <a:cs typeface="Calibri" panose="020F0502020204030204" pitchFamily="34" charset="0"/>
              </a:rPr>
              <a:t>, it clear the mark from objects in "scav" list, and the transitive closures of scavenger references.</a:t>
            </a:r>
          </a:p>
          <a:p>
            <a:pPr>
              <a:buSzPct val="80000"/>
            </a:pPr>
            <a:r>
              <a:rPr lang="en-US" sz="2400" cap="none" dirty="0" smtClean="0">
                <a:latin typeface="Calibri" panose="020F0502020204030204" pitchFamily="34" charset="0"/>
                <a:cs typeface="Calibri" panose="020F0502020204030204" pitchFamily="34" charset="0"/>
              </a:rPr>
              <a:t>At </a:t>
            </a:r>
            <a:r>
              <a:rPr lang="en-US" sz="2400" cap="none" dirty="0">
                <a:latin typeface="Calibri" panose="020F0502020204030204" pitchFamily="34" charset="0"/>
                <a:cs typeface="Calibri" panose="020F0502020204030204" pitchFamily="34" charset="0"/>
              </a:rPr>
              <a:t>this point we know that all the memory still marked is allocated memory which cannot be reached by any path from any in-scope variable.</a:t>
            </a:r>
          </a:p>
        </p:txBody>
      </p:sp>
    </p:spTree>
    <p:extLst>
      <p:ext uri="{BB962C8B-B14F-4D97-AF65-F5344CB8AC3E}">
        <p14:creationId xmlns:p14="http://schemas.microsoft.com/office/powerpoint/2010/main" val="3734784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GC in JavaScript (</a:t>
            </a:r>
            <a:r>
              <a:rPr lang="en-US" dirty="0" err="1" smtClean="0"/>
              <a:t>SpiderMonkey</a:t>
            </a:r>
            <a:r>
              <a:rPr lang="en-US" dirty="0" smtClean="0"/>
              <a:t>)</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b="1" u="sng" cap="none" dirty="0" smtClean="0">
                <a:latin typeface="Calibri" panose="020F0502020204030204" pitchFamily="34" charset="0"/>
                <a:cs typeface="Calibri" panose="020F0502020204030204" pitchFamily="34" charset="0"/>
              </a:rPr>
              <a:t>Incremental (Tracing) Mark and Sweep</a:t>
            </a:r>
          </a:p>
          <a:p>
            <a:pPr>
              <a:buSzPct val="80000"/>
            </a:pPr>
            <a:endParaRPr lang="en-US" b="1" u="sng" cap="none" dirty="0" smtClean="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Allows eliminate downtimes during garbage collecting</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a:p>
            <a:pPr>
              <a:buSzPct val="80000"/>
            </a:pPr>
            <a:r>
              <a:rPr lang="en-US" sz="2400" cap="none" dirty="0">
                <a:latin typeface="Calibri" panose="020F0502020204030204" pitchFamily="34" charset="0"/>
                <a:cs typeface="Calibri" panose="020F0502020204030204" pitchFamily="34" charset="0"/>
              </a:rPr>
              <a:t>GC usually happen every </a:t>
            </a:r>
            <a:r>
              <a:rPr lang="en-US" sz="2400" cap="none" dirty="0" smtClean="0">
                <a:latin typeface="Calibri" panose="020F0502020204030204" pitchFamily="34" charset="0"/>
                <a:cs typeface="Calibri" panose="020F0502020204030204" pitchFamily="34" charset="0"/>
              </a:rPr>
              <a:t>5 seconds</a:t>
            </a:r>
            <a:endParaRPr lang="en-US" sz="2400" cap="none" dirty="0">
              <a:latin typeface="Calibri" panose="020F0502020204030204" pitchFamily="34" charset="0"/>
              <a:cs typeface="Calibri" panose="020F0502020204030204" pitchFamily="34" charset="0"/>
            </a:endParaRPr>
          </a:p>
        </p:txBody>
      </p:sp>
      <p:sp>
        <p:nvSpPr>
          <p:cNvPr id="4" name="Rectangle 3"/>
          <p:cNvSpPr/>
          <p:nvPr/>
        </p:nvSpPr>
        <p:spPr>
          <a:xfrm>
            <a:off x="504165" y="3657600"/>
            <a:ext cx="8139835" cy="2755726"/>
          </a:xfrm>
          <a:prstGeom prst="rect">
            <a:avLst/>
          </a:prstGeom>
          <a:solidFill>
            <a:schemeClr val="accent1">
              <a:alpha val="24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"Incremental garbage collection fixes the problem by dividing the work of a GC into smaller pieces. Rather than do a 500 millisecond garbage collection, an incremental collector might divide the work into fifty slices, each taking 10ms to complete. In between the slices, Firefox is free to respond to mouse clicks and draw animations</a:t>
            </a:r>
            <a:r>
              <a:rPr lang="en-US" sz="2000" dirty="0" smtClean="0"/>
              <a:t>.“</a:t>
            </a:r>
          </a:p>
          <a:p>
            <a:pPr algn="ctr"/>
            <a:endParaRPr lang="en-US" dirty="0" smtClean="0"/>
          </a:p>
          <a:p>
            <a:pPr algn="r"/>
            <a:r>
              <a:rPr lang="en-US" sz="1400" dirty="0">
                <a:solidFill>
                  <a:srgbClr val="0070C0"/>
                </a:solidFill>
              </a:rPr>
              <a:t>http://blog.mozilla.org/javascript/2012/08/28/incremental-gc-in-firefox-16/</a:t>
            </a:r>
            <a:endParaRPr lang="ru-RU" sz="1400" dirty="0">
              <a:solidFill>
                <a:srgbClr val="0070C0"/>
              </a:solidFill>
            </a:endParaRPr>
          </a:p>
        </p:txBody>
      </p:sp>
    </p:spTree>
    <p:extLst>
      <p:ext uri="{BB962C8B-B14F-4D97-AF65-F5344CB8AC3E}">
        <p14:creationId xmlns:p14="http://schemas.microsoft.com/office/powerpoint/2010/main" val="2321323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Summary</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There is many algorithms and approaches for garbage collecting.</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All high-performance garbage collectors are hybrids.</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Developer still responsible for correct working with memory.</a:t>
            </a:r>
          </a:p>
          <a:p>
            <a:pPr>
              <a:buSzPct val="80000"/>
            </a:pPr>
            <a:endParaRPr lang="en-US" sz="1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There is no ideal and good-for-all-cases approaches.</a:t>
            </a:r>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9442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Questions</a:t>
            </a:r>
            <a:endParaRPr lang="ru-RU" dirty="0"/>
          </a:p>
        </p:txBody>
      </p:sp>
    </p:spTree>
    <p:extLst>
      <p:ext uri="{BB962C8B-B14F-4D97-AF65-F5344CB8AC3E}">
        <p14:creationId xmlns:p14="http://schemas.microsoft.com/office/powerpoint/2010/main" val="3536362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5243387" y="51870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5243387"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999929" y="60125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0"/>
            <a:endCxn id="12" idx="2"/>
          </p:cNvCxnSpPr>
          <p:nvPr/>
        </p:nvCxnSpPr>
        <p:spPr>
          <a:xfrm flipV="1">
            <a:off x="5624387" y="4774910"/>
            <a:ext cx="0" cy="41217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0"/>
            <a:endCxn id="16" idx="2"/>
          </p:cNvCxnSpPr>
          <p:nvPr/>
        </p:nvCxnSpPr>
        <p:spPr>
          <a:xfrm flipV="1">
            <a:off x="4380929"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1"/>
          </p:cNvCxnSpPr>
          <p:nvPr/>
        </p:nvCxnSpPr>
        <p:spPr>
          <a:xfrm flipH="1">
            <a:off x="3530601" y="6209430"/>
            <a:ext cx="46932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14" idx="0"/>
          </p:cNvCxnSpPr>
          <p:nvPr/>
        </p:nvCxnSpPr>
        <p:spPr>
          <a:xfrm>
            <a:off x="5624387" y="5580780"/>
            <a:ext cx="0" cy="43180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761931" y="5599250"/>
            <a:ext cx="481455" cy="41333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4" idx="1"/>
            <a:endCxn id="17" idx="3"/>
          </p:cNvCxnSpPr>
          <p:nvPr/>
        </p:nvCxnSpPr>
        <p:spPr>
          <a:xfrm flipH="1">
            <a:off x="4761929" y="6209430"/>
            <a:ext cx="481458" cy="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38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a:buSzPct val="80000"/>
            </a:pPr>
            <a:r>
              <a:rPr lang="en-US" sz="2400" cap="none" dirty="0" smtClean="0">
                <a:latin typeface="Calibri" panose="020F0502020204030204" pitchFamily="34" charset="0"/>
                <a:cs typeface="Calibri" panose="020F0502020204030204" pitchFamily="34" charset="0"/>
              </a:rPr>
              <a:t>Stop process</a:t>
            </a:r>
          </a:p>
          <a:p>
            <a:pPr>
              <a:buSzPct val="80000"/>
            </a:pPr>
            <a:r>
              <a:rPr lang="en-US" sz="2400" cap="none" dirty="0" smtClean="0">
                <a:latin typeface="Calibri" panose="020F0502020204030204" pitchFamily="34" charset="0"/>
                <a:cs typeface="Calibri" panose="020F0502020204030204" pitchFamily="34" charset="0"/>
              </a:rPr>
              <a:t>Trace forward from roots</a:t>
            </a:r>
          </a:p>
          <a:p>
            <a:pPr>
              <a:buSzPct val="80000"/>
            </a:pPr>
            <a:r>
              <a:rPr lang="en-US" sz="2400" cap="none" dirty="0" smtClean="0">
                <a:latin typeface="Calibri" panose="020F0502020204030204" pitchFamily="34" charset="0"/>
                <a:cs typeface="Calibri" panose="020F0502020204030204" pitchFamily="34" charset="0"/>
              </a:rPr>
              <a:t>Everything touched in live, all else is garbage</a:t>
            </a:r>
            <a:endParaRPr lang="ru-RU" sz="2400" cap="none"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stretch>
            <a:fillRect/>
          </a:stretch>
        </p:blipFill>
        <p:spPr>
          <a:xfrm>
            <a:off x="7110858" y="381140"/>
            <a:ext cx="1568594" cy="1676119"/>
          </a:xfrm>
          <a:prstGeom prst="rect">
            <a:avLst/>
          </a:prstGeom>
          <a:ln w="31750">
            <a:noFill/>
          </a:ln>
          <a:effectLst>
            <a:glow rad="63500">
              <a:schemeClr val="accent2">
                <a:satMod val="175000"/>
                <a:alpha val="40000"/>
              </a:schemeClr>
            </a:glow>
            <a:softEdge rad="88900"/>
          </a:effectLst>
        </p:spPr>
      </p:pic>
      <p:sp>
        <p:nvSpPr>
          <p:cNvPr id="4" name="Rectangle 3"/>
          <p:cNvSpPr/>
          <p:nvPr/>
        </p:nvSpPr>
        <p:spPr>
          <a:xfrm>
            <a:off x="1790700" y="3387580"/>
            <a:ext cx="5180458"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Roots</a:t>
            </a:r>
            <a:endParaRPr lang="ru-RU" dirty="0"/>
          </a:p>
        </p:txBody>
      </p:sp>
      <p:sp>
        <p:nvSpPr>
          <p:cNvPr id="5" name="Rectangle 4"/>
          <p:cNvSpPr/>
          <p:nvPr/>
        </p:nvSpPr>
        <p:spPr>
          <a:xfrm>
            <a:off x="2768600"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3999929" y="35399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5243387" y="355571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5243387"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999929"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3999929"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2756471" y="438121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2756471" y="51870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2756471" y="60125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Straight Arrow Connector 20"/>
          <p:cNvCxnSpPr>
            <a:stCxn id="5" idx="2"/>
            <a:endCxn id="18" idx="0"/>
          </p:cNvCxnSpPr>
          <p:nvPr/>
        </p:nvCxnSpPr>
        <p:spPr>
          <a:xfrm flipH="1">
            <a:off x="3137471" y="3933680"/>
            <a:ext cx="12129"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5" idx="0"/>
          </p:cNvCxnSpPr>
          <p:nvPr/>
        </p:nvCxnSpPr>
        <p:spPr>
          <a:xfrm>
            <a:off x="4380929" y="3933680"/>
            <a:ext cx="0" cy="44753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2" idx="0"/>
          </p:cNvCxnSpPr>
          <p:nvPr/>
        </p:nvCxnSpPr>
        <p:spPr>
          <a:xfrm>
            <a:off x="5624387" y="394941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6" idx="0"/>
          </p:cNvCxnSpPr>
          <p:nvPr/>
        </p:nvCxnSpPr>
        <p:spPr>
          <a:xfrm>
            <a:off x="4380929"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30601" y="4774910"/>
            <a:ext cx="457485"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8" idx="2"/>
            <a:endCxn id="19" idx="0"/>
          </p:cNvCxnSpPr>
          <p:nvPr/>
        </p:nvCxnSpPr>
        <p:spPr>
          <a:xfrm>
            <a:off x="3137471" y="4774910"/>
            <a:ext cx="0"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2"/>
            <a:endCxn id="20" idx="0"/>
          </p:cNvCxnSpPr>
          <p:nvPr/>
        </p:nvCxnSpPr>
        <p:spPr>
          <a:xfrm>
            <a:off x="3137471" y="5580780"/>
            <a:ext cx="0" cy="4318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761929" y="4774910"/>
            <a:ext cx="481458" cy="41217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6" idx="1"/>
            <a:endCxn id="19" idx="3"/>
          </p:cNvCxnSpPr>
          <p:nvPr/>
        </p:nvCxnSpPr>
        <p:spPr>
          <a:xfrm flipH="1">
            <a:off x="3518471" y="538393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a:endCxn id="12" idx="1"/>
          </p:cNvCxnSpPr>
          <p:nvPr/>
        </p:nvCxnSpPr>
        <p:spPr>
          <a:xfrm>
            <a:off x="4761929" y="4578060"/>
            <a:ext cx="48145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66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Tracing (mark and sweep)</a:t>
            </a:r>
            <a:endParaRPr lang="ru-RU" dirty="0"/>
          </a:p>
        </p:txBody>
      </p:sp>
      <p:sp>
        <p:nvSpPr>
          <p:cNvPr id="3" name="Content Placeholder 2"/>
          <p:cNvSpPr>
            <a:spLocks noGrp="1"/>
          </p:cNvSpPr>
          <p:nvPr>
            <p:ph idx="1"/>
          </p:nvPr>
        </p:nvSpPr>
        <p:spPr>
          <a:xfrm>
            <a:off x="818348" y="1371600"/>
            <a:ext cx="7511472" cy="4730460"/>
          </a:xfrm>
        </p:spPr>
        <p:txBody>
          <a:bodyPr anchor="t">
            <a:normAutofit/>
          </a:bodyPr>
          <a:lstStyle/>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Able to reclaim garbage that contains cyclic references.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There is no overhead in storing and manipulating reference counting fields.</a:t>
            </a:r>
          </a:p>
          <a:p>
            <a:pPr marL="0" indent="0">
              <a:buSzPct val="80000"/>
              <a:buNone/>
            </a:pPr>
            <a:r>
              <a:rPr lang="en-US" sz="2400" b="1" cap="none" dirty="0" smtClean="0">
                <a:solidFill>
                  <a:srgbClr val="99FF66"/>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Objects are not moved during GC – no need to update references to objects</a:t>
            </a:r>
          </a:p>
          <a:p>
            <a:pPr marL="0" indent="0">
              <a:buSzPct val="80000"/>
              <a:buNone/>
            </a:pPr>
            <a:endParaRPr lang="en-US" sz="2400" cap="none" dirty="0" smtClean="0">
              <a:latin typeface="Calibri" panose="020F0502020204030204" pitchFamily="34" charset="0"/>
              <a:cs typeface="Calibri" panose="020F0502020204030204" pitchFamily="34" charset="0"/>
            </a:endParaRP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many increase heap fragmentation</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It does work proportional to the size of entire heap.</a:t>
            </a:r>
          </a:p>
          <a:p>
            <a:pPr marL="0" indent="0">
              <a:buSzPct val="80000"/>
              <a:buNone/>
            </a:pPr>
            <a:r>
              <a:rPr lang="en-US" sz="2400" b="1" cap="none" dirty="0" smtClean="0">
                <a:solidFill>
                  <a:srgbClr val="FF3300"/>
                </a:solidFill>
                <a:latin typeface="Calibri" panose="020F0502020204030204" pitchFamily="34" charset="0"/>
                <a:cs typeface="Calibri" panose="020F0502020204030204" pitchFamily="34" charset="0"/>
              </a:rPr>
              <a:t>-</a:t>
            </a:r>
            <a:r>
              <a:rPr lang="en-US" sz="2400" cap="none" dirty="0" smtClean="0">
                <a:latin typeface="Calibri" panose="020F0502020204030204" pitchFamily="34" charset="0"/>
                <a:cs typeface="Calibri" panose="020F0502020204030204" pitchFamily="34" charset="0"/>
              </a:rPr>
              <a:t> The program must be halted during garbage collecting.</a:t>
            </a:r>
            <a:endParaRPr lang="ru-RU"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903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89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623182"/>
          </a:xfrm>
        </p:spPr>
        <p:txBody>
          <a:bodyPr/>
          <a:lstStyle/>
          <a:p>
            <a:r>
              <a:rPr lang="en-US" dirty="0" smtClean="0"/>
              <a:t>Reference Counting</a:t>
            </a:r>
            <a:endParaRPr lang="ru-RU" dirty="0"/>
          </a:p>
        </p:txBody>
      </p:sp>
      <p:sp>
        <p:nvSpPr>
          <p:cNvPr id="3" name="Content Placeholder 2"/>
          <p:cNvSpPr>
            <a:spLocks noGrp="1"/>
          </p:cNvSpPr>
          <p:nvPr>
            <p:ph idx="1"/>
          </p:nvPr>
        </p:nvSpPr>
        <p:spPr>
          <a:xfrm>
            <a:off x="818348" y="1371600"/>
            <a:ext cx="6484152" cy="4730460"/>
          </a:xfrm>
        </p:spPr>
        <p:txBody>
          <a:bodyPr anchor="t">
            <a:normAutofit/>
          </a:bodyPr>
          <a:lstStyle/>
          <a:p>
            <a:pPr>
              <a:buSzPct val="80000"/>
            </a:pPr>
            <a:endParaRPr lang="en-US" sz="2400" cap="none" dirty="0" smtClean="0">
              <a:latin typeface="Calibri" panose="020F0502020204030204" pitchFamily="34" charset="0"/>
              <a:cs typeface="Calibri" panose="020F0502020204030204" pitchFamily="34" charset="0"/>
            </a:endParaRPr>
          </a:p>
          <a:p>
            <a:pPr>
              <a:buSzPct val="80000"/>
            </a:pPr>
            <a:r>
              <a:rPr lang="en-US" sz="2400" cap="none" dirty="0" smtClean="0">
                <a:latin typeface="Calibri" panose="020F0502020204030204" pitchFamily="34" charset="0"/>
                <a:cs typeface="Calibri" panose="020F0502020204030204" pitchFamily="34" charset="0"/>
              </a:rPr>
              <a:t>Each object has counter of incoming pointers</a:t>
            </a:r>
          </a:p>
          <a:p>
            <a:pPr>
              <a:buSzPct val="80000"/>
            </a:pPr>
            <a:r>
              <a:rPr lang="en-US" sz="2400" cap="none" dirty="0" smtClean="0">
                <a:latin typeface="Calibri" panose="020F0502020204030204" pitchFamily="34" charset="0"/>
                <a:cs typeface="Calibri" panose="020F0502020204030204" pitchFamily="34" charset="0"/>
              </a:rPr>
              <a:t>When counter reaches zero, object can</a:t>
            </a:r>
            <a:r>
              <a:rPr lang="en-US" sz="2200" cap="none" dirty="0">
                <a:latin typeface="Calibri" panose="020F0502020204030204" pitchFamily="34" charset="0"/>
                <a:cs typeface="Calibri" panose="020F0502020204030204" pitchFamily="34" charset="0"/>
              </a:rPr>
              <a:t> </a:t>
            </a:r>
            <a:r>
              <a:rPr lang="en-US" sz="2200" cap="none" dirty="0" smtClean="0">
                <a:latin typeface="Calibri" panose="020F0502020204030204" pitchFamily="34" charset="0"/>
                <a:cs typeface="Calibri" panose="020F0502020204030204" pitchFamily="34" charset="0"/>
              </a:rPr>
              <a:t>be collected.</a:t>
            </a:r>
            <a:endParaRPr lang="en-US" sz="2400" cap="none"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7138611" y="381140"/>
            <a:ext cx="1553014" cy="1676119"/>
          </a:xfrm>
          <a:prstGeom prst="rect">
            <a:avLst/>
          </a:prstGeom>
          <a:ln w="31750">
            <a:noFill/>
          </a:ln>
          <a:effectLst>
            <a:glow rad="63500">
              <a:schemeClr val="accent2">
                <a:satMod val="175000"/>
                <a:alpha val="40000"/>
              </a:schemeClr>
            </a:glow>
            <a:softEdge rad="88900"/>
          </a:effectLst>
        </p:spPr>
      </p:pic>
      <p:sp>
        <p:nvSpPr>
          <p:cNvPr id="8" name="Rectangle 7"/>
          <p:cNvSpPr/>
          <p:nvPr/>
        </p:nvSpPr>
        <p:spPr>
          <a:xfrm>
            <a:off x="4637583"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9" name="Rectangle 8"/>
          <p:cNvSpPr/>
          <p:nvPr/>
        </p:nvSpPr>
        <p:spPr>
          <a:xfrm>
            <a:off x="4637583" y="51274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1" name="Rectangle 10"/>
          <p:cNvSpPr/>
          <p:nvPr/>
        </p:nvSpPr>
        <p:spPr>
          <a:xfrm>
            <a:off x="4637583"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ru-RU" b="1" dirty="0">
              <a:solidFill>
                <a:schemeClr val="bg1"/>
              </a:solidFill>
            </a:endParaRPr>
          </a:p>
        </p:txBody>
      </p:sp>
      <p:sp>
        <p:nvSpPr>
          <p:cNvPr id="12" name="Rectangle 11"/>
          <p:cNvSpPr/>
          <p:nvPr/>
        </p:nvSpPr>
        <p:spPr>
          <a:xfrm>
            <a:off x="6001791" y="60037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3" name="Rectangle 12"/>
          <p:cNvSpPr/>
          <p:nvPr/>
        </p:nvSpPr>
        <p:spPr>
          <a:xfrm>
            <a:off x="60017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4" name="Rectangle 13"/>
          <p:cNvSpPr/>
          <p:nvPr/>
        </p:nvSpPr>
        <p:spPr>
          <a:xfrm>
            <a:off x="6001791" y="42511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sp>
        <p:nvSpPr>
          <p:cNvPr id="15" name="Rectangle 14"/>
          <p:cNvSpPr/>
          <p:nvPr/>
        </p:nvSpPr>
        <p:spPr>
          <a:xfrm>
            <a:off x="1969091" y="4251180"/>
            <a:ext cx="762000" cy="3937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root</a:t>
            </a:r>
            <a:endParaRPr lang="ru-RU" b="1" dirty="0">
              <a:solidFill>
                <a:schemeClr val="bg1"/>
              </a:solidFill>
            </a:endParaRPr>
          </a:p>
        </p:txBody>
      </p:sp>
      <p:sp>
        <p:nvSpPr>
          <p:cNvPr id="16" name="Rectangle 15"/>
          <p:cNvSpPr/>
          <p:nvPr/>
        </p:nvSpPr>
        <p:spPr>
          <a:xfrm>
            <a:off x="3333299" y="42511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7" name="Rectangle 16"/>
          <p:cNvSpPr/>
          <p:nvPr/>
        </p:nvSpPr>
        <p:spPr>
          <a:xfrm>
            <a:off x="1969091"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ru-RU" b="1" dirty="0">
              <a:solidFill>
                <a:schemeClr val="bg1"/>
              </a:solidFill>
            </a:endParaRPr>
          </a:p>
        </p:txBody>
      </p:sp>
      <p:sp>
        <p:nvSpPr>
          <p:cNvPr id="18" name="Rectangle 17"/>
          <p:cNvSpPr/>
          <p:nvPr/>
        </p:nvSpPr>
        <p:spPr>
          <a:xfrm>
            <a:off x="3333299" y="5127480"/>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19" name="Rectangle 18"/>
          <p:cNvSpPr/>
          <p:nvPr/>
        </p:nvSpPr>
        <p:spPr>
          <a:xfrm>
            <a:off x="3330940" y="5987905"/>
            <a:ext cx="762000" cy="3937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ru-RU" b="1" dirty="0">
              <a:solidFill>
                <a:schemeClr val="bg1"/>
              </a:solidFill>
            </a:endParaRPr>
          </a:p>
        </p:txBody>
      </p:sp>
      <p:sp>
        <p:nvSpPr>
          <p:cNvPr id="20" name="Rectangle 19"/>
          <p:cNvSpPr/>
          <p:nvPr/>
        </p:nvSpPr>
        <p:spPr>
          <a:xfrm>
            <a:off x="1969091" y="6003780"/>
            <a:ext cx="762000" cy="393700"/>
          </a:xfrm>
          <a:prstGeom prst="rect">
            <a:avLst/>
          </a:prstGeom>
          <a:solidFill>
            <a:srgbClr val="FF25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0</a:t>
            </a:r>
            <a:endParaRPr lang="ru-RU" b="1" dirty="0">
              <a:solidFill>
                <a:schemeClr val="bg1"/>
              </a:solidFill>
            </a:endParaRPr>
          </a:p>
        </p:txBody>
      </p:sp>
      <p:cxnSp>
        <p:nvCxnSpPr>
          <p:cNvPr id="21" name="Straight Arrow Connector 20"/>
          <p:cNvCxnSpPr>
            <a:stCxn id="15" idx="2"/>
            <a:endCxn id="17" idx="0"/>
          </p:cNvCxnSpPr>
          <p:nvPr/>
        </p:nvCxnSpPr>
        <p:spPr>
          <a:xfrm>
            <a:off x="23500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6" idx="2"/>
            <a:endCxn id="18" idx="0"/>
          </p:cNvCxnSpPr>
          <p:nvPr/>
        </p:nvCxnSpPr>
        <p:spPr>
          <a:xfrm>
            <a:off x="3714299"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8" idx="1"/>
          </p:cNvCxnSpPr>
          <p:nvPr/>
        </p:nvCxnSpPr>
        <p:spPr>
          <a:xfrm>
            <a:off x="4095299" y="4448030"/>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095299" y="6175085"/>
            <a:ext cx="542284"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731091" y="53243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0"/>
            <a:endCxn id="8" idx="2"/>
          </p:cNvCxnSpPr>
          <p:nvPr/>
        </p:nvCxnSpPr>
        <p:spPr>
          <a:xfrm flipV="1">
            <a:off x="5018583"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3"/>
            <a:endCxn id="16" idx="1"/>
          </p:cNvCxnSpPr>
          <p:nvPr/>
        </p:nvCxnSpPr>
        <p:spPr>
          <a:xfrm>
            <a:off x="2731091" y="44480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2"/>
          </p:cNvCxnSpPr>
          <p:nvPr/>
        </p:nvCxnSpPr>
        <p:spPr>
          <a:xfrm>
            <a:off x="5018583"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2"/>
            <a:endCxn id="19" idx="0"/>
          </p:cNvCxnSpPr>
          <p:nvPr/>
        </p:nvCxnSpPr>
        <p:spPr>
          <a:xfrm flipH="1">
            <a:off x="3711940" y="5521180"/>
            <a:ext cx="2359" cy="46672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3"/>
            <a:endCxn id="19" idx="1"/>
          </p:cNvCxnSpPr>
          <p:nvPr/>
        </p:nvCxnSpPr>
        <p:spPr>
          <a:xfrm flipV="1">
            <a:off x="2731091" y="6184755"/>
            <a:ext cx="599849" cy="15875"/>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a:endCxn id="13" idx="0"/>
          </p:cNvCxnSpPr>
          <p:nvPr/>
        </p:nvCxnSpPr>
        <p:spPr>
          <a:xfrm>
            <a:off x="6382791" y="46448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2"/>
            <a:endCxn id="12" idx="0"/>
          </p:cNvCxnSpPr>
          <p:nvPr/>
        </p:nvCxnSpPr>
        <p:spPr>
          <a:xfrm>
            <a:off x="6382791" y="5521180"/>
            <a:ext cx="0" cy="48260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2" idx="1"/>
          </p:cNvCxnSpPr>
          <p:nvPr/>
        </p:nvCxnSpPr>
        <p:spPr>
          <a:xfrm flipH="1">
            <a:off x="5399583" y="6200630"/>
            <a:ext cx="602208"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405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TC103457485[[fn=Mesh]]</Template>
  <TotalTime>2960</TotalTime>
  <Words>1761</Words>
  <Application>Microsoft Office PowerPoint</Application>
  <PresentationFormat>On-screen Show (4:3)</PresentationFormat>
  <Paragraphs>516</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Century Gothic</vt:lpstr>
      <vt:lpstr>Consolas</vt:lpstr>
      <vt:lpstr>Mesh</vt:lpstr>
      <vt:lpstr>Garbage collection in .NET</vt:lpstr>
      <vt:lpstr>Agenda</vt:lpstr>
      <vt:lpstr>GC Algorithms</vt:lpstr>
      <vt:lpstr>Tracing (mark and sweep)</vt:lpstr>
      <vt:lpstr>Tracing (mark and sweep)</vt:lpstr>
      <vt:lpstr>Tracing (mark and sweep)</vt:lpstr>
      <vt:lpstr>Tracing (mark and sweep)</vt:lpstr>
      <vt:lpstr>Reference Counting</vt:lpstr>
      <vt:lpstr>Reference Counting</vt:lpstr>
      <vt:lpstr>Reference Counting</vt:lpstr>
      <vt:lpstr>Reference Counting</vt:lpstr>
      <vt:lpstr>Reference Counting</vt:lpstr>
      <vt:lpstr>Reference Counting</vt:lpstr>
      <vt:lpstr>Copying collections</vt:lpstr>
      <vt:lpstr>Copying collections</vt:lpstr>
      <vt:lpstr>Copying collections</vt:lpstr>
      <vt:lpstr>Copying collections</vt:lpstr>
      <vt:lpstr>Copying collections</vt:lpstr>
      <vt:lpstr>Comparison</vt:lpstr>
      <vt:lpstr>Mark and Sweep IN CLR</vt:lpstr>
      <vt:lpstr>Mark and Sweep IN CLR</vt:lpstr>
      <vt:lpstr>Mark and Sweep in CLR</vt:lpstr>
      <vt:lpstr>Finalization</vt:lpstr>
      <vt:lpstr>Finalization</vt:lpstr>
      <vt:lpstr>Finalization</vt:lpstr>
      <vt:lpstr>Finalization</vt:lpstr>
      <vt:lpstr>Finalization</vt:lpstr>
      <vt:lpstr>Finalization</vt:lpstr>
      <vt:lpstr>Finalization</vt:lpstr>
      <vt:lpstr>Finalization</vt:lpstr>
      <vt:lpstr>Finalization</vt:lpstr>
      <vt:lpstr>Generations</vt:lpstr>
      <vt:lpstr>Generations</vt:lpstr>
      <vt:lpstr>Generations</vt:lpstr>
      <vt:lpstr>Large Object Heap (LOH)</vt:lpstr>
      <vt:lpstr>Dispose Pattern</vt:lpstr>
      <vt:lpstr>Dispose Pattern</vt:lpstr>
      <vt:lpstr>Dispose Pattern</vt:lpstr>
      <vt:lpstr>Dispose Pattern</vt:lpstr>
      <vt:lpstr>Dispose Pattern</vt:lpstr>
      <vt:lpstr>GC in Java</vt:lpstr>
      <vt:lpstr>GC in Python</vt:lpstr>
      <vt:lpstr>GC in JavaScript (V8 as example)</vt:lpstr>
      <vt:lpstr>GC in JavaScript (SpiderMonkey)</vt:lpstr>
      <vt:lpstr>Summary</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Garbage collection in .NET</dc:title>
  <dc:creator>Yuriy Shapovalov</dc:creator>
  <cp:lastModifiedBy>Yurii Shapovalov</cp:lastModifiedBy>
  <cp:revision>72</cp:revision>
  <dcterms:created xsi:type="dcterms:W3CDTF">2013-08-03T15:06:49Z</dcterms:created>
  <dcterms:modified xsi:type="dcterms:W3CDTF">2013-08-06T13:15:41Z</dcterms:modified>
</cp:coreProperties>
</file>