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77" r:id="rId21"/>
    <p:sldId id="265" r:id="rId22"/>
    <p:sldId id="284" r:id="rId23"/>
    <p:sldId id="285" r:id="rId24"/>
    <p:sldId id="286" r:id="rId25"/>
    <p:sldId id="288" r:id="rId26"/>
    <p:sldId id="289" r:id="rId27"/>
    <p:sldId id="287" r:id="rId28"/>
    <p:sldId id="26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C3A"/>
    <a:srgbClr val="F8E992"/>
    <a:srgbClr val="EDE993"/>
    <a:srgbClr val="2DE6F1"/>
    <a:srgbClr val="2DC5F1"/>
    <a:srgbClr val="2D92F1"/>
    <a:srgbClr val="EFB63F"/>
    <a:srgbClr val="FFC340"/>
    <a:srgbClr val="FFA827"/>
    <a:srgbClr val="84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599" autoAdjust="0"/>
  </p:normalViewPr>
  <p:slideViewPr>
    <p:cSldViewPr snapToObjects="1">
      <p:cViewPr varScale="1">
        <p:scale>
          <a:sx n="115" d="100"/>
          <a:sy n="115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90392" y="1724977"/>
            <a:ext cx="6566840" cy="654923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4100" dirty="0">
                <a:solidFill>
                  <a:schemeClr val="bg1"/>
                </a:solidFill>
                <a:latin typeface="Trebuchet MS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7000"/>
              </a:lnSpc>
            </a:pPr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epam-powered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400445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965192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E6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pic>
        <p:nvPicPr>
          <p:cNvPr id="4" name="Picture 3" descr="Untitled-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8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028733"/>
            <a:ext cx="9144000" cy="5472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ntitled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63790"/>
            <a:ext cx="1440160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5000" y="0"/>
            <a:ext cx="109728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755576" y="2372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90392" y="1570823"/>
            <a:ext cx="6573896" cy="792140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</a:pPr>
            <a:r>
              <a:rPr lang="en-US" sz="5100" b="1" dirty="0" smtClean="0">
                <a:solidFill>
                  <a:schemeClr val="bg1"/>
                </a:solidFill>
                <a:latin typeface="Trebuchet MS"/>
              </a:rPr>
              <a:t>Thank You</a:t>
            </a:r>
            <a:endParaRPr lang="en-US" sz="5100" b="1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2" name="Picture 11" descr="icon-in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" y="5023551"/>
            <a:ext cx="360000" cy="359997"/>
          </a:xfrm>
          <a:prstGeom prst="rect">
            <a:avLst/>
          </a:prstGeom>
        </p:spPr>
      </p:pic>
      <p:pic>
        <p:nvPicPr>
          <p:cNvPr id="18" name="Picture 17" descr="epam-powered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pic>
        <p:nvPicPr>
          <p:cNvPr id="19" name="Picture 18" descr="icon-mail.pn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" y="4244127"/>
            <a:ext cx="360000" cy="359997"/>
          </a:xfrm>
          <a:prstGeom prst="rect">
            <a:avLst/>
          </a:prstGeom>
        </p:spPr>
      </p:pic>
      <p:pic>
        <p:nvPicPr>
          <p:cNvPr id="21" name="Picture 20" descr="icon-blog.pn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805264"/>
            <a:ext cx="360000" cy="359997"/>
          </a:xfrm>
          <a:prstGeom prst="rect">
            <a:avLst/>
          </a:prstGeom>
        </p:spPr>
      </p:pic>
      <p:sp>
        <p:nvSpPr>
          <p:cNvPr id="2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4936" y="2708920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95792" y="3273667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C5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1078992" y="5760720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937760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937760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0" name="Picture 39" descr="icon-skyp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4238364"/>
            <a:ext cx="365760" cy="365760"/>
          </a:xfrm>
          <a:prstGeom prst="rect">
            <a:avLst/>
          </a:prstGeom>
        </p:spPr>
      </p:pic>
      <p:pic>
        <p:nvPicPr>
          <p:cNvPr id="41" name="Picture 40" descr="icon-tw.pn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0" y="5023551"/>
            <a:ext cx="360000" cy="359997"/>
          </a:xfrm>
          <a:prstGeom prst="rect">
            <a:avLst/>
          </a:prstGeom>
        </p:spPr>
      </p:pic>
      <p:pic>
        <p:nvPicPr>
          <p:cNvPr id="22" name="Picture 21" descr="Untitled-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rofiler/" TargetMode="External"/><Relationship Id="rId2" Type="http://schemas.openxmlformats.org/officeDocument/2006/relationships/hyperlink" Target="http://memprofi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-gate.com/products/dotnet-development/ants-performance-profile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2" y="1724977"/>
            <a:ext cx="6566840" cy="1985159"/>
          </a:xfrm>
        </p:spPr>
        <p:txBody>
          <a:bodyPr/>
          <a:lstStyle/>
          <a:p>
            <a:r>
              <a:rPr lang="en-US" dirty="0" smtClean="0"/>
              <a:t>Garbage Collection and Memory Leak Avoidance in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504" y="4965192"/>
            <a:ext cx="4297715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Younger objects dies faster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Older objects live longer 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Garbage collection works faster for part of the heap, than for whole heap.</a:t>
            </a:r>
          </a:p>
          <a:p>
            <a:pPr>
              <a:buSzPct val="80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GLR has 3 generations: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0 – for new objects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 – for old objects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 – for the oldest</a:t>
            </a:r>
          </a:p>
        </p:txBody>
      </p:sp>
    </p:spTree>
    <p:extLst>
      <p:ext uri="{BB962C8B-B14F-4D97-AF65-F5344CB8AC3E}">
        <p14:creationId xmlns:p14="http://schemas.microsoft.com/office/powerpoint/2010/main" val="13143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0414" y="1340768"/>
            <a:ext cx="8263011" cy="1602785"/>
            <a:chOff x="460414" y="1340768"/>
            <a:chExt cx="8263011" cy="1602785"/>
          </a:xfrm>
        </p:grpSpPr>
        <p:sp>
          <p:nvSpPr>
            <p:cNvPr id="21" name="Rectangle 20"/>
            <p:cNvSpPr/>
            <p:nvPr/>
          </p:nvSpPr>
          <p:spPr>
            <a:xfrm>
              <a:off x="460414" y="1340768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646" y="1469493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7646" y="146949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3005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5466" y="146949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17927" y="1469489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2174502" y="343537"/>
              <a:ext cx="409180" cy="380167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1800" y="24818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2574" y="3079527"/>
            <a:ext cx="8263011" cy="1602785"/>
            <a:chOff x="442574" y="3079527"/>
            <a:chExt cx="8263011" cy="1602785"/>
          </a:xfrm>
        </p:grpSpPr>
        <p:sp>
          <p:nvSpPr>
            <p:cNvPr id="30" name="Rectangle 29"/>
            <p:cNvSpPr/>
            <p:nvPr/>
          </p:nvSpPr>
          <p:spPr>
            <a:xfrm>
              <a:off x="442574" y="3079527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7806" y="3208252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09806" y="3208251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55165" y="3208250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626" y="3208249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0087" y="3208248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2156662" y="2082296"/>
              <a:ext cx="409180" cy="380167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3960" y="42206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5" y="4876146"/>
            <a:ext cx="8263011" cy="1637057"/>
            <a:chOff x="442575" y="4876146"/>
            <a:chExt cx="8263011" cy="1637057"/>
          </a:xfrm>
        </p:grpSpPr>
        <p:sp>
          <p:nvSpPr>
            <p:cNvPr id="39" name="Rectangle 38"/>
            <p:cNvSpPr/>
            <p:nvPr/>
          </p:nvSpPr>
          <p:spPr>
            <a:xfrm>
              <a:off x="442575" y="4876146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7807" y="500487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09807" y="500487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55166" y="5004869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Left Brace 42"/>
            <p:cNvSpPr/>
            <p:nvPr/>
          </p:nvSpPr>
          <p:spPr>
            <a:xfrm rot="16200000">
              <a:off x="1384201" y="4651377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11498" y="60515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3714985" y="4651377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42282" y="60515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5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2573" y="1340768"/>
            <a:ext cx="8263011" cy="1637057"/>
            <a:chOff x="442573" y="1340768"/>
            <a:chExt cx="8263011" cy="1637057"/>
          </a:xfrm>
        </p:grpSpPr>
        <p:sp>
          <p:nvSpPr>
            <p:cNvPr id="59" name="Rectangle 58"/>
            <p:cNvSpPr/>
            <p:nvPr/>
          </p:nvSpPr>
          <p:spPr>
            <a:xfrm>
              <a:off x="442573" y="1340768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805" y="1469493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09805" y="146949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55164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Left Brace 62"/>
            <p:cNvSpPr/>
            <p:nvPr/>
          </p:nvSpPr>
          <p:spPr>
            <a:xfrm rot="16200000">
              <a:off x="1384199" y="1115999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11496" y="251616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65" name="Left Brace 64"/>
            <p:cNvSpPr/>
            <p:nvPr/>
          </p:nvSpPr>
          <p:spPr>
            <a:xfrm rot="16200000">
              <a:off x="4854890" y="-23908"/>
              <a:ext cx="409180" cy="453656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82188" y="245094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1198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38572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98474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47946" y="1475126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05750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65762" y="146949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2574" y="3090184"/>
            <a:ext cx="8263011" cy="1602786"/>
            <a:chOff x="442574" y="3090184"/>
            <a:chExt cx="8263011" cy="1602786"/>
          </a:xfrm>
        </p:grpSpPr>
        <p:sp>
          <p:nvSpPr>
            <p:cNvPr id="74" name="Rectangle 73"/>
            <p:cNvSpPr/>
            <p:nvPr/>
          </p:nvSpPr>
          <p:spPr>
            <a:xfrm>
              <a:off x="442574" y="3090184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78290" y="3212094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Left Brace 75"/>
            <p:cNvSpPr/>
            <p:nvPr/>
          </p:nvSpPr>
          <p:spPr>
            <a:xfrm rot="16200000">
              <a:off x="4867418" y="1718696"/>
              <a:ext cx="409180" cy="453656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4716" y="419354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03726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51100" y="3212095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11002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60474" y="3217730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18278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806" y="3218909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09806" y="3218908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66580" y="3218905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Left Brace 85"/>
            <p:cNvSpPr/>
            <p:nvPr/>
          </p:nvSpPr>
          <p:spPr>
            <a:xfrm rot="16200000">
              <a:off x="1389908" y="2859707"/>
              <a:ext cx="409180" cy="2268165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11496" y="423130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365" y="4800777"/>
            <a:ext cx="8263011" cy="1615942"/>
            <a:chOff x="342365" y="4800777"/>
            <a:chExt cx="8263011" cy="1615942"/>
          </a:xfrm>
        </p:grpSpPr>
        <p:sp>
          <p:nvSpPr>
            <p:cNvPr id="89" name="Rectangle 88"/>
            <p:cNvSpPr/>
            <p:nvPr/>
          </p:nvSpPr>
          <p:spPr>
            <a:xfrm>
              <a:off x="342365" y="4800777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Left Brace 89"/>
            <p:cNvSpPr/>
            <p:nvPr/>
          </p:nvSpPr>
          <p:spPr>
            <a:xfrm rot="16200000">
              <a:off x="2574069" y="4885494"/>
              <a:ext cx="409180" cy="162415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94507" y="59041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60021" y="492832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28733" y="492832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597" y="492950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37244" y="492950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Left Brace 95"/>
            <p:cNvSpPr/>
            <p:nvPr/>
          </p:nvSpPr>
          <p:spPr>
            <a:xfrm rot="16200000">
              <a:off x="925137" y="4934863"/>
              <a:ext cx="409180" cy="1539039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32305" y="595505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ru-RU" sz="2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01367" y="59041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99" name="Left Brace 98"/>
            <p:cNvSpPr/>
            <p:nvPr/>
          </p:nvSpPr>
          <p:spPr>
            <a:xfrm rot="16200000">
              <a:off x="4761474" y="4432485"/>
              <a:ext cx="409180" cy="2543795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61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be called in following cases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Generation 0 is full</a:t>
            </a:r>
          </a:p>
          <a:p>
            <a:pPr>
              <a:buSzPct val="80000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Explicit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static method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GC.Collect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Although Microsoft does not recommend to do that, sometime it make sense to force collecting.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Unload application domain.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treat that application has no roots anymore.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Closing CLR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tries to call Finalize() for each object in managed heap</a:t>
            </a:r>
          </a:p>
        </p:txBody>
      </p:sp>
    </p:spTree>
    <p:extLst>
      <p:ext uri="{BB962C8B-B14F-4D97-AF65-F5344CB8AC3E}">
        <p14:creationId xmlns:p14="http://schemas.microsoft.com/office/powerpoint/2010/main" val="20307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98973" y="182964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98973" y="2420617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98973" y="1829643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98973" y="2420617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11995" y="328417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1995" y="387514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1995" y="387514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556792"/>
            <a:ext cx="8280920" cy="47525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dirty="0" smtClean="0"/>
              <a:t>Garbage Collection in </a:t>
            </a:r>
            <a:r>
              <a:rPr lang="en-US" sz="2800" dirty="0" smtClean="0"/>
              <a:t>.</a:t>
            </a:r>
            <a:r>
              <a:rPr lang="en-US" sz="2800" dirty="0" smtClean="0"/>
              <a:t>NET 4.5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How memory leaks affect enterprise applications.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Memory Leak root causes.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Memory </a:t>
            </a:r>
            <a:r>
              <a:rPr lang="en-US" sz="2800" dirty="0" smtClean="0"/>
              <a:t>profiling and memory leak detection tools.</a:t>
            </a:r>
            <a:endParaRPr lang="en-US" sz="28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Finalization can be called in following cases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Generation 0 is full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most common way to call Finalize().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Explicit call static method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GC.Collect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Although Microsoft does not recommend to do that, sometime it make sense to force collecting.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Unload application domain.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treat that application has no roots anymore.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Closing CLR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tries to call Finalize() for each object in managed heap</a:t>
            </a:r>
          </a:p>
        </p:txBody>
      </p:sp>
    </p:spTree>
    <p:extLst>
      <p:ext uri="{BB962C8B-B14F-4D97-AF65-F5344CB8AC3E}">
        <p14:creationId xmlns:p14="http://schemas.microsoft.com/office/powerpoint/2010/main" val="3326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Types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</a:t>
            </a:r>
            <a:r>
              <a:rPr lang="en-US" sz="2400" b="1" dirty="0" smtClean="0"/>
              <a:t>managed</a:t>
            </a:r>
            <a:r>
              <a:rPr lang="en-US" sz="2400" dirty="0" smtClean="0"/>
              <a:t> heap</a:t>
            </a:r>
          </a:p>
          <a:p>
            <a:pPr lvl="1"/>
            <a:r>
              <a:rPr lang="en-US" sz="2000" dirty="0" smtClean="0"/>
              <a:t>Unintended reference keeping managed object alive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Memory leak in </a:t>
            </a:r>
            <a:r>
              <a:rPr lang="en-US" sz="2400" b="1" dirty="0" smtClean="0"/>
              <a:t>unmanaged</a:t>
            </a:r>
            <a:r>
              <a:rPr lang="en-US" sz="2400" dirty="0" smtClean="0"/>
              <a:t>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</p:spTree>
    <p:extLst>
      <p:ext uri="{BB962C8B-B14F-4D97-AF65-F5344CB8AC3E}">
        <p14:creationId xmlns:p14="http://schemas.microsoft.com/office/powerpoint/2010/main" val="6690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Types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</a:t>
            </a:r>
            <a:r>
              <a:rPr lang="en-US" sz="2400" b="1" dirty="0" smtClean="0"/>
              <a:t>managed</a:t>
            </a:r>
            <a:r>
              <a:rPr lang="en-US" sz="2400" dirty="0" smtClean="0"/>
              <a:t> heap</a:t>
            </a:r>
          </a:p>
          <a:p>
            <a:pPr lvl="1"/>
            <a:r>
              <a:rPr lang="en-US" sz="2000" dirty="0" smtClean="0"/>
              <a:t>Unintended reference keeping managed object alive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Memory leak in </a:t>
            </a:r>
            <a:r>
              <a:rPr lang="en-US" sz="2400" b="1" dirty="0" smtClean="0"/>
              <a:t>unmanaged</a:t>
            </a:r>
            <a:r>
              <a:rPr lang="en-US" sz="2400" dirty="0" smtClean="0"/>
              <a:t>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</p:spTree>
    <p:extLst>
      <p:ext uri="{BB962C8B-B14F-4D97-AF65-F5344CB8AC3E}">
        <p14:creationId xmlns:p14="http://schemas.microsoft.com/office/powerpoint/2010/main" val="19990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MemProfiler</a:t>
            </a:r>
            <a:r>
              <a:rPr lang="en-US" sz="2400" dirty="0" smtClean="0"/>
              <a:t> (SciTech Software)</a:t>
            </a:r>
          </a:p>
          <a:p>
            <a:pPr lvl="1"/>
            <a:r>
              <a:rPr lang="en-US" sz="1600" dirty="0">
                <a:hlinkClick r:id="rId2"/>
              </a:rPr>
              <a:t>http://memprofiler.com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dotTrace</a:t>
            </a:r>
            <a:r>
              <a:rPr lang="en-US" sz="2000" dirty="0" smtClean="0"/>
              <a:t> Memory (</a:t>
            </a:r>
            <a:r>
              <a:rPr lang="en-US" sz="2000" dirty="0" err="1" smtClean="0"/>
              <a:t>JetBrains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>
                <a:hlinkClick r:id="rId3"/>
              </a:rPr>
              <a:t>http://www.jetbrains.com/profiler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ANTS Performance Profiler 8 (</a:t>
            </a:r>
            <a:r>
              <a:rPr lang="en-US" sz="2000" dirty="0" err="1" smtClean="0"/>
              <a:t>Redgate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>
                <a:hlinkClick r:id="rId4"/>
              </a:rPr>
              <a:t>http://www.red-gate.com/products/dotnet-development/ants-performance-profiler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WinDbg.exe + SOS</a:t>
            </a:r>
          </a:p>
        </p:txBody>
      </p:sp>
    </p:spTree>
    <p:extLst>
      <p:ext uri="{BB962C8B-B14F-4D97-AF65-F5344CB8AC3E}">
        <p14:creationId xmlns:p14="http://schemas.microsoft.com/office/powerpoint/2010/main" val="3974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74019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Highly focused on memory profiling and leak detection.</a:t>
            </a:r>
          </a:p>
          <a:p>
            <a:r>
              <a:rPr lang="en-US" sz="2000" dirty="0" smtClean="0"/>
              <a:t>Rich User interface.</a:t>
            </a:r>
          </a:p>
          <a:p>
            <a:r>
              <a:rPr lang="en-US" sz="2000" dirty="0" smtClean="0"/>
              <a:t>Can work on production server and generate reports.</a:t>
            </a:r>
            <a:endParaRPr lang="en-US" sz="2000" dirty="0" smtClean="0"/>
          </a:p>
        </p:txBody>
      </p:sp>
      <p:sp>
        <p:nvSpPr>
          <p:cNvPr id="6" name="AutoShape 4" descr="http://www-cdn.memprofiler.com/screenshots/GuidedOverview.png"/>
          <p:cNvSpPr>
            <a:spLocks noChangeAspect="1" noChangeArrowheads="1"/>
          </p:cNvSpPr>
          <p:nvPr/>
        </p:nvSpPr>
        <p:spPr bwMode="auto">
          <a:xfrm>
            <a:off x="63500" y="-136525"/>
            <a:ext cx="1053465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4" y="2647970"/>
            <a:ext cx="5652120" cy="36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dotTrace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Very convenient data representation, easy to use.</a:t>
            </a:r>
          </a:p>
          <a:p>
            <a:r>
              <a:rPr lang="en-US" sz="2000" dirty="0" smtClean="0"/>
              <a:t>Provide referencing to source code which is cause memory leak.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1217"/>
            <a:ext cx="5580112" cy="4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Many useful features for memory consumption, and performance analysis.</a:t>
            </a:r>
          </a:p>
          <a:p>
            <a:r>
              <a:rPr lang="en-US" sz="2000" dirty="0" smtClean="0"/>
              <a:t>Have data access profiling in latest version.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45692"/>
            <a:ext cx="6571275" cy="40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Easy and free.</a:t>
            </a:r>
          </a:p>
          <a:p>
            <a:r>
              <a:rPr lang="en-US" sz="2000" dirty="0" smtClean="0"/>
              <a:t>Integrated in Visual Studio</a:t>
            </a:r>
          </a:p>
          <a:p>
            <a:r>
              <a:rPr lang="en-US" sz="2000" dirty="0" smtClean="0"/>
              <a:t>Command based interface.</a:t>
            </a:r>
          </a:p>
          <a:p>
            <a:r>
              <a:rPr lang="en-US" sz="2000" dirty="0" smtClean="0"/>
              <a:t>Good for quick initial memory profiling.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16" y="3383931"/>
            <a:ext cx="6279513" cy="3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792" y="3273667"/>
            <a:ext cx="4312143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493008" cy="477699"/>
          </a:xfrm>
        </p:spPr>
        <p:txBody>
          <a:bodyPr/>
          <a:lstStyle/>
          <a:p>
            <a:r>
              <a:rPr lang="en-US" dirty="0" smtClean="0"/>
              <a:t>yurii_shapovalov@epam.com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493008" cy="477699"/>
          </a:xfrm>
        </p:spPr>
        <p:txBody>
          <a:bodyPr/>
          <a:lstStyle/>
          <a:p>
            <a:r>
              <a:rPr lang="en-US" sz="1800" dirty="0" smtClean="0"/>
              <a:t>linkedin.com/in/</a:t>
            </a:r>
            <a:r>
              <a:rPr lang="en-US" sz="1800" dirty="0" err="1" smtClean="0"/>
              <a:t>yuriyshapovalov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shapovalov.yuriy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YuriyShapovalov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GC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492896"/>
            <a:ext cx="1837530" cy="1963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Garbage collection algorithm in .NET is based on Tracing Algorithms (McCarthy, 1960) which was developed for Lisp 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Also known as “Mark and Sweep”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Stop all processes, run garbage collector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Trace forward from the roots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Everything touched is live, anything else is garbage.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7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11560" y="4961965"/>
            <a:ext cx="8136904" cy="1347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Every application has a set of roots:</a:t>
            </a:r>
          </a:p>
          <a:p>
            <a:pPr lvl="1"/>
            <a:r>
              <a:rPr lang="en-US" sz="2000" dirty="0" smtClean="0"/>
              <a:t>Static variables</a:t>
            </a:r>
          </a:p>
          <a:p>
            <a:pPr lvl="1"/>
            <a:r>
              <a:rPr lang="en-US" sz="2000" dirty="0" smtClean="0"/>
              <a:t>CPU registers</a:t>
            </a:r>
          </a:p>
          <a:p>
            <a:pPr lvl="1"/>
            <a:r>
              <a:rPr lang="en-US" sz="2000" dirty="0" smtClean="0"/>
              <a:t>Active local variables and stack roots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611560" y="3212976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3645024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580453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51142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512028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5410045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4492397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4545124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4509945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4509945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4510867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4563594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4510867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4563594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4492397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5462772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5913276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5294258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5282752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725</Words>
  <Application>Microsoft Office PowerPoint</Application>
  <PresentationFormat>On-screen Show (4:3)</PresentationFormat>
  <Paragraphs>262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Trebuchet MS</vt:lpstr>
      <vt:lpstr>Тема Office</vt:lpstr>
      <vt:lpstr>Garbage Collection and Memory Leak Avoidance in .NET</vt:lpstr>
      <vt:lpstr>Agenda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Generations</vt:lpstr>
      <vt:lpstr>Generations</vt:lpstr>
      <vt:lpstr>Generations</vt:lpstr>
      <vt:lpstr>Finalization</vt:lpstr>
      <vt:lpstr>Finalization</vt:lpstr>
      <vt:lpstr>Finalization</vt:lpstr>
      <vt:lpstr>Finalization</vt:lpstr>
      <vt:lpstr>Finalization</vt:lpstr>
      <vt:lpstr>Finalization</vt:lpstr>
      <vt:lpstr>Finalization</vt:lpstr>
      <vt:lpstr>Finalization</vt:lpstr>
      <vt:lpstr>Memory Leak Types</vt:lpstr>
      <vt:lpstr>Memory Leak Types</vt:lpstr>
      <vt:lpstr>Profiling Tools</vt:lpstr>
      <vt:lpstr>Profiling Tool: MemProfiler</vt:lpstr>
      <vt:lpstr>Profiling Tool: dotTrace Memory</vt:lpstr>
      <vt:lpstr>Profiling Tool: MemProfiler</vt:lpstr>
      <vt:lpstr>Profiling Tool: MemProfiler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Yuriy Shapovalov</cp:lastModifiedBy>
  <cp:revision>84</cp:revision>
  <dcterms:created xsi:type="dcterms:W3CDTF">2013-08-21T11:43:56Z</dcterms:created>
  <dcterms:modified xsi:type="dcterms:W3CDTF">2014-01-26T20:23:18Z</dcterms:modified>
</cp:coreProperties>
</file>