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63" r:id="rId5"/>
    <p:sldId id="264" r:id="rId6"/>
    <p:sldId id="270" r:id="rId7"/>
    <p:sldId id="278" r:id="rId8"/>
    <p:sldId id="265" r:id="rId9"/>
    <p:sldId id="266" r:id="rId10"/>
    <p:sldId id="267" r:id="rId11"/>
    <p:sldId id="271" r:id="rId12"/>
    <p:sldId id="276" r:id="rId13"/>
    <p:sldId id="279" r:id="rId14"/>
    <p:sldId id="272" r:id="rId15"/>
    <p:sldId id="273" r:id="rId16"/>
    <p:sldId id="274" r:id="rId17"/>
    <p:sldId id="275" r:id="rId18"/>
    <p:sldId id="277" r:id="rId19"/>
    <p:sldId id="269" r:id="rId20"/>
    <p:sldId id="284" r:id="rId21"/>
    <p:sldId id="285" r:id="rId22"/>
    <p:sldId id="300" r:id="rId23"/>
    <p:sldId id="286" r:id="rId24"/>
    <p:sldId id="287" r:id="rId25"/>
    <p:sldId id="288" r:id="rId26"/>
    <p:sldId id="289" r:id="rId27"/>
    <p:sldId id="290" r:id="rId28"/>
    <p:sldId id="291" r:id="rId29"/>
    <p:sldId id="292" r:id="rId30"/>
    <p:sldId id="293" r:id="rId31"/>
    <p:sldId id="294" r:id="rId32"/>
    <p:sldId id="296" r:id="rId33"/>
    <p:sldId id="297" r:id="rId34"/>
    <p:sldId id="298" r:id="rId35"/>
    <p:sldId id="299" r:id="rId36"/>
    <p:sldId id="301" r:id="rId37"/>
    <p:sldId id="304" r:id="rId38"/>
    <p:sldId id="305" r:id="rId39"/>
    <p:sldId id="306" r:id="rId40"/>
    <p:sldId id="307" r:id="rId41"/>
    <p:sldId id="283" r:id="rId42"/>
    <p:sldId id="281" r:id="rId43"/>
    <p:sldId id="268" r:id="rId44"/>
    <p:sldId id="282" r:id="rId45"/>
    <p:sldId id="302" r:id="rId46"/>
    <p:sldId id="303" r:id="rId4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a:srgbClr val="FF2525"/>
    <a:srgbClr val="3366FF"/>
    <a:srgbClr val="F137E8"/>
    <a:srgbClr val="C20EB9"/>
    <a:srgbClr val="292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6" d="100"/>
          <a:sy n="76" d="100"/>
        </p:scale>
        <p:origin x="5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216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a:xfrm>
            <a:off x="917678" y="6181344"/>
            <a:ext cx="5337278" cy="365125"/>
          </a:xfrm>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1892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97831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816100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237319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661795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659558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56585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48600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71867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12392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70548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D62930-5499-40C2-A9E0-B6F8263316F8}" type="datetimeFigureOut">
              <a:rPr lang="ru-RU" smtClean="0"/>
              <a:t>05.08.2013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70145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D62930-5499-40C2-A9E0-B6F8263316F8}" type="datetimeFigureOut">
              <a:rPr lang="ru-RU" smtClean="0"/>
              <a:t>05.08.2013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08377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62930-5499-40C2-A9E0-B6F8263316F8}" type="datetimeFigureOut">
              <a:rPr lang="ru-RU" smtClean="0"/>
              <a:t>05.08.2013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421955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46785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a:xfrm>
            <a:off x="818348" y="6181344"/>
            <a:ext cx="3705300" cy="365125"/>
          </a:xfrm>
        </p:spPr>
        <p:txBody>
          <a:bodyPr/>
          <a:lstStyle/>
          <a:p>
            <a:endParaRPr lang="ru-RU"/>
          </a:p>
        </p:txBody>
      </p:sp>
      <p:sp>
        <p:nvSpPr>
          <p:cNvPr id="7" name="Slide Number Placeholder 6"/>
          <p:cNvSpPr>
            <a:spLocks noGrp="1"/>
          </p:cNvSpPr>
          <p:nvPr>
            <p:ph type="sldNum" sz="quarter" idx="12"/>
          </p:nvPr>
        </p:nvSpPr>
        <p:spPr>
          <a:xfrm>
            <a:off x="8024262" y="6181344"/>
            <a:ext cx="305186" cy="329250"/>
          </a:xfrm>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7669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7BD62930-5499-40C2-A9E0-B6F8263316F8}" type="datetimeFigureOut">
              <a:rPr lang="ru-RU" smtClean="0"/>
              <a:t>05.08.2013</a:t>
            </a:fld>
            <a:endParaRPr lang="ru-RU"/>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4F9907EE-3EB7-4A1C-AD63-2421FE822386}" type="slidenum">
              <a:rPr lang="ru-RU" smtClean="0"/>
              <a:t>‹#›</a:t>
            </a:fld>
            <a:endParaRPr lang="ru-RU"/>
          </a:p>
        </p:txBody>
      </p:sp>
    </p:spTree>
    <p:extLst>
      <p:ext uri="{BB962C8B-B14F-4D97-AF65-F5344CB8AC3E}">
        <p14:creationId xmlns:p14="http://schemas.microsoft.com/office/powerpoint/2010/main" val="136783967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Garbage collection in </a:t>
            </a:r>
            <a:r>
              <a:rPr lang="en-US" sz="3600" dirty="0" smtClean="0"/>
              <a:t>.NET</a:t>
            </a:r>
            <a:endParaRPr lang="ru-RU" sz="4800" dirty="0"/>
          </a:p>
        </p:txBody>
      </p:sp>
      <p:sp>
        <p:nvSpPr>
          <p:cNvPr id="3" name="Subtitle 2"/>
          <p:cNvSpPr>
            <a:spLocks noGrp="1"/>
          </p:cNvSpPr>
          <p:nvPr>
            <p:ph type="subTitle" idx="1"/>
          </p:nvPr>
        </p:nvSpPr>
        <p:spPr/>
        <p:txBody>
          <a:bodyPr>
            <a:normAutofit/>
          </a:bodyPr>
          <a:lstStyle/>
          <a:p>
            <a:r>
              <a:rPr lang="en-US" sz="2000" dirty="0" smtClean="0"/>
              <a:t>Comparing with Java, Python and JavaScript approaches</a:t>
            </a:r>
          </a:p>
          <a:p>
            <a:endParaRPr lang="en-US" sz="2000" dirty="0"/>
          </a:p>
          <a:p>
            <a:endParaRPr lang="en-US" sz="2000" dirty="0" smtClean="0"/>
          </a:p>
          <a:p>
            <a:endParaRPr lang="en-US" sz="2000" dirty="0"/>
          </a:p>
          <a:p>
            <a:r>
              <a:rPr lang="en-US" sz="2000" dirty="0" smtClean="0"/>
              <a:t>Author: Yuriy Shapovalov</a:t>
            </a:r>
            <a:endParaRPr lang="ru-RU" sz="2000" dirty="0"/>
          </a:p>
        </p:txBody>
      </p:sp>
    </p:spTree>
    <p:extLst>
      <p:ext uri="{BB962C8B-B14F-4D97-AF65-F5344CB8AC3E}">
        <p14:creationId xmlns:p14="http://schemas.microsoft.com/office/powerpoint/2010/main" val="1750315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84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r>
              <a:rPr lang="en-US" sz="2200" cap="none" dirty="0" smtClean="0">
                <a:latin typeface="Calibri" panose="020F0502020204030204" pitchFamily="34" charset="0"/>
                <a:cs typeface="Calibri" panose="020F0502020204030204" pitchFamily="34" charset="0"/>
              </a:rPr>
              <a:t>.</a:t>
            </a:r>
          </a:p>
          <a:p>
            <a:pPr>
              <a:buSzPct val="80000"/>
            </a:pPr>
            <a:endParaRPr lang="en-US" sz="2200" cap="none" dirty="0">
              <a:latin typeface="Calibri" panose="020F0502020204030204" pitchFamily="34" charset="0"/>
              <a:cs typeface="Calibri" panose="020F0502020204030204" pitchFamily="34" charset="0"/>
            </a:endParaRPr>
          </a:p>
          <a:p>
            <a:pPr marL="0" indent="0">
              <a:buSzPct val="80000"/>
              <a:buNone/>
            </a:pPr>
            <a:r>
              <a:rPr lang="en-US" sz="2200" cap="none" dirty="0" smtClean="0">
                <a:latin typeface="Calibri" panose="020F0502020204030204" pitchFamily="34" charset="0"/>
                <a:cs typeface="Calibri" panose="020F0502020204030204" pitchFamily="34" charset="0"/>
              </a:rPr>
              <a:t>- Have a problem with cyclic dependencies</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406980"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3" name="Rectangle 22"/>
          <p:cNvSpPr/>
          <p:nvPr/>
        </p:nvSpPr>
        <p:spPr>
          <a:xfrm>
            <a:off x="77683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4" name="Rectangle 23"/>
          <p:cNvSpPr/>
          <p:nvPr/>
        </p:nvSpPr>
        <p:spPr>
          <a:xfrm>
            <a:off x="6406980" y="597823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6" name="Rectangle 25"/>
          <p:cNvSpPr/>
          <p:nvPr/>
        </p:nvSpPr>
        <p:spPr>
          <a:xfrm>
            <a:off x="7768411" y="597823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cxnSp>
        <p:nvCxnSpPr>
          <p:cNvPr id="27" name="Straight Arrow Connector 26"/>
          <p:cNvCxnSpPr>
            <a:stCxn id="20" idx="2"/>
            <a:endCxn id="24" idx="0"/>
          </p:cNvCxnSpPr>
          <p:nvPr/>
        </p:nvCxnSpPr>
        <p:spPr>
          <a:xfrm>
            <a:off x="6787980" y="4644880"/>
            <a:ext cx="0" cy="133335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0"/>
            <a:endCxn id="23" idx="2"/>
          </p:cNvCxnSpPr>
          <p:nvPr/>
        </p:nvCxnSpPr>
        <p:spPr>
          <a:xfrm flipH="1" flipV="1">
            <a:off x="8149399" y="4644880"/>
            <a:ext cx="12" cy="133335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1"/>
            <a:endCxn id="20" idx="3"/>
          </p:cNvCxnSpPr>
          <p:nvPr/>
        </p:nvCxnSpPr>
        <p:spPr>
          <a:xfrm flipH="1">
            <a:off x="7168980" y="4448030"/>
            <a:ext cx="599419"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3"/>
            <a:endCxn id="26" idx="1"/>
          </p:cNvCxnSpPr>
          <p:nvPr/>
        </p:nvCxnSpPr>
        <p:spPr>
          <a:xfrm>
            <a:off x="7168980" y="6175085"/>
            <a:ext cx="599431"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107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Simple. Garbage is easily identified.</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Easy to implement.</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Immediate reclamation of storage.</a:t>
            </a: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r>
              <a:rPr lang="en-US" sz="2400" b="1" cap="none" dirty="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overhead of incrementing and decrementing the reference count each time</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Extra space for counter field in each object.</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may increase heap fragmentation</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Does not detect garbage with cyclic references.</a:t>
            </a: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507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88516" y="545851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1264319" y="545851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2824215" y="5458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16200000" flipH="1">
            <a:off x="1257417" y="5614830"/>
            <a:ext cx="12700" cy="775803"/>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5400000" flipH="1" flipV="1">
            <a:off x="2425266" y="5222784"/>
            <a:ext cx="1" cy="1559896"/>
          </a:xfrm>
          <a:prstGeom prst="curvedConnector3">
            <a:avLst>
              <a:gd name="adj1" fmla="val -228600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470421" y="6009082"/>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600017" y="5458516"/>
            <a:ext cx="884302"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1484016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88516" y="545851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1264319" y="5458517"/>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2824215"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16200000" flipH="1">
            <a:off x="1257417" y="5614830"/>
            <a:ext cx="12700" cy="775803"/>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5400000" flipH="1" flipV="1">
            <a:off x="2425266" y="5222784"/>
            <a:ext cx="1" cy="1559896"/>
          </a:xfrm>
          <a:prstGeom prst="curvedConnector3">
            <a:avLst>
              <a:gd name="adj1" fmla="val -228600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475564" y="6009082"/>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00017" y="5458516"/>
            <a:ext cx="884302"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420565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500306" y="546486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5278293"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6056280"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5400000" flipH="1" flipV="1">
            <a:off x="5267123" y="5616913"/>
            <a:ext cx="6351" cy="777987"/>
          </a:xfrm>
          <a:prstGeom prst="curvedConnector3">
            <a:avLst>
              <a:gd name="adj1" fmla="val -359943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16200000" flipH="1">
            <a:off x="6048286" y="5613737"/>
            <a:ext cx="12700" cy="777987"/>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818280" y="6009081"/>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00017" y="5458516"/>
            <a:ext cx="884302"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3964631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new space</a:t>
            </a:r>
            <a:endParaRPr lang="ru-RU" sz="2000" b="1"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old space</a:t>
            </a:r>
            <a:endParaRPr lang="ru-RU" sz="2000" b="1" dirty="0"/>
          </a:p>
        </p:txBody>
      </p:sp>
      <p:sp>
        <p:nvSpPr>
          <p:cNvPr id="15" name="Rectangle 14"/>
          <p:cNvSpPr/>
          <p:nvPr/>
        </p:nvSpPr>
        <p:spPr>
          <a:xfrm>
            <a:off x="4500306" y="546486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5278293"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1" name="Rectangle 30"/>
          <p:cNvSpPr/>
          <p:nvPr/>
        </p:nvSpPr>
        <p:spPr>
          <a:xfrm>
            <a:off x="6056280"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5400000" flipH="1" flipV="1">
            <a:off x="5267123" y="5616913"/>
            <a:ext cx="6351" cy="777987"/>
          </a:xfrm>
          <a:prstGeom prst="curvedConnector3">
            <a:avLst>
              <a:gd name="adj1" fmla="val -359943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16200000" flipH="1">
            <a:off x="6048286" y="5613737"/>
            <a:ext cx="12700" cy="777987"/>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818280" y="6009081"/>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962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521709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Only one pass through the data is required</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de-fragment the heap</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Able to reclaim garbage with cyclic references.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No overhead with reference storage and manipulating.</a:t>
            </a: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Twice as much memory is needed for a given amount of heap space</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Objects are moved in memory during garbage collection  (references need to be updated)</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program must be halted during garbage collecting.</a:t>
            </a: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189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Comparison</a:t>
            </a:r>
            <a:endParaRPr lang="ru-R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6429143"/>
              </p:ext>
            </p:extLst>
          </p:nvPr>
        </p:nvGraphicFramePr>
        <p:xfrm>
          <a:off x="350729" y="1672269"/>
          <a:ext cx="8430016" cy="4252908"/>
        </p:xfrm>
        <a:graphic>
          <a:graphicData uri="http://schemas.openxmlformats.org/drawingml/2006/table">
            <a:tbl>
              <a:tblPr firstRow="1" bandRow="1">
                <a:tableStyleId>{616DA210-FB5B-4158-B5E0-FEB733F419BA}</a:tableStyleId>
              </a:tblPr>
              <a:tblGrid>
                <a:gridCol w="3356975"/>
                <a:gridCol w="1728592"/>
                <a:gridCol w="1628383"/>
                <a:gridCol w="1716066"/>
              </a:tblGrid>
              <a:tr h="369474">
                <a:tc>
                  <a:txBody>
                    <a:bodyPr/>
                    <a:lstStyle/>
                    <a:p>
                      <a:endParaRPr lang="ru-RU" dirty="0"/>
                    </a:p>
                  </a:txBody>
                  <a:tcPr>
                    <a:solidFill>
                      <a:schemeClr val="bg1">
                        <a:lumMod val="85000"/>
                        <a:lumOff val="15000"/>
                      </a:schemeClr>
                    </a:solidFill>
                  </a:tcPr>
                </a:tc>
                <a:tc>
                  <a:txBody>
                    <a:bodyPr/>
                    <a:lstStyle/>
                    <a:p>
                      <a:r>
                        <a:rPr lang="en-US" b="0" dirty="0" smtClean="0"/>
                        <a:t>Tracing</a:t>
                      </a:r>
                      <a:endParaRPr lang="ru-RU" b="0" dirty="0"/>
                    </a:p>
                  </a:txBody>
                  <a:tcPr>
                    <a:solidFill>
                      <a:schemeClr val="bg1">
                        <a:lumMod val="85000"/>
                        <a:lumOff val="15000"/>
                      </a:schemeClr>
                    </a:solidFill>
                  </a:tcPr>
                </a:tc>
                <a:tc>
                  <a:txBody>
                    <a:bodyPr/>
                    <a:lstStyle/>
                    <a:p>
                      <a:r>
                        <a:rPr lang="en-US" b="0" dirty="0" smtClean="0"/>
                        <a:t>Reference</a:t>
                      </a:r>
                      <a:r>
                        <a:rPr lang="en-US" b="0" baseline="0" dirty="0" smtClean="0"/>
                        <a:t> counting</a:t>
                      </a:r>
                      <a:endParaRPr lang="ru-RU" b="0" dirty="0"/>
                    </a:p>
                  </a:txBody>
                  <a:tcPr>
                    <a:solidFill>
                      <a:schemeClr val="bg1">
                        <a:lumMod val="85000"/>
                        <a:lumOff val="15000"/>
                      </a:schemeClr>
                    </a:solidFill>
                  </a:tcPr>
                </a:tc>
                <a:tc>
                  <a:txBody>
                    <a:bodyPr/>
                    <a:lstStyle/>
                    <a:p>
                      <a:r>
                        <a:rPr lang="en-US" b="0" dirty="0" smtClean="0"/>
                        <a:t>Copying</a:t>
                      </a:r>
                      <a:r>
                        <a:rPr lang="en-US" b="0" baseline="0" dirty="0" smtClean="0"/>
                        <a:t> collections</a:t>
                      </a:r>
                      <a:endParaRPr lang="ru-RU" b="0" dirty="0"/>
                    </a:p>
                  </a:txBody>
                  <a:tcPr>
                    <a:solidFill>
                      <a:schemeClr val="bg1">
                        <a:lumMod val="85000"/>
                        <a:lumOff val="15000"/>
                      </a:schemeClr>
                    </a:solidFill>
                  </a:tcPr>
                </a:tc>
              </a:tr>
              <a:tr h="602138">
                <a:tc>
                  <a:txBody>
                    <a:bodyPr/>
                    <a:lstStyle/>
                    <a:p>
                      <a:r>
                        <a:rPr lang="en-US" b="0" dirty="0" smtClean="0"/>
                        <a:t>Collection style</a:t>
                      </a:r>
                      <a:endParaRPr lang="ru-RU" b="0" dirty="0"/>
                    </a:p>
                  </a:txBody>
                  <a:tcPr anchor="ctr"/>
                </a:tc>
                <a:tc>
                  <a:txBody>
                    <a:bodyPr/>
                    <a:lstStyle/>
                    <a:p>
                      <a:pPr algn="ctr"/>
                      <a:r>
                        <a:rPr lang="en-US" dirty="0" smtClean="0"/>
                        <a:t>batch</a:t>
                      </a:r>
                      <a:endParaRPr lang="ru-RU" dirty="0"/>
                    </a:p>
                  </a:txBody>
                  <a:tcPr anchor="ctr"/>
                </a:tc>
                <a:tc>
                  <a:txBody>
                    <a:bodyPr/>
                    <a:lstStyle/>
                    <a:p>
                      <a:pPr algn="ctr"/>
                      <a:r>
                        <a:rPr lang="en-US" dirty="0" smtClean="0"/>
                        <a:t>incremental</a:t>
                      </a:r>
                      <a:endParaRPr lang="ru-RU" dirty="0"/>
                    </a:p>
                  </a:txBody>
                  <a:tcPr anchor="ctr"/>
                </a:tc>
                <a:tc>
                  <a:txBody>
                    <a:bodyPr/>
                    <a:lstStyle/>
                    <a:p>
                      <a:pPr algn="ctr"/>
                      <a:r>
                        <a:rPr lang="en-US" dirty="0" smtClean="0"/>
                        <a:t>copy</a:t>
                      </a:r>
                      <a:endParaRPr lang="ru-RU" dirty="0"/>
                    </a:p>
                  </a:txBody>
                  <a:tcPr anchor="ctr"/>
                </a:tc>
              </a:tr>
              <a:tr h="602138">
                <a:tc>
                  <a:txBody>
                    <a:bodyPr/>
                    <a:lstStyle/>
                    <a:p>
                      <a:r>
                        <a:rPr lang="en-US" b="0" dirty="0" smtClean="0"/>
                        <a:t>Pause</a:t>
                      </a:r>
                      <a:r>
                        <a:rPr lang="en-US" b="0" baseline="0" dirty="0" smtClean="0"/>
                        <a:t> Times</a:t>
                      </a:r>
                      <a:endParaRPr lang="ru-RU" b="0" dirty="0"/>
                    </a:p>
                  </a:txBody>
                  <a:tcPr anchor="ctr"/>
                </a:tc>
                <a:tc>
                  <a:txBody>
                    <a:bodyPr/>
                    <a:lstStyle/>
                    <a:p>
                      <a:pPr algn="ctr"/>
                      <a:r>
                        <a:rPr lang="en-US" dirty="0" smtClean="0"/>
                        <a:t>long</a:t>
                      </a:r>
                      <a:endParaRPr lang="ru-RU" dirty="0"/>
                    </a:p>
                  </a:txBody>
                  <a:tcPr anchor="ctr"/>
                </a:tc>
                <a:tc>
                  <a:txBody>
                    <a:bodyPr/>
                    <a:lstStyle/>
                    <a:p>
                      <a:pPr algn="ctr"/>
                      <a:r>
                        <a:rPr lang="en-US" dirty="0" smtClean="0"/>
                        <a:t>short</a:t>
                      </a:r>
                      <a:endParaRPr lang="ru-RU" dirty="0"/>
                    </a:p>
                  </a:txBody>
                  <a:tcPr anchor="ctr"/>
                </a:tc>
                <a:tc>
                  <a:txBody>
                    <a:bodyPr/>
                    <a:lstStyle/>
                    <a:p>
                      <a:pPr algn="ctr"/>
                      <a:r>
                        <a:rPr lang="en-US" dirty="0" smtClean="0"/>
                        <a:t>long</a:t>
                      </a:r>
                      <a:endParaRPr lang="ru-RU" dirty="0"/>
                    </a:p>
                  </a:txBody>
                  <a:tcPr anchor="ctr"/>
                </a:tc>
              </a:tr>
              <a:tr h="602138">
                <a:tc>
                  <a:txBody>
                    <a:bodyPr/>
                    <a:lstStyle/>
                    <a:p>
                      <a:r>
                        <a:rPr lang="en-US" b="0" dirty="0" smtClean="0"/>
                        <a:t>Real Time</a:t>
                      </a:r>
                      <a:endParaRPr lang="ru-RU" b="0" dirty="0"/>
                    </a:p>
                  </a:txBody>
                  <a:tcPr anchor="ctr"/>
                </a:tc>
                <a:tc>
                  <a:txBody>
                    <a:bodyPr/>
                    <a:lstStyle/>
                    <a:p>
                      <a:pPr algn="ctr"/>
                      <a:r>
                        <a:rPr lang="en-US" dirty="0" smtClean="0"/>
                        <a:t>no</a:t>
                      </a:r>
                      <a:endParaRPr lang="ru-RU"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r>
              <a:tr h="602138">
                <a:tc>
                  <a:txBody>
                    <a:bodyPr/>
                    <a:lstStyle/>
                    <a:p>
                      <a:r>
                        <a:rPr lang="en-US" b="0" dirty="0" smtClean="0"/>
                        <a:t>Delayed Reclamation</a:t>
                      </a:r>
                      <a:endParaRPr lang="ru-RU" b="0"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c>
                  <a:txBody>
                    <a:bodyPr/>
                    <a:lstStyle/>
                    <a:p>
                      <a:pPr algn="ctr"/>
                      <a:r>
                        <a:rPr lang="en-US" dirty="0" smtClean="0"/>
                        <a:t>no</a:t>
                      </a:r>
                      <a:endParaRPr lang="ru-RU" dirty="0"/>
                    </a:p>
                  </a:txBody>
                  <a:tcPr anchor="ctr"/>
                </a:tc>
              </a:tr>
              <a:tr h="602138">
                <a:tc>
                  <a:txBody>
                    <a:bodyPr/>
                    <a:lstStyle/>
                    <a:p>
                      <a:r>
                        <a:rPr lang="en-US" b="0" dirty="0" smtClean="0"/>
                        <a:t>Cost</a:t>
                      </a:r>
                      <a:r>
                        <a:rPr lang="en-US" b="0" baseline="0" dirty="0" smtClean="0"/>
                        <a:t> per mutation</a:t>
                      </a:r>
                      <a:endParaRPr lang="ru-RU" b="0" dirty="0"/>
                    </a:p>
                  </a:txBody>
                  <a:tcPr anchor="ctr"/>
                </a:tc>
                <a:tc>
                  <a:txBody>
                    <a:bodyPr/>
                    <a:lstStyle/>
                    <a:p>
                      <a:pPr algn="ctr"/>
                      <a:r>
                        <a:rPr lang="en-US" dirty="0" smtClean="0"/>
                        <a:t>none</a:t>
                      </a:r>
                      <a:endParaRPr lang="ru-RU" dirty="0"/>
                    </a:p>
                  </a:txBody>
                  <a:tcPr anchor="ctr"/>
                </a:tc>
                <a:tc>
                  <a:txBody>
                    <a:bodyPr/>
                    <a:lstStyle/>
                    <a:p>
                      <a:pPr algn="ctr"/>
                      <a:r>
                        <a:rPr lang="en-US" dirty="0" smtClean="0"/>
                        <a:t>high</a:t>
                      </a:r>
                      <a:endParaRPr lang="ru-RU" dirty="0"/>
                    </a:p>
                  </a:txBody>
                  <a:tcPr anchor="ctr"/>
                </a:tc>
                <a:tc>
                  <a:txBody>
                    <a:bodyPr/>
                    <a:lstStyle/>
                    <a:p>
                      <a:pPr algn="ctr"/>
                      <a:r>
                        <a:rPr lang="en-US" dirty="0" smtClean="0"/>
                        <a:t>low</a:t>
                      </a:r>
                      <a:endParaRPr lang="ru-RU" dirty="0"/>
                    </a:p>
                  </a:txBody>
                  <a:tcPr anchor="ctr"/>
                </a:tc>
              </a:tr>
              <a:tr h="602138">
                <a:tc>
                  <a:txBody>
                    <a:bodyPr/>
                    <a:lstStyle/>
                    <a:p>
                      <a:r>
                        <a:rPr lang="en-US" b="0" dirty="0" smtClean="0"/>
                        <a:t>Collects cycles</a:t>
                      </a:r>
                      <a:endParaRPr lang="ru-RU" b="0"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c>
                  <a:txBody>
                    <a:bodyPr/>
                    <a:lstStyle/>
                    <a:p>
                      <a:pPr algn="ctr"/>
                      <a:r>
                        <a:rPr lang="en-US" dirty="0" smtClean="0"/>
                        <a:t>yes</a:t>
                      </a:r>
                      <a:endParaRPr lang="ru-RU" dirty="0"/>
                    </a:p>
                  </a:txBody>
                  <a:tcPr anchor="ctr"/>
                </a:tc>
              </a:tr>
            </a:tbl>
          </a:graphicData>
        </a:graphic>
      </p:graphicFrame>
    </p:spTree>
    <p:extLst>
      <p:ext uri="{BB962C8B-B14F-4D97-AF65-F5344CB8AC3E}">
        <p14:creationId xmlns:p14="http://schemas.microsoft.com/office/powerpoint/2010/main" val="3882999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Agenda</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r>
              <a:rPr lang="en-US" sz="2400" cap="none" dirty="0" smtClean="0">
                <a:latin typeface="Calibri" panose="020F0502020204030204" pitchFamily="34" charset="0"/>
                <a:cs typeface="Calibri" panose="020F0502020204030204" pitchFamily="34" charset="0"/>
              </a:rPr>
              <a:t>Reference counting vs. </a:t>
            </a:r>
            <a:r>
              <a:rPr lang="en-US" sz="2400" cap="none" dirty="0" smtClean="0">
                <a:latin typeface="Calibri" panose="020F0502020204030204" pitchFamily="34" charset="0"/>
                <a:cs typeface="Calibri" panose="020F0502020204030204" pitchFamily="34" charset="0"/>
              </a:rPr>
              <a:t>tracing vs. copying collection</a:t>
            </a:r>
            <a:endParaRPr lang="en-US" sz="2400" cap="none" dirty="0" smtClean="0">
              <a:latin typeface="Calibri" panose="020F0502020204030204" pitchFamily="34" charset="0"/>
              <a:cs typeface="Calibri" panose="020F0502020204030204" pitchFamily="34" charset="0"/>
            </a:endParaRPr>
          </a:p>
          <a:p>
            <a:r>
              <a:rPr lang="en-US" sz="2400" cap="none" dirty="0" smtClean="0">
                <a:latin typeface="Calibri" panose="020F0502020204030204" pitchFamily="34" charset="0"/>
                <a:cs typeface="Calibri" panose="020F0502020204030204" pitchFamily="34" charset="0"/>
              </a:rPr>
              <a:t>Mark </a:t>
            </a:r>
            <a:r>
              <a:rPr lang="en-US" sz="2400" cap="none" dirty="0" smtClean="0">
                <a:latin typeface="Calibri" panose="020F0502020204030204" pitchFamily="34" charset="0"/>
                <a:cs typeface="Calibri" panose="020F0502020204030204" pitchFamily="34" charset="0"/>
              </a:rPr>
              <a:t>and sweep (and compact) </a:t>
            </a:r>
            <a:r>
              <a:rPr lang="en-US" sz="2400" cap="none" dirty="0" smtClean="0">
                <a:latin typeface="Calibri" panose="020F0502020204030204" pitchFamily="34" charset="0"/>
                <a:cs typeface="Calibri" panose="020F0502020204030204" pitchFamily="34" charset="0"/>
              </a:rPr>
              <a:t>algorithm in CLR</a:t>
            </a:r>
          </a:p>
          <a:p>
            <a:r>
              <a:rPr lang="en-US" sz="2400" cap="none" dirty="0" smtClean="0">
                <a:latin typeface="Calibri" panose="020F0502020204030204" pitchFamily="34" charset="0"/>
                <a:cs typeface="Calibri" panose="020F0502020204030204" pitchFamily="34" charset="0"/>
              </a:rPr>
              <a:t>Finalization</a:t>
            </a:r>
            <a:endParaRPr lang="en-US" sz="2400" cap="none" dirty="0" smtClean="0">
              <a:latin typeface="Calibri" panose="020F0502020204030204" pitchFamily="34" charset="0"/>
              <a:cs typeface="Calibri" panose="020F0502020204030204" pitchFamily="34" charset="0"/>
            </a:endParaRPr>
          </a:p>
          <a:p>
            <a:r>
              <a:rPr lang="en-US" sz="2400" cap="none" dirty="0" smtClean="0">
                <a:latin typeface="Calibri" panose="020F0502020204030204" pitchFamily="34" charset="0"/>
                <a:cs typeface="Calibri" panose="020F0502020204030204" pitchFamily="34" charset="0"/>
              </a:rPr>
              <a:t>Generations</a:t>
            </a:r>
          </a:p>
          <a:p>
            <a:r>
              <a:rPr lang="en-US" sz="2400" cap="none" dirty="0" smtClean="0">
                <a:latin typeface="Calibri" panose="020F0502020204030204" pitchFamily="34" charset="0"/>
                <a:cs typeface="Calibri" panose="020F0502020204030204" pitchFamily="34" charset="0"/>
              </a:rPr>
              <a:t>Dispose </a:t>
            </a:r>
            <a:r>
              <a:rPr lang="en-US" sz="2400" cap="none" dirty="0" smtClean="0">
                <a:latin typeface="Calibri" panose="020F0502020204030204" pitchFamily="34" charset="0"/>
                <a:cs typeface="Calibri" panose="020F0502020204030204" pitchFamily="34" charset="0"/>
              </a:rPr>
              <a:t>pattern</a:t>
            </a:r>
          </a:p>
          <a:p>
            <a:r>
              <a:rPr lang="en-US" sz="2400" cap="none" dirty="0" smtClean="0">
                <a:latin typeface="Calibri" panose="020F0502020204030204" pitchFamily="34" charset="0"/>
                <a:cs typeface="Calibri" panose="020F0502020204030204" pitchFamily="34" charset="0"/>
              </a:rPr>
              <a:t>Comparison with other platforms</a:t>
            </a:r>
            <a:endParaRPr lang="ru-RU"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52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a:t>
            </a:r>
            <a:r>
              <a:rPr lang="en-US" dirty="0" smtClean="0"/>
              <a:t>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4156169"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681281" y="5108114"/>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556358"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4859065" y="6073593"/>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4" idx="2"/>
            <a:endCxn id="28" idx="0"/>
          </p:cNvCxnSpPr>
          <p:nvPr/>
        </p:nvCxnSpPr>
        <p:spPr>
          <a:xfrm>
            <a:off x="814106" y="4662092"/>
            <a:ext cx="324375" cy="44602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6" idx="2"/>
            <a:endCxn id="19" idx="0"/>
          </p:cNvCxnSpPr>
          <p:nvPr/>
        </p:nvCxnSpPr>
        <p:spPr>
          <a:xfrm>
            <a:off x="3871376" y="4669466"/>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2"/>
            <a:endCxn id="30" idx="0"/>
          </p:cNvCxnSpPr>
          <p:nvPr/>
        </p:nvCxnSpPr>
        <p:spPr>
          <a:xfrm>
            <a:off x="3403244" y="5623190"/>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0" idx="2"/>
            <a:endCxn id="31" idx="0"/>
          </p:cNvCxnSpPr>
          <p:nvPr/>
        </p:nvCxnSpPr>
        <p:spPr>
          <a:xfrm flipH="1">
            <a:off x="5316265" y="568255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072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a:t>
            </a:r>
            <a:r>
              <a:rPr lang="en-US" dirty="0" smtClean="0"/>
              <a:t>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4156169" y="5089790"/>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681281" y="5108114"/>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556358" y="6014227"/>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4859065" y="6073593"/>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4" idx="2"/>
            <a:endCxn id="28" idx="0"/>
          </p:cNvCxnSpPr>
          <p:nvPr/>
        </p:nvCxnSpPr>
        <p:spPr>
          <a:xfrm>
            <a:off x="814106" y="4662092"/>
            <a:ext cx="324375" cy="446022"/>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6" idx="2"/>
            <a:endCxn id="19" idx="0"/>
          </p:cNvCxnSpPr>
          <p:nvPr/>
        </p:nvCxnSpPr>
        <p:spPr>
          <a:xfrm>
            <a:off x="3871376" y="4669466"/>
            <a:ext cx="741993" cy="420324"/>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2"/>
            <a:endCxn id="30" idx="0"/>
          </p:cNvCxnSpPr>
          <p:nvPr/>
        </p:nvCxnSpPr>
        <p:spPr>
          <a:xfrm>
            <a:off x="3403244" y="5623190"/>
            <a:ext cx="610314" cy="391037"/>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0" idx="2"/>
            <a:endCxn id="31" idx="0"/>
          </p:cNvCxnSpPr>
          <p:nvPr/>
        </p:nvCxnSpPr>
        <p:spPr>
          <a:xfrm flipH="1">
            <a:off x="5316265" y="5682556"/>
            <a:ext cx="599811" cy="391037"/>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67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a:t>
            </a:r>
            <a:r>
              <a:rPr lang="en-US" dirty="0" smtClean="0"/>
              <a:t>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075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Each type which contains</a:t>
            </a:r>
            <a:r>
              <a:rPr lang="en-US" sz="2400" cap="none" dirty="0" smtClean="0">
                <a:latin typeface="Calibri" panose="020F0502020204030204" pitchFamily="34" charset="0"/>
                <a:cs typeface="Calibri" panose="020F0502020204030204" pitchFamily="34" charset="0"/>
              </a:rPr>
              <a:t> unmanaged resources, like file, network connection or mutex, should implement finalization.</a:t>
            </a: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350729" y="2580362"/>
            <a:ext cx="8417490" cy="4277638"/>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class</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Fin</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FileStream</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DCDCDC"/>
                </a:solidFill>
                <a:highlight>
                  <a:srgbClr val="1E1E1E"/>
                </a:highlight>
                <a:latin typeface="Consolas" panose="020B0609020204030204" pitchFamily="49" charset="0"/>
              </a:rPr>
              <a:t>;</a:t>
            </a:r>
          </a:p>
          <a:p>
            <a:endParaRPr lang="ru-RU"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FileStream</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FileMode</a:t>
            </a:r>
            <a:r>
              <a:rPr lang="en-US" dirty="0" smtClean="0">
                <a:solidFill>
                  <a:srgbClr val="B4B4B4"/>
                </a:solidFill>
                <a:highlight>
                  <a:srgbClr val="1E1E1E"/>
                </a:highlight>
                <a:latin typeface="Consolas" panose="020B0609020204030204" pitchFamily="49" charset="0"/>
              </a:rPr>
              <a:t>.</a:t>
            </a:r>
            <a:r>
              <a:rPr lang="en-US" dirty="0" smtClean="0">
                <a:solidFill>
                  <a:srgbClr val="FFFFFF"/>
                </a:solidFill>
                <a:highlight>
                  <a:srgbClr val="1E1E1E"/>
                </a:highlight>
                <a:latin typeface="Consolas" panose="020B0609020204030204" pitchFamily="49" charset="0"/>
              </a:rPr>
              <a:t> Create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Close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415534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marL="0" indent="0">
              <a:buSzPct val="80000"/>
              <a:buNone/>
            </a:pPr>
            <a:r>
              <a:rPr lang="en-US" sz="2400" cap="none" dirty="0" smtClean="0">
                <a:latin typeface="Calibri" panose="020F0502020204030204" pitchFamily="34" charset="0"/>
                <a:cs typeface="Calibri" panose="020F0502020204030204" pitchFamily="34" charset="0"/>
              </a:rPr>
              <a:t>Finalization can be called in following cases</a:t>
            </a:r>
          </a:p>
          <a:p>
            <a:pPr>
              <a:buSzPct val="80000"/>
            </a:pPr>
            <a:r>
              <a:rPr lang="en-US" sz="2400" cap="none" dirty="0" smtClean="0">
                <a:latin typeface="Calibri" panose="020F0502020204030204" pitchFamily="34" charset="0"/>
                <a:cs typeface="Calibri" panose="020F0502020204030204" pitchFamily="34" charset="0"/>
              </a:rPr>
              <a:t>Generation 0 is full</a:t>
            </a:r>
          </a:p>
          <a:p>
            <a:pPr lvl="1">
              <a:buSzPct val="80000"/>
            </a:pPr>
            <a:r>
              <a:rPr lang="en-US" sz="2200" cap="none" dirty="0" smtClean="0">
                <a:latin typeface="Calibri" panose="020F0502020204030204" pitchFamily="34" charset="0"/>
                <a:cs typeface="Calibri" panose="020F0502020204030204" pitchFamily="34" charset="0"/>
              </a:rPr>
              <a:t>The most common way to call Finalize().</a:t>
            </a:r>
          </a:p>
          <a:p>
            <a:pPr>
              <a:buSzPct val="80000"/>
            </a:pPr>
            <a:r>
              <a:rPr lang="en-US" sz="2400" cap="none" dirty="0" smtClean="0">
                <a:latin typeface="Calibri" panose="020F0502020204030204" pitchFamily="34" charset="0"/>
                <a:cs typeface="Calibri" panose="020F0502020204030204" pitchFamily="34" charset="0"/>
              </a:rPr>
              <a:t>Explicit call static method </a:t>
            </a:r>
            <a:r>
              <a:rPr lang="en-US" sz="2400" cap="none" dirty="0" err="1" smtClean="0">
                <a:latin typeface="Calibri" panose="020F0502020204030204" pitchFamily="34" charset="0"/>
                <a:cs typeface="Calibri" panose="020F0502020204030204" pitchFamily="34" charset="0"/>
              </a:rPr>
              <a:t>GC.Collect</a:t>
            </a:r>
            <a:r>
              <a:rPr lang="en-US" sz="2400" cap="none" dirty="0" smtClean="0">
                <a:latin typeface="Calibri" panose="020F0502020204030204" pitchFamily="34" charset="0"/>
                <a:cs typeface="Calibri" panose="020F0502020204030204" pitchFamily="34" charset="0"/>
              </a:rPr>
              <a:t>()</a:t>
            </a:r>
          </a:p>
          <a:p>
            <a:pPr lvl="1">
              <a:buSzPct val="80000"/>
            </a:pPr>
            <a:r>
              <a:rPr lang="en-US" sz="2200" cap="none" dirty="0" smtClean="0">
                <a:latin typeface="Calibri" panose="020F0502020204030204" pitchFamily="34" charset="0"/>
                <a:cs typeface="Calibri" panose="020F0502020204030204" pitchFamily="34" charset="0"/>
              </a:rPr>
              <a:t>Although Microsoft does not recommend to do that, sometime it make sense to force collecting.</a:t>
            </a:r>
            <a:endParaRPr lang="en-US" sz="22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Unload application domain.</a:t>
            </a:r>
          </a:p>
          <a:p>
            <a:pPr lvl="1">
              <a:buSzPct val="80000"/>
            </a:pPr>
            <a:r>
              <a:rPr lang="en-US" sz="2200" cap="none" dirty="0" smtClean="0">
                <a:latin typeface="Calibri" panose="020F0502020204030204" pitchFamily="34" charset="0"/>
                <a:cs typeface="Calibri" panose="020F0502020204030204" pitchFamily="34" charset="0"/>
              </a:rPr>
              <a:t>CLR treat that application has no roots anymore.</a:t>
            </a:r>
          </a:p>
          <a:p>
            <a:pPr>
              <a:buSzPct val="80000"/>
            </a:pPr>
            <a:r>
              <a:rPr lang="en-US" sz="2400" cap="none" dirty="0" smtClean="0">
                <a:latin typeface="Calibri" panose="020F0502020204030204" pitchFamily="34" charset="0"/>
                <a:cs typeface="Calibri" panose="020F0502020204030204" pitchFamily="34" charset="0"/>
              </a:rPr>
              <a:t>Closing CLR</a:t>
            </a:r>
          </a:p>
          <a:p>
            <a:pPr lvl="1">
              <a:buSzPct val="80000"/>
            </a:pPr>
            <a:r>
              <a:rPr lang="en-US" sz="2200" cap="none" dirty="0" smtClean="0">
                <a:latin typeface="Calibri" panose="020F0502020204030204" pitchFamily="34" charset="0"/>
                <a:cs typeface="Calibri" panose="020F0502020204030204" pitchFamily="34" charset="0"/>
              </a:rPr>
              <a:t>CLR tries to call Finalize() for each object in managed heap</a:t>
            </a:r>
            <a:endParaRPr lang="en-US" sz="22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5757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Tree>
    <p:extLst>
      <p:ext uri="{BB962C8B-B14F-4D97-AF65-F5344CB8AC3E}">
        <p14:creationId xmlns:p14="http://schemas.microsoft.com/office/powerpoint/2010/main" val="1594694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7377840" y="596018"/>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7377840" y="174975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Tree>
    <p:extLst>
      <p:ext uri="{BB962C8B-B14F-4D97-AF65-F5344CB8AC3E}">
        <p14:creationId xmlns:p14="http://schemas.microsoft.com/office/powerpoint/2010/main" val="2130422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7377840" y="596018"/>
            <a:ext cx="914400" cy="533400"/>
          </a:xfrm>
          <a:prstGeom prst="rect">
            <a:avLst/>
          </a:prstGeom>
          <a:pattFill prst="pct80">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7377840" y="1749755"/>
            <a:ext cx="914400" cy="533400"/>
          </a:xfrm>
          <a:prstGeom prst="rect">
            <a:avLst/>
          </a:prstGeom>
          <a:pattFill prst="pct80">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Tree>
    <p:extLst>
      <p:ext uri="{BB962C8B-B14F-4D97-AF65-F5344CB8AC3E}">
        <p14:creationId xmlns:p14="http://schemas.microsoft.com/office/powerpoint/2010/main" val="3710699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5480240" y="34443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5488630" y="400743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4" name="Straight Arrow Connector 3"/>
          <p:cNvCxnSpPr>
            <a:stCxn id="33" idx="1"/>
            <a:endCxn id="7" idx="3"/>
          </p:cNvCxnSpPr>
          <p:nvPr/>
        </p:nvCxnSpPr>
        <p:spPr>
          <a:xfrm flipH="1" flipV="1">
            <a:off x="3746578" y="3500892"/>
            <a:ext cx="1733662" cy="21016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5" idx="1"/>
            <a:endCxn id="9" idx="3"/>
          </p:cNvCxnSpPr>
          <p:nvPr/>
        </p:nvCxnSpPr>
        <p:spPr>
          <a:xfrm flipH="1">
            <a:off x="3116509" y="4274137"/>
            <a:ext cx="2372121" cy="180479"/>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065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5488630" y="400743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30" name="Straight Arrow Connector 29"/>
          <p:cNvCxnSpPr>
            <a:stCxn id="35" idx="1"/>
            <a:endCxn id="9" idx="3"/>
          </p:cNvCxnSpPr>
          <p:nvPr/>
        </p:nvCxnSpPr>
        <p:spPr>
          <a:xfrm flipH="1">
            <a:off x="3116509" y="4274137"/>
            <a:ext cx="2372121" cy="180479"/>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0"/>
          </p:cNvCxnSpPr>
          <p:nvPr/>
        </p:nvCxnSpPr>
        <p:spPr>
          <a:xfrm>
            <a:off x="5937337" y="2756195"/>
            <a:ext cx="105" cy="5909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219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Algorithms</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pPr>
              <a:buSzPct val="80000"/>
            </a:pPr>
            <a:r>
              <a:rPr lang="en-US" sz="2400" cap="none" dirty="0" smtClean="0">
                <a:latin typeface="Calibri" panose="020F0502020204030204" pitchFamily="34" charset="0"/>
                <a:cs typeface="Calibri" panose="020F0502020204030204" pitchFamily="34" charset="0"/>
              </a:rPr>
              <a:t>Tracing [McCarthy, 1960</a:t>
            </a:r>
            <a:r>
              <a:rPr lang="en-US" sz="2400" cap="none" dirty="0" smtClean="0">
                <a:latin typeface="Calibri" panose="020F0502020204030204" pitchFamily="34" charset="0"/>
                <a:cs typeface="Calibri" panose="020F0502020204030204" pitchFamily="34" charset="0"/>
              </a:rPr>
              <a:t>]</a:t>
            </a:r>
          </a:p>
          <a:p>
            <a:pPr lvl="1">
              <a:buSzPct val="80000"/>
            </a:pPr>
            <a:r>
              <a:rPr lang="en-US" sz="2200" cap="none" dirty="0" smtClean="0">
                <a:latin typeface="Calibri" panose="020F0502020204030204" pitchFamily="34" charset="0"/>
                <a:cs typeface="Calibri" panose="020F0502020204030204" pitchFamily="34" charset="0"/>
              </a:rPr>
              <a:t>“Mark and Sweep”</a:t>
            </a: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Reference Counting [Collins, 1960]</a:t>
            </a: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Copying Collection [Minsky, 1963</a:t>
            </a:r>
            <a:r>
              <a:rPr lang="en-US" sz="2400" cap="none" dirty="0" smtClean="0">
                <a:latin typeface="Calibri" panose="020F0502020204030204" pitchFamily="34" charset="0"/>
                <a:cs typeface="Calibri" panose="020F0502020204030204" pitchFamily="34" charset="0"/>
              </a:rPr>
              <a:t>]</a:t>
            </a:r>
          </a:p>
          <a:p>
            <a:pPr lvl="1">
              <a:buSzPct val="80000"/>
            </a:pPr>
            <a:r>
              <a:rPr lang="en-US" sz="2200" cap="none" dirty="0" smtClean="0">
                <a:latin typeface="Calibri" panose="020F0502020204030204" pitchFamily="34" charset="0"/>
                <a:cs typeface="Calibri" panose="020F0502020204030204" pitchFamily="34" charset="0"/>
              </a:rPr>
              <a:t>“Stop and Copy”</a:t>
            </a:r>
            <a:endParaRPr lang="ru-RU" sz="2200" cap="none"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7138611" y="4994718"/>
            <a:ext cx="1503268" cy="1685482"/>
          </a:xfrm>
          <a:prstGeom prst="rect">
            <a:avLst/>
          </a:prstGeom>
          <a:ln w="31750">
            <a:noFill/>
          </a:ln>
          <a:effectLst>
            <a:glow rad="63500">
              <a:schemeClr val="accent2">
                <a:satMod val="175000"/>
                <a:alpha val="40000"/>
              </a:schemeClr>
            </a:glow>
            <a:softEdge rad="88900"/>
          </a:effectLst>
        </p:spPr>
      </p:pic>
      <p:pic>
        <p:nvPicPr>
          <p:cNvPr id="7" name="Picture 6"/>
          <p:cNvPicPr>
            <a:picLocks noChangeAspect="1"/>
          </p:cNvPicPr>
          <p:nvPr/>
        </p:nvPicPr>
        <p:blipFill>
          <a:blip r:embed="rId3"/>
          <a:stretch>
            <a:fillRect/>
          </a:stretch>
        </p:blipFill>
        <p:spPr>
          <a:xfrm>
            <a:off x="7113738" y="3035300"/>
            <a:ext cx="1553014" cy="1676119"/>
          </a:xfrm>
          <a:prstGeom prst="rect">
            <a:avLst/>
          </a:prstGeom>
          <a:ln w="31750">
            <a:noFill/>
          </a:ln>
          <a:effectLst>
            <a:glow rad="63500">
              <a:schemeClr val="accent2">
                <a:satMod val="175000"/>
                <a:alpha val="40000"/>
              </a:schemeClr>
            </a:glow>
            <a:softEdge rad="88900"/>
          </a:effectLst>
        </p:spPr>
      </p:pic>
      <p:pic>
        <p:nvPicPr>
          <p:cNvPr id="10" name="Picture 9"/>
          <p:cNvPicPr>
            <a:picLocks noChangeAspect="1"/>
          </p:cNvPicPr>
          <p:nvPr/>
        </p:nvPicPr>
        <p:blipFill>
          <a:blip r:embed="rId4"/>
          <a:stretch>
            <a:fillRect/>
          </a:stretch>
        </p:blipFill>
        <p:spPr>
          <a:xfrm>
            <a:off x="7098158" y="1076461"/>
            <a:ext cx="1568594" cy="1676119"/>
          </a:xfrm>
          <a:prstGeom prst="rect">
            <a:avLst/>
          </a:prstGeom>
          <a:ln w="31750">
            <a:noFill/>
          </a:ln>
          <a:effectLst>
            <a:glow rad="63500">
              <a:schemeClr val="accent2">
                <a:satMod val="175000"/>
                <a:alpha val="40000"/>
              </a:schemeClr>
            </a:glow>
            <a:softEdge rad="88900"/>
          </a:effectLst>
        </p:spPr>
      </p:pic>
    </p:spTree>
    <p:extLst>
      <p:ext uri="{BB962C8B-B14F-4D97-AF65-F5344CB8AC3E}">
        <p14:creationId xmlns:p14="http://schemas.microsoft.com/office/powerpoint/2010/main" val="2351631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26" name="Straight Arrow Connector 25"/>
          <p:cNvCxnSpPr>
            <a:endCxn id="24" idx="0"/>
          </p:cNvCxnSpPr>
          <p:nvPr/>
        </p:nvCxnSpPr>
        <p:spPr>
          <a:xfrm>
            <a:off x="5937337" y="2756195"/>
            <a:ext cx="105" cy="5909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761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Finalize is calling when object is not using.</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But, in Finalize() method, we can save reference to this object to some global variable, and use it in future.</a:t>
            </a:r>
          </a:p>
        </p:txBody>
      </p:sp>
      <p:sp>
        <p:nvSpPr>
          <p:cNvPr id="4" name="Rectangle 3"/>
          <p:cNvSpPr/>
          <p:nvPr/>
        </p:nvSpPr>
        <p:spPr>
          <a:xfrm>
            <a:off x="1668045" y="3998934"/>
            <a:ext cx="5334004" cy="216074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    </a:t>
            </a:r>
            <a:r>
              <a:rPr lang="en-US" dirty="0" smtClean="0">
                <a:solidFill>
                  <a:srgbClr val="FFFFFF"/>
                </a:solidFill>
                <a:highlight>
                  <a:srgbClr val="1E1E1E"/>
                </a:highlight>
                <a:latin typeface="Consolas" panose="020B0609020204030204" pitchFamily="49" charset="0"/>
              </a:rPr>
              <a:t>someGlobalVar = </a:t>
            </a:r>
            <a:r>
              <a:rPr lang="en-US" dirty="0" smtClean="0">
                <a:solidFill>
                  <a:srgbClr val="0070C0"/>
                </a:solidFill>
                <a:highlight>
                  <a:srgbClr val="1E1E1E"/>
                </a:highlight>
                <a:latin typeface="Consolas" panose="020B0609020204030204" pitchFamily="49" charset="0"/>
              </a:rPr>
              <a:t>this</a:t>
            </a:r>
            <a:r>
              <a:rPr lang="en-US" dirty="0" smtClean="0">
                <a:solidFill>
                  <a:srgbClr val="FFFFFF"/>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endParaRPr lang="ru-RU" dirty="0"/>
          </a:p>
        </p:txBody>
      </p:sp>
    </p:spTree>
    <p:extLst>
      <p:ext uri="{BB962C8B-B14F-4D97-AF65-F5344CB8AC3E}">
        <p14:creationId xmlns:p14="http://schemas.microsoft.com/office/powerpoint/2010/main" val="163587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Younger objects dies faster</a:t>
            </a:r>
          </a:p>
          <a:p>
            <a:pPr>
              <a:buSzPct val="80000"/>
            </a:pPr>
            <a:r>
              <a:rPr lang="en-US" sz="2400" cap="none" dirty="0" smtClean="0">
                <a:latin typeface="Calibri" panose="020F0502020204030204" pitchFamily="34" charset="0"/>
                <a:cs typeface="Calibri" panose="020F0502020204030204" pitchFamily="34" charset="0"/>
              </a:rPr>
              <a:t>Older objects live longer </a:t>
            </a:r>
          </a:p>
          <a:p>
            <a:pPr>
              <a:buSzPct val="80000"/>
            </a:pPr>
            <a:r>
              <a:rPr lang="en-US" sz="2400" cap="none" dirty="0" smtClean="0">
                <a:latin typeface="Calibri" panose="020F0502020204030204" pitchFamily="34" charset="0"/>
                <a:cs typeface="Calibri" panose="020F0502020204030204" pitchFamily="34" charset="0"/>
              </a:rPr>
              <a:t>Garbage collection works faster for part of the heap, than for whole heap.</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GLR has 3 generations:</a:t>
            </a:r>
          </a:p>
          <a:p>
            <a:pPr lvl="1">
              <a:buSzPct val="80000"/>
            </a:pPr>
            <a:r>
              <a:rPr lang="en-US" sz="2200" cap="none" dirty="0" smtClean="0">
                <a:latin typeface="Calibri" panose="020F0502020204030204" pitchFamily="34" charset="0"/>
                <a:cs typeface="Calibri" panose="020F0502020204030204" pitchFamily="34" charset="0"/>
              </a:rPr>
              <a:t>0 – for new objects</a:t>
            </a:r>
          </a:p>
          <a:p>
            <a:pPr lvl="1">
              <a:buSzPct val="80000"/>
            </a:pPr>
            <a:r>
              <a:rPr lang="en-US" sz="2200" cap="none" dirty="0" smtClean="0">
                <a:latin typeface="Calibri" panose="020F0502020204030204" pitchFamily="34" charset="0"/>
                <a:cs typeface="Calibri" panose="020F0502020204030204" pitchFamily="34" charset="0"/>
              </a:rPr>
              <a:t>1 – for old objects</a:t>
            </a:r>
          </a:p>
          <a:p>
            <a:pPr lvl="1">
              <a:buSzPct val="80000"/>
            </a:pPr>
            <a:r>
              <a:rPr lang="en-US" sz="2200" cap="none" dirty="0" smtClean="0">
                <a:latin typeface="Calibri" panose="020F0502020204030204" pitchFamily="34" charset="0"/>
                <a:cs typeface="Calibri" panose="020F0502020204030204" pitchFamily="34" charset="0"/>
              </a:rPr>
              <a:t>2 – for the oldest</a:t>
            </a:r>
          </a:p>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833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grpSp>
        <p:nvGrpSpPr>
          <p:cNvPr id="12" name="Group 11"/>
          <p:cNvGrpSpPr/>
          <p:nvPr/>
        </p:nvGrpSpPr>
        <p:grpSpPr>
          <a:xfrm>
            <a:off x="442574" y="1597257"/>
            <a:ext cx="8263011" cy="1602785"/>
            <a:chOff x="442577" y="2066794"/>
            <a:chExt cx="8263011" cy="1602785"/>
          </a:xfrm>
        </p:grpSpPr>
        <p:sp>
          <p:nvSpPr>
            <p:cNvPr id="4" name="Rectangle 3"/>
            <p:cNvSpPr/>
            <p:nvPr/>
          </p:nvSpPr>
          <p:spPr>
            <a:xfrm>
              <a:off x="442577" y="2066794"/>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447809" y="2195519"/>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6" name="Rectangle 5"/>
            <p:cNvSpPr/>
            <p:nvPr/>
          </p:nvSpPr>
          <p:spPr>
            <a:xfrm>
              <a:off x="1209809" y="219551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7" name="Rectangle 6"/>
            <p:cNvSpPr/>
            <p:nvPr/>
          </p:nvSpPr>
          <p:spPr>
            <a:xfrm>
              <a:off x="1955168" y="219551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endParaRPr lang="ru-RU" b="1" dirty="0">
                <a:solidFill>
                  <a:schemeClr val="bg1"/>
                </a:solidFill>
              </a:endParaRPr>
            </a:p>
          </p:txBody>
        </p:sp>
        <p:sp>
          <p:nvSpPr>
            <p:cNvPr id="8" name="Rectangle 7"/>
            <p:cNvSpPr/>
            <p:nvPr/>
          </p:nvSpPr>
          <p:spPr>
            <a:xfrm>
              <a:off x="2727629" y="2195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9" name="Rectangle 8"/>
            <p:cNvSpPr/>
            <p:nvPr/>
          </p:nvSpPr>
          <p:spPr>
            <a:xfrm>
              <a:off x="3500090" y="2195515"/>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a:t>
              </a:r>
              <a:endParaRPr lang="ru-RU" b="1" dirty="0">
                <a:solidFill>
                  <a:schemeClr val="bg1"/>
                </a:solidFill>
              </a:endParaRPr>
            </a:p>
          </p:txBody>
        </p:sp>
        <p:sp>
          <p:nvSpPr>
            <p:cNvPr id="10" name="Left Brace 9"/>
            <p:cNvSpPr/>
            <p:nvPr/>
          </p:nvSpPr>
          <p:spPr>
            <a:xfrm rot="16200000">
              <a:off x="2156665" y="1069563"/>
              <a:ext cx="409180" cy="380167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TextBox 10"/>
            <p:cNvSpPr txBox="1"/>
            <p:nvPr/>
          </p:nvSpPr>
          <p:spPr>
            <a:xfrm>
              <a:off x="2183963" y="3207914"/>
              <a:ext cx="354584" cy="461665"/>
            </a:xfrm>
            <a:prstGeom prst="rect">
              <a:avLst/>
            </a:prstGeom>
            <a:noFill/>
          </p:spPr>
          <p:txBody>
            <a:bodyPr wrap="none" rtlCol="0">
              <a:spAutoFit/>
            </a:bodyPr>
            <a:lstStyle/>
            <a:p>
              <a:r>
                <a:rPr lang="en-US" sz="2400" dirty="0" smtClean="0"/>
                <a:t>0</a:t>
              </a:r>
              <a:endParaRPr lang="ru-RU" sz="2400" dirty="0"/>
            </a:p>
          </p:txBody>
        </p:sp>
      </p:grpSp>
      <p:grpSp>
        <p:nvGrpSpPr>
          <p:cNvPr id="26" name="Group 25"/>
          <p:cNvGrpSpPr/>
          <p:nvPr/>
        </p:nvGrpSpPr>
        <p:grpSpPr>
          <a:xfrm>
            <a:off x="442575" y="5129950"/>
            <a:ext cx="8263011" cy="1637057"/>
            <a:chOff x="442577" y="4359057"/>
            <a:chExt cx="8263011" cy="1637057"/>
          </a:xfrm>
        </p:grpSpPr>
        <p:sp>
          <p:nvSpPr>
            <p:cNvPr id="14" name="Rectangle 13"/>
            <p:cNvSpPr/>
            <p:nvPr/>
          </p:nvSpPr>
          <p:spPr>
            <a:xfrm>
              <a:off x="442577" y="4359057"/>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447809" y="4487782"/>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16" name="Rectangle 15"/>
            <p:cNvSpPr/>
            <p:nvPr/>
          </p:nvSpPr>
          <p:spPr>
            <a:xfrm>
              <a:off x="1209809" y="4487781"/>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17" name="Rectangle 16"/>
            <p:cNvSpPr/>
            <p:nvPr/>
          </p:nvSpPr>
          <p:spPr>
            <a:xfrm>
              <a:off x="1955168" y="4487780"/>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20" name="Left Brace 19"/>
            <p:cNvSpPr/>
            <p:nvPr/>
          </p:nvSpPr>
          <p:spPr>
            <a:xfrm rot="16200000">
              <a:off x="1384203" y="4134288"/>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TextBox 20"/>
            <p:cNvSpPr txBox="1"/>
            <p:nvPr/>
          </p:nvSpPr>
          <p:spPr>
            <a:xfrm>
              <a:off x="1411500" y="5534449"/>
              <a:ext cx="354584" cy="461665"/>
            </a:xfrm>
            <a:prstGeom prst="rect">
              <a:avLst/>
            </a:prstGeom>
            <a:noFill/>
          </p:spPr>
          <p:txBody>
            <a:bodyPr wrap="none" rtlCol="0">
              <a:spAutoFit/>
            </a:bodyPr>
            <a:lstStyle/>
            <a:p>
              <a:r>
                <a:rPr lang="en-US" sz="2400" dirty="0" smtClean="0"/>
                <a:t>1</a:t>
              </a:r>
              <a:endParaRPr lang="ru-RU" sz="2400" dirty="0"/>
            </a:p>
          </p:txBody>
        </p:sp>
        <p:sp>
          <p:nvSpPr>
            <p:cNvPr id="24" name="Left Brace 23"/>
            <p:cNvSpPr/>
            <p:nvPr/>
          </p:nvSpPr>
          <p:spPr>
            <a:xfrm rot="16200000">
              <a:off x="3714987" y="4134288"/>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 name="TextBox 24"/>
            <p:cNvSpPr txBox="1"/>
            <p:nvPr/>
          </p:nvSpPr>
          <p:spPr>
            <a:xfrm>
              <a:off x="3742284" y="5534449"/>
              <a:ext cx="354584" cy="461665"/>
            </a:xfrm>
            <a:prstGeom prst="rect">
              <a:avLst/>
            </a:prstGeom>
            <a:noFill/>
          </p:spPr>
          <p:txBody>
            <a:bodyPr wrap="none" rtlCol="0">
              <a:spAutoFit/>
            </a:bodyPr>
            <a:lstStyle/>
            <a:p>
              <a:r>
                <a:rPr lang="en-US" sz="2400" dirty="0" smtClean="0"/>
                <a:t>0</a:t>
              </a:r>
              <a:endParaRPr lang="ru-RU" sz="2400" dirty="0"/>
            </a:p>
          </p:txBody>
        </p:sp>
      </p:grpSp>
      <p:grpSp>
        <p:nvGrpSpPr>
          <p:cNvPr id="36" name="Group 35"/>
          <p:cNvGrpSpPr/>
          <p:nvPr/>
        </p:nvGrpSpPr>
        <p:grpSpPr>
          <a:xfrm>
            <a:off x="442574" y="3333331"/>
            <a:ext cx="8263011" cy="1602785"/>
            <a:chOff x="442574" y="3333331"/>
            <a:chExt cx="8263011" cy="1602785"/>
          </a:xfrm>
        </p:grpSpPr>
        <p:sp>
          <p:nvSpPr>
            <p:cNvPr id="28" name="Rectangle 27"/>
            <p:cNvSpPr/>
            <p:nvPr/>
          </p:nvSpPr>
          <p:spPr>
            <a:xfrm>
              <a:off x="442574" y="3333331"/>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447806" y="346205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1209806" y="3462055"/>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1955165" y="3462054"/>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endParaRPr lang="ru-RU" b="1" dirty="0">
                <a:solidFill>
                  <a:schemeClr val="bg1"/>
                </a:solidFill>
              </a:endParaRPr>
            </a:p>
          </p:txBody>
        </p:sp>
        <p:sp>
          <p:nvSpPr>
            <p:cNvPr id="32" name="Rectangle 31"/>
            <p:cNvSpPr/>
            <p:nvPr/>
          </p:nvSpPr>
          <p:spPr>
            <a:xfrm>
              <a:off x="2727626" y="3462053"/>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33" name="Rectangle 32"/>
            <p:cNvSpPr/>
            <p:nvPr/>
          </p:nvSpPr>
          <p:spPr>
            <a:xfrm>
              <a:off x="3500087" y="346205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a:t>
              </a:r>
              <a:endParaRPr lang="ru-RU" b="1" dirty="0">
                <a:solidFill>
                  <a:schemeClr val="bg1"/>
                </a:solidFill>
              </a:endParaRPr>
            </a:p>
          </p:txBody>
        </p:sp>
        <p:sp>
          <p:nvSpPr>
            <p:cNvPr id="34" name="Left Brace 33"/>
            <p:cNvSpPr/>
            <p:nvPr/>
          </p:nvSpPr>
          <p:spPr>
            <a:xfrm rot="16200000">
              <a:off x="2156662" y="2336100"/>
              <a:ext cx="409180" cy="380167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5" name="TextBox 34"/>
            <p:cNvSpPr txBox="1"/>
            <p:nvPr/>
          </p:nvSpPr>
          <p:spPr>
            <a:xfrm>
              <a:off x="2183960" y="4474451"/>
              <a:ext cx="354584" cy="461665"/>
            </a:xfrm>
            <a:prstGeom prst="rect">
              <a:avLst/>
            </a:prstGeom>
            <a:noFill/>
          </p:spPr>
          <p:txBody>
            <a:bodyPr wrap="none" rtlCol="0">
              <a:spAutoFit/>
            </a:bodyPr>
            <a:lstStyle/>
            <a:p>
              <a:r>
                <a:rPr lang="en-US" sz="2400" dirty="0" smtClean="0"/>
                <a:t>0</a:t>
              </a:r>
              <a:endParaRPr lang="ru-RU" sz="2400" dirty="0"/>
            </a:p>
          </p:txBody>
        </p:sp>
      </p:grpSp>
    </p:spTree>
    <p:extLst>
      <p:ext uri="{BB962C8B-B14F-4D97-AF65-F5344CB8AC3E}">
        <p14:creationId xmlns:p14="http://schemas.microsoft.com/office/powerpoint/2010/main" val="65475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grpSp>
        <p:nvGrpSpPr>
          <p:cNvPr id="18" name="Group 17"/>
          <p:cNvGrpSpPr/>
          <p:nvPr/>
        </p:nvGrpSpPr>
        <p:grpSpPr>
          <a:xfrm>
            <a:off x="442573" y="1583915"/>
            <a:ext cx="8263011" cy="1637057"/>
            <a:chOff x="442573" y="1583915"/>
            <a:chExt cx="8263011" cy="1637057"/>
          </a:xfrm>
        </p:grpSpPr>
        <p:sp>
          <p:nvSpPr>
            <p:cNvPr id="14" name="Rectangle 13"/>
            <p:cNvSpPr/>
            <p:nvPr/>
          </p:nvSpPr>
          <p:spPr>
            <a:xfrm>
              <a:off x="442573" y="1583915"/>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447805" y="1712640"/>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16" name="Rectangle 15"/>
            <p:cNvSpPr/>
            <p:nvPr/>
          </p:nvSpPr>
          <p:spPr>
            <a:xfrm>
              <a:off x="1209805" y="1712639"/>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17" name="Rectangle 16"/>
            <p:cNvSpPr/>
            <p:nvPr/>
          </p:nvSpPr>
          <p:spPr>
            <a:xfrm>
              <a:off x="1955164"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20" name="Left Brace 19"/>
            <p:cNvSpPr/>
            <p:nvPr/>
          </p:nvSpPr>
          <p:spPr>
            <a:xfrm rot="16200000">
              <a:off x="1384199" y="1359146"/>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TextBox 20"/>
            <p:cNvSpPr txBox="1"/>
            <p:nvPr/>
          </p:nvSpPr>
          <p:spPr>
            <a:xfrm>
              <a:off x="1411496" y="2759307"/>
              <a:ext cx="354584" cy="461665"/>
            </a:xfrm>
            <a:prstGeom prst="rect">
              <a:avLst/>
            </a:prstGeom>
            <a:noFill/>
          </p:spPr>
          <p:txBody>
            <a:bodyPr wrap="none" rtlCol="0">
              <a:spAutoFit/>
            </a:bodyPr>
            <a:lstStyle/>
            <a:p>
              <a:r>
                <a:rPr lang="en-US" sz="2400" dirty="0" smtClean="0"/>
                <a:t>1</a:t>
              </a:r>
              <a:endParaRPr lang="ru-RU" sz="2400" dirty="0"/>
            </a:p>
          </p:txBody>
        </p:sp>
        <p:sp>
          <p:nvSpPr>
            <p:cNvPr id="24" name="Left Brace 23"/>
            <p:cNvSpPr/>
            <p:nvPr/>
          </p:nvSpPr>
          <p:spPr>
            <a:xfrm rot="16200000">
              <a:off x="4854890" y="219239"/>
              <a:ext cx="409180" cy="453656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 name="TextBox 24"/>
            <p:cNvSpPr txBox="1"/>
            <p:nvPr/>
          </p:nvSpPr>
          <p:spPr>
            <a:xfrm>
              <a:off x="4882188" y="2694088"/>
              <a:ext cx="354584" cy="461665"/>
            </a:xfrm>
            <a:prstGeom prst="rect">
              <a:avLst/>
            </a:prstGeom>
            <a:noFill/>
          </p:spPr>
          <p:txBody>
            <a:bodyPr wrap="none" rtlCol="0">
              <a:spAutoFit/>
            </a:bodyPr>
            <a:lstStyle/>
            <a:p>
              <a:r>
                <a:rPr lang="en-US" sz="2400" dirty="0" smtClean="0"/>
                <a:t>0</a:t>
              </a:r>
              <a:endParaRPr lang="ru-RU" sz="2400" dirty="0"/>
            </a:p>
          </p:txBody>
        </p:sp>
        <p:sp>
          <p:nvSpPr>
            <p:cNvPr id="36" name="Rectangle 35"/>
            <p:cNvSpPr/>
            <p:nvPr/>
          </p:nvSpPr>
          <p:spPr>
            <a:xfrm>
              <a:off x="2791198"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a:t>
              </a:r>
              <a:endParaRPr lang="ru-RU" b="1" dirty="0">
                <a:solidFill>
                  <a:schemeClr val="bg1"/>
                </a:solidFill>
              </a:endParaRPr>
            </a:p>
          </p:txBody>
        </p:sp>
        <p:sp>
          <p:nvSpPr>
            <p:cNvPr id="37" name="Rectangle 36"/>
            <p:cNvSpPr/>
            <p:nvPr/>
          </p:nvSpPr>
          <p:spPr>
            <a:xfrm>
              <a:off x="3538572"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38" name="Rectangle 37"/>
            <p:cNvSpPr/>
            <p:nvPr/>
          </p:nvSpPr>
          <p:spPr>
            <a:xfrm>
              <a:off x="4298474"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h</a:t>
              </a:r>
              <a:endParaRPr lang="ru-RU" b="1" dirty="0">
                <a:solidFill>
                  <a:schemeClr val="bg1"/>
                </a:solidFill>
              </a:endParaRPr>
            </a:p>
          </p:txBody>
        </p:sp>
        <p:sp>
          <p:nvSpPr>
            <p:cNvPr id="39" name="Rectangle 38"/>
            <p:cNvSpPr/>
            <p:nvPr/>
          </p:nvSpPr>
          <p:spPr>
            <a:xfrm>
              <a:off x="5047946" y="1718273"/>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40" name="Rectangle 39"/>
            <p:cNvSpPr/>
            <p:nvPr/>
          </p:nvSpPr>
          <p:spPr>
            <a:xfrm>
              <a:off x="5805750"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a:t>
              </a:r>
              <a:endParaRPr lang="ru-RU" b="1" dirty="0">
                <a:solidFill>
                  <a:schemeClr val="bg1"/>
                </a:solidFill>
              </a:endParaRPr>
            </a:p>
          </p:txBody>
        </p:sp>
        <p:sp>
          <p:nvSpPr>
            <p:cNvPr id="41" name="Rectangle 40"/>
            <p:cNvSpPr/>
            <p:nvPr/>
          </p:nvSpPr>
          <p:spPr>
            <a:xfrm>
              <a:off x="6565762" y="171263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k</a:t>
              </a:r>
              <a:endParaRPr lang="ru-RU" b="1" dirty="0">
                <a:solidFill>
                  <a:schemeClr val="bg1"/>
                </a:solidFill>
              </a:endParaRPr>
            </a:p>
          </p:txBody>
        </p:sp>
      </p:grpSp>
      <p:grpSp>
        <p:nvGrpSpPr>
          <p:cNvPr id="13" name="Group 12"/>
          <p:cNvGrpSpPr/>
          <p:nvPr/>
        </p:nvGrpSpPr>
        <p:grpSpPr>
          <a:xfrm>
            <a:off x="442574" y="3333331"/>
            <a:ext cx="8263011" cy="1602786"/>
            <a:chOff x="442574" y="3333331"/>
            <a:chExt cx="8263011" cy="1602786"/>
          </a:xfrm>
        </p:grpSpPr>
        <p:sp>
          <p:nvSpPr>
            <p:cNvPr id="28" name="Rectangle 27"/>
            <p:cNvSpPr/>
            <p:nvPr/>
          </p:nvSpPr>
          <p:spPr>
            <a:xfrm>
              <a:off x="442574" y="3333331"/>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Rectangle 64"/>
            <p:cNvSpPr/>
            <p:nvPr/>
          </p:nvSpPr>
          <p:spPr>
            <a:xfrm>
              <a:off x="6578290" y="3455241"/>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k</a:t>
              </a:r>
              <a:endParaRPr lang="ru-RU" b="1" dirty="0">
                <a:solidFill>
                  <a:schemeClr val="bg1"/>
                </a:solidFill>
              </a:endParaRPr>
            </a:p>
          </p:txBody>
        </p:sp>
        <p:sp>
          <p:nvSpPr>
            <p:cNvPr id="58" name="Left Brace 57"/>
            <p:cNvSpPr/>
            <p:nvPr/>
          </p:nvSpPr>
          <p:spPr>
            <a:xfrm rot="16200000">
              <a:off x="4867418" y="1961843"/>
              <a:ext cx="409180" cy="453656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9" name="TextBox 58"/>
            <p:cNvSpPr txBox="1"/>
            <p:nvPr/>
          </p:nvSpPr>
          <p:spPr>
            <a:xfrm>
              <a:off x="4894716" y="4436692"/>
              <a:ext cx="354584" cy="461665"/>
            </a:xfrm>
            <a:prstGeom prst="rect">
              <a:avLst/>
            </a:prstGeom>
            <a:noFill/>
          </p:spPr>
          <p:txBody>
            <a:bodyPr wrap="none" rtlCol="0">
              <a:spAutoFit/>
            </a:bodyPr>
            <a:lstStyle/>
            <a:p>
              <a:r>
                <a:rPr lang="en-US" sz="2400" dirty="0" smtClean="0"/>
                <a:t>0</a:t>
              </a:r>
              <a:endParaRPr lang="ru-RU" sz="2400" dirty="0"/>
            </a:p>
          </p:txBody>
        </p:sp>
        <p:sp>
          <p:nvSpPr>
            <p:cNvPr id="60" name="Rectangle 59"/>
            <p:cNvSpPr/>
            <p:nvPr/>
          </p:nvSpPr>
          <p:spPr>
            <a:xfrm>
              <a:off x="2803726"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a:t>
              </a:r>
              <a:endParaRPr lang="ru-RU" b="1" dirty="0">
                <a:solidFill>
                  <a:schemeClr val="bg1"/>
                </a:solidFill>
              </a:endParaRPr>
            </a:p>
          </p:txBody>
        </p:sp>
        <p:sp>
          <p:nvSpPr>
            <p:cNvPr id="61" name="Rectangle 60"/>
            <p:cNvSpPr/>
            <p:nvPr/>
          </p:nvSpPr>
          <p:spPr>
            <a:xfrm>
              <a:off x="3551100" y="3455242"/>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62" name="Rectangle 61"/>
            <p:cNvSpPr/>
            <p:nvPr/>
          </p:nvSpPr>
          <p:spPr>
            <a:xfrm>
              <a:off x="4311002"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h</a:t>
              </a:r>
              <a:endParaRPr lang="ru-RU" b="1" dirty="0">
                <a:solidFill>
                  <a:schemeClr val="bg1"/>
                </a:solidFill>
              </a:endParaRPr>
            </a:p>
          </p:txBody>
        </p:sp>
        <p:sp>
          <p:nvSpPr>
            <p:cNvPr id="63" name="Rectangle 62"/>
            <p:cNvSpPr/>
            <p:nvPr/>
          </p:nvSpPr>
          <p:spPr>
            <a:xfrm>
              <a:off x="5060474" y="3460877"/>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64" name="Rectangle 63"/>
            <p:cNvSpPr/>
            <p:nvPr/>
          </p:nvSpPr>
          <p:spPr>
            <a:xfrm>
              <a:off x="5818278"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a:t>
              </a:r>
              <a:endParaRPr lang="ru-RU" b="1" dirty="0">
                <a:solidFill>
                  <a:schemeClr val="bg1"/>
                </a:solidFill>
              </a:endParaRPr>
            </a:p>
          </p:txBody>
        </p:sp>
        <p:sp>
          <p:nvSpPr>
            <p:cNvPr id="29" name="Rectangle 28"/>
            <p:cNvSpPr/>
            <p:nvPr/>
          </p:nvSpPr>
          <p:spPr>
            <a:xfrm>
              <a:off x="447806" y="346205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1209806" y="3462055"/>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2" name="Rectangle 31"/>
            <p:cNvSpPr/>
            <p:nvPr/>
          </p:nvSpPr>
          <p:spPr>
            <a:xfrm>
              <a:off x="1966580" y="3462052"/>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34" name="Left Brace 33"/>
            <p:cNvSpPr/>
            <p:nvPr/>
          </p:nvSpPr>
          <p:spPr>
            <a:xfrm rot="16200000">
              <a:off x="1389908" y="3102854"/>
              <a:ext cx="409180" cy="2268165"/>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5" name="TextBox 34"/>
            <p:cNvSpPr txBox="1"/>
            <p:nvPr/>
          </p:nvSpPr>
          <p:spPr>
            <a:xfrm>
              <a:off x="1411496" y="4474452"/>
              <a:ext cx="354584" cy="461665"/>
            </a:xfrm>
            <a:prstGeom prst="rect">
              <a:avLst/>
            </a:prstGeom>
            <a:noFill/>
          </p:spPr>
          <p:txBody>
            <a:bodyPr wrap="none" rtlCol="0">
              <a:spAutoFit/>
            </a:bodyPr>
            <a:lstStyle/>
            <a:p>
              <a:r>
                <a:rPr lang="en-US" sz="2400" dirty="0" smtClean="0"/>
                <a:t>1</a:t>
              </a:r>
              <a:endParaRPr lang="ru-RU" sz="2400" dirty="0"/>
            </a:p>
          </p:txBody>
        </p:sp>
      </p:grpSp>
      <p:grpSp>
        <p:nvGrpSpPr>
          <p:cNvPr id="19" name="Group 18"/>
          <p:cNvGrpSpPr/>
          <p:nvPr/>
        </p:nvGrpSpPr>
        <p:grpSpPr>
          <a:xfrm>
            <a:off x="342365" y="5043924"/>
            <a:ext cx="8263011" cy="1615942"/>
            <a:chOff x="342365" y="5043924"/>
            <a:chExt cx="8263011" cy="1615942"/>
          </a:xfrm>
        </p:grpSpPr>
        <p:sp>
          <p:nvSpPr>
            <p:cNvPr id="67" name="Rectangle 66"/>
            <p:cNvSpPr/>
            <p:nvPr/>
          </p:nvSpPr>
          <p:spPr>
            <a:xfrm>
              <a:off x="342365" y="5043924"/>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Left Brace 68"/>
            <p:cNvSpPr/>
            <p:nvPr/>
          </p:nvSpPr>
          <p:spPr>
            <a:xfrm rot="16200000">
              <a:off x="2574069" y="5128641"/>
              <a:ext cx="409180" cy="162415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0" name="TextBox 69"/>
            <p:cNvSpPr txBox="1"/>
            <p:nvPr/>
          </p:nvSpPr>
          <p:spPr>
            <a:xfrm>
              <a:off x="4794507" y="6147285"/>
              <a:ext cx="354584" cy="461665"/>
            </a:xfrm>
            <a:prstGeom prst="rect">
              <a:avLst/>
            </a:prstGeom>
            <a:noFill/>
          </p:spPr>
          <p:txBody>
            <a:bodyPr wrap="none" rtlCol="0">
              <a:spAutoFit/>
            </a:bodyPr>
            <a:lstStyle/>
            <a:p>
              <a:r>
                <a:rPr lang="en-US" sz="2400" dirty="0" smtClean="0"/>
                <a:t>0</a:t>
              </a:r>
              <a:endParaRPr lang="ru-RU" sz="2400" dirty="0"/>
            </a:p>
          </p:txBody>
        </p:sp>
        <p:sp>
          <p:nvSpPr>
            <p:cNvPr id="72" name="Rectangle 71"/>
            <p:cNvSpPr/>
            <p:nvPr/>
          </p:nvSpPr>
          <p:spPr>
            <a:xfrm>
              <a:off x="2060021" y="517146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74" name="Rectangle 73"/>
            <p:cNvSpPr/>
            <p:nvPr/>
          </p:nvSpPr>
          <p:spPr>
            <a:xfrm>
              <a:off x="2828733" y="517146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76" name="Rectangle 75"/>
            <p:cNvSpPr/>
            <p:nvPr/>
          </p:nvSpPr>
          <p:spPr>
            <a:xfrm>
              <a:off x="347597" y="517264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78" name="Rectangle 77"/>
            <p:cNvSpPr/>
            <p:nvPr/>
          </p:nvSpPr>
          <p:spPr>
            <a:xfrm>
              <a:off x="1137244" y="5172648"/>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79" name="Left Brace 78"/>
            <p:cNvSpPr/>
            <p:nvPr/>
          </p:nvSpPr>
          <p:spPr>
            <a:xfrm rot="16200000">
              <a:off x="925137" y="5178010"/>
              <a:ext cx="409180" cy="1539039"/>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0" name="TextBox 79"/>
            <p:cNvSpPr txBox="1"/>
            <p:nvPr/>
          </p:nvSpPr>
          <p:spPr>
            <a:xfrm>
              <a:off x="932305" y="6198201"/>
              <a:ext cx="354584" cy="461665"/>
            </a:xfrm>
            <a:prstGeom prst="rect">
              <a:avLst/>
            </a:prstGeom>
            <a:noFill/>
          </p:spPr>
          <p:txBody>
            <a:bodyPr wrap="none" rtlCol="0">
              <a:spAutoFit/>
            </a:bodyPr>
            <a:lstStyle/>
            <a:p>
              <a:r>
                <a:rPr lang="en-US" sz="2400" dirty="0" smtClean="0"/>
                <a:t>2</a:t>
              </a:r>
              <a:endParaRPr lang="ru-RU" sz="2400" dirty="0"/>
            </a:p>
          </p:txBody>
        </p:sp>
        <p:sp>
          <p:nvSpPr>
            <p:cNvPr id="81" name="TextBox 80"/>
            <p:cNvSpPr txBox="1"/>
            <p:nvPr/>
          </p:nvSpPr>
          <p:spPr>
            <a:xfrm>
              <a:off x="2601367" y="6147285"/>
              <a:ext cx="354584" cy="461665"/>
            </a:xfrm>
            <a:prstGeom prst="rect">
              <a:avLst/>
            </a:prstGeom>
            <a:noFill/>
          </p:spPr>
          <p:txBody>
            <a:bodyPr wrap="none" rtlCol="0">
              <a:spAutoFit/>
            </a:bodyPr>
            <a:lstStyle/>
            <a:p>
              <a:r>
                <a:rPr lang="en-US" sz="2400" dirty="0" smtClean="0"/>
                <a:t>1</a:t>
              </a:r>
              <a:endParaRPr lang="ru-RU" sz="2400" dirty="0"/>
            </a:p>
          </p:txBody>
        </p:sp>
        <p:sp>
          <p:nvSpPr>
            <p:cNvPr id="82" name="Left Brace 81"/>
            <p:cNvSpPr/>
            <p:nvPr/>
          </p:nvSpPr>
          <p:spPr>
            <a:xfrm rot="16200000">
              <a:off x="4761474" y="4675632"/>
              <a:ext cx="409180" cy="2543795"/>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Tree>
    <p:extLst>
      <p:ext uri="{BB962C8B-B14F-4D97-AF65-F5344CB8AC3E}">
        <p14:creationId xmlns:p14="http://schemas.microsoft.com/office/powerpoint/2010/main" val="385042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Large Object Heap (LOH)</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CLR has special heap for large objects ( &lt; 85kb )</a:t>
            </a: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LOH does nod defragmented during the GC.</a:t>
            </a:r>
          </a:p>
          <a:p>
            <a:pPr lvl="1">
              <a:buSzPct val="80000"/>
            </a:pPr>
            <a:r>
              <a:rPr lang="en-US" sz="2200" cap="none" dirty="0" smtClean="0">
                <a:latin typeface="Calibri" panose="020F0502020204030204" pitchFamily="34" charset="0"/>
                <a:cs typeface="Calibri" panose="020F0502020204030204" pitchFamily="34" charset="0"/>
              </a:rPr>
              <a:t>It will require too much processor time</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All objects in LOH threats as 2 generation</a:t>
            </a: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4938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Object can have </a:t>
            </a:r>
            <a:r>
              <a:rPr lang="en-US" sz="2400" u="sng" cap="none" dirty="0" smtClean="0">
                <a:latin typeface="Calibri" panose="020F0502020204030204" pitchFamily="34" charset="0"/>
                <a:cs typeface="Calibri" panose="020F0502020204030204" pitchFamily="34" charset="0"/>
              </a:rPr>
              <a:t>Managed</a:t>
            </a:r>
            <a:r>
              <a:rPr lang="en-US" sz="2400" cap="none" dirty="0" smtClean="0">
                <a:latin typeface="Calibri" panose="020F0502020204030204" pitchFamily="34" charset="0"/>
                <a:cs typeface="Calibri" panose="020F0502020204030204" pitchFamily="34" charset="0"/>
              </a:rPr>
              <a:t> and </a:t>
            </a:r>
            <a:r>
              <a:rPr lang="en-US" sz="2400" u="sng" cap="none" dirty="0" smtClean="0">
                <a:latin typeface="Calibri" panose="020F0502020204030204" pitchFamily="34" charset="0"/>
                <a:cs typeface="Calibri" panose="020F0502020204030204" pitchFamily="34" charset="0"/>
              </a:rPr>
              <a:t>Unmanaged</a:t>
            </a:r>
            <a:r>
              <a:rPr lang="en-US" sz="2400" cap="none" dirty="0" smtClean="0">
                <a:latin typeface="Calibri" panose="020F0502020204030204" pitchFamily="34" charset="0"/>
                <a:cs typeface="Calibri" panose="020F0502020204030204" pitchFamily="34" charset="0"/>
              </a:rPr>
              <a:t> resources.</a:t>
            </a:r>
          </a:p>
          <a:p>
            <a:pPr lvl="1">
              <a:buSzPct val="80000"/>
            </a:pPr>
            <a:r>
              <a:rPr lang="en-US" sz="2200" cap="none" dirty="0" smtClean="0">
                <a:latin typeface="Calibri" panose="020F0502020204030204" pitchFamily="34" charset="0"/>
                <a:cs typeface="Calibri" panose="020F0502020204030204" pitchFamily="34" charset="0"/>
              </a:rPr>
              <a:t>Managed resources can be handled by GC.</a:t>
            </a:r>
          </a:p>
          <a:p>
            <a:pPr lvl="1">
              <a:buSzPct val="80000"/>
            </a:pPr>
            <a:r>
              <a:rPr lang="en-US" sz="2200" cap="none" dirty="0" smtClean="0">
                <a:latin typeface="Calibri" panose="020F0502020204030204" pitchFamily="34" charset="0"/>
                <a:cs typeface="Calibri" panose="020F0502020204030204" pitchFamily="34" charset="0"/>
              </a:rPr>
              <a:t>Unmanaged resources should be closed by developer.</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325677" y="3632548"/>
            <a:ext cx="8417490" cy="2830883"/>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WriteToFile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string</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s</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StreamWriter</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true</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Write</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"new text"</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tw2</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StreamWriter</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true</a:t>
            </a:r>
            <a:r>
              <a:rPr lang="en-US" dirty="0" smtClean="0">
                <a:solidFill>
                  <a:srgbClr val="DCDCDC"/>
                </a:solidFill>
                <a:highlight>
                  <a:srgbClr val="1E1E1E"/>
                </a:highlight>
                <a:latin typeface="Consolas" panose="020B0609020204030204" pitchFamily="49" charset="0"/>
              </a:rPr>
              <a:t>); </a:t>
            </a:r>
            <a:r>
              <a:rPr lang="en-US" dirty="0" smtClean="0">
                <a:solidFill>
                  <a:srgbClr val="608B4E"/>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429847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Class contained managed and unmanaged resources implements interface IDisposable.</a:t>
            </a:r>
          </a:p>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Boolean parameter disposing is:</a:t>
            </a:r>
          </a:p>
          <a:p>
            <a:pPr lvl="1">
              <a:buSzPct val="80000"/>
            </a:pPr>
            <a:r>
              <a:rPr lang="en-US" sz="2200" cap="none" dirty="0" smtClean="0">
                <a:latin typeface="Calibri" panose="020F0502020204030204" pitchFamily="34" charset="0"/>
                <a:cs typeface="Calibri" panose="020F0502020204030204" pitchFamily="34" charset="0"/>
              </a:rPr>
              <a:t>true – call from Dispose() method.</a:t>
            </a:r>
          </a:p>
          <a:p>
            <a:pPr lvl="1">
              <a:buSzPct val="80000"/>
            </a:pPr>
            <a:r>
              <a:rPr lang="en-US" sz="2200" cap="none" dirty="0" smtClean="0">
                <a:latin typeface="Calibri" panose="020F0502020204030204" pitchFamily="34" charset="0"/>
                <a:cs typeface="Calibri" panose="020F0502020204030204" pitchFamily="34" charset="0"/>
              </a:rPr>
              <a:t>false – call from Finalize() method.</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501041" y="2530259"/>
            <a:ext cx="8417490" cy="1791222"/>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08B4E"/>
                </a:solidFill>
                <a:highlight>
                  <a:srgbClr val="1E1E1E"/>
                </a:highlight>
                <a:latin typeface="Consolas" panose="020B0609020204030204" pitchFamily="49" charset="0"/>
              </a:rPr>
              <a:t>// For not-sealed classes</a:t>
            </a:r>
            <a:endParaRPr lang="en-US" dirty="0">
              <a:solidFill>
                <a:srgbClr val="DCDCDC"/>
              </a:solidFill>
              <a:highlight>
                <a:srgbClr val="1E1E1E"/>
              </a:highlight>
              <a:latin typeface="Consolas" panose="020B0609020204030204" pitchFamily="49" charset="0"/>
            </a:endParaRPr>
          </a:p>
          <a:p>
            <a:r>
              <a:rPr lang="en-US" dirty="0">
                <a:solidFill>
                  <a:srgbClr val="569CD6"/>
                </a:solidFill>
                <a:highlight>
                  <a:srgbClr val="1E1E1E"/>
                </a:highlight>
                <a:latin typeface="Consolas" panose="020B0609020204030204" pitchFamily="49" charset="0"/>
              </a:rPr>
              <a:t>protected</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virtual</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bool</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 { }</a:t>
            </a:r>
          </a:p>
          <a:p>
            <a:endParaRPr lang="ru-RU" dirty="0">
              <a:solidFill>
                <a:srgbClr val="DCDCDC"/>
              </a:solidFill>
              <a:highlight>
                <a:srgbClr val="1E1E1E"/>
              </a:highlight>
              <a:latin typeface="Consolas" panose="020B0609020204030204" pitchFamily="49" charset="0"/>
            </a:endParaRPr>
          </a:p>
          <a:p>
            <a:r>
              <a:rPr lang="en-US" dirty="0">
                <a:solidFill>
                  <a:srgbClr val="608B4E"/>
                </a:solidFill>
                <a:highlight>
                  <a:srgbClr val="1E1E1E"/>
                </a:highlight>
                <a:latin typeface="Consolas" panose="020B0609020204030204" pitchFamily="49" charset="0"/>
              </a:rPr>
              <a:t>// For sealed classes</a:t>
            </a:r>
            <a:endParaRPr lang="en-US" dirty="0">
              <a:solidFill>
                <a:srgbClr val="DCDCDC"/>
              </a:solidFill>
              <a:highlight>
                <a:srgbClr val="1E1E1E"/>
              </a:highlight>
              <a:latin typeface="Consolas" panose="020B0609020204030204" pitchFamily="49" charset="0"/>
            </a:endParaRPr>
          </a:p>
          <a:p>
            <a:r>
              <a:rPr lang="en-US" dirty="0">
                <a:solidFill>
                  <a:srgbClr val="569CD6"/>
                </a:solidFill>
                <a:highlight>
                  <a:srgbClr val="1E1E1E"/>
                </a:highlight>
                <a:latin typeface="Consolas" panose="020B0609020204030204" pitchFamily="49" charset="0"/>
              </a:rPr>
              <a:t>private</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bool</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 { }</a:t>
            </a:r>
            <a:endParaRPr lang="ru-RU" dirty="0"/>
          </a:p>
        </p:txBody>
      </p:sp>
    </p:spTree>
    <p:extLst>
      <p:ext uri="{BB962C8B-B14F-4D97-AF65-F5344CB8AC3E}">
        <p14:creationId xmlns:p14="http://schemas.microsoft.com/office/powerpoint/2010/main" val="285772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Firstly we call Dispose(true)</a:t>
            </a:r>
          </a:p>
          <a:p>
            <a:pPr>
              <a:buSzPct val="80000"/>
            </a:pPr>
            <a:r>
              <a:rPr lang="en-US" sz="2400" cap="none" dirty="0" smtClean="0">
                <a:latin typeface="Calibri" panose="020F0502020204030204" pitchFamily="34" charset="0"/>
                <a:cs typeface="Calibri" panose="020F0502020204030204" pitchFamily="34" charset="0"/>
              </a:rPr>
              <a:t>Then, we should call GC.SuppressFinalize(this), which prevent finalization call.</a:t>
            </a:r>
          </a:p>
          <a:p>
            <a:pPr>
              <a:buSzPct val="80000"/>
            </a:pPr>
            <a:endParaRPr lang="en-US" sz="12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GC.SuppressFinalize() should be after, to not block finalization, if Dispose(true) will throw exception.</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475989" y="4371585"/>
            <a:ext cx="8417490" cy="1791222"/>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true</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GC</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SuppressFinalize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this</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3088119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7" y="1371600"/>
            <a:ext cx="8150287" cy="5254668"/>
          </a:xfrm>
        </p:spPr>
        <p:txBody>
          <a:bodyPr anchor="t">
            <a:normAutofit/>
          </a:bodyPr>
          <a:lstStyle/>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Class might have finalizator and call Dispose(false) from there. </a:t>
            </a:r>
          </a:p>
        </p:txBody>
      </p:sp>
      <p:sp>
        <p:nvSpPr>
          <p:cNvPr id="4" name="Rectangle 3"/>
          <p:cNvSpPr/>
          <p:nvPr/>
        </p:nvSpPr>
        <p:spPr>
          <a:xfrm>
            <a:off x="551145" y="1371600"/>
            <a:ext cx="8417490" cy="2605415"/>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bool</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if</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608B4E"/>
                </a:solidFill>
                <a:highlight>
                  <a:srgbClr val="1E1E1E"/>
                </a:highlight>
                <a:latin typeface="Consolas" panose="020B0609020204030204" pitchFamily="49" charset="0"/>
              </a:rPr>
              <a:t>// Managed resources</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608B4E"/>
                </a:solidFill>
                <a:highlight>
                  <a:srgbClr val="1E1E1E"/>
                </a:highlight>
                <a:latin typeface="Consolas" panose="020B0609020204030204" pitchFamily="49" charset="0"/>
              </a:rPr>
              <a:t>// Unmanaged resources</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endParaRPr lang="ru-RU" dirty="0"/>
          </a:p>
        </p:txBody>
      </p:sp>
      <p:sp>
        <p:nvSpPr>
          <p:cNvPr id="5" name="Rectangle 4"/>
          <p:cNvSpPr/>
          <p:nvPr/>
        </p:nvSpPr>
        <p:spPr>
          <a:xfrm>
            <a:off x="551145" y="5022937"/>
            <a:ext cx="8417490" cy="1377863"/>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B4B4B4"/>
                </a:solidFill>
                <a:highlight>
                  <a:srgbClr val="1E1E1E"/>
                </a:highlight>
                <a:latin typeface="Consolas" panose="020B0609020204030204" pitchFamily="49" charset="0"/>
              </a:rPr>
              <a:t>~</a:t>
            </a:r>
            <a:r>
              <a:rPr lang="en-US" dirty="0" smtClean="0">
                <a:solidFill>
                  <a:srgbClr val="FFFFFF"/>
                </a:solidFill>
                <a:highlight>
                  <a:srgbClr val="1E1E1E"/>
                </a:highlight>
                <a:latin typeface="Consolas" panose="020B0609020204030204" pitchFamily="49" charset="0"/>
              </a:rPr>
              <a:t>Fin</a:t>
            </a:r>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false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1824450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5243387"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5243387"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999929"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a:endCxn id="12" idx="2"/>
          </p:cNvCxnSpPr>
          <p:nvPr/>
        </p:nvCxnSpPr>
        <p:spPr>
          <a:xfrm flipV="1">
            <a:off x="5624387" y="4774910"/>
            <a:ext cx="0" cy="41217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16" idx="2"/>
          </p:cNvCxnSpPr>
          <p:nvPr/>
        </p:nvCxnSpPr>
        <p:spPr>
          <a:xfrm flipV="1">
            <a:off x="4380929"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1"/>
          </p:cNvCxnSpPr>
          <p:nvPr/>
        </p:nvCxnSpPr>
        <p:spPr>
          <a:xfrm flipH="1">
            <a:off x="3530601" y="6209430"/>
            <a:ext cx="46932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4" idx="0"/>
          </p:cNvCxnSpPr>
          <p:nvPr/>
        </p:nvCxnSpPr>
        <p:spPr>
          <a:xfrm>
            <a:off x="5624387"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31" y="5599250"/>
            <a:ext cx="481455" cy="41333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1"/>
            <a:endCxn id="17" idx="3"/>
          </p:cNvCxnSpPr>
          <p:nvPr/>
        </p:nvCxnSpPr>
        <p:spPr>
          <a:xfrm flipH="1">
            <a:off x="4761929" y="6209430"/>
            <a:ext cx="48145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5444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7" y="1371600"/>
            <a:ext cx="8150287"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You can use “using” statement only with types which implements IDisposable. </a:t>
            </a:r>
          </a:p>
        </p:txBody>
      </p:sp>
      <p:sp>
        <p:nvSpPr>
          <p:cNvPr id="4" name="Rectangle 3"/>
          <p:cNvSpPr/>
          <p:nvPr/>
        </p:nvSpPr>
        <p:spPr>
          <a:xfrm>
            <a:off x="365338" y="2536521"/>
            <a:ext cx="8417490" cy="2605415"/>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using</a:t>
            </a:r>
            <a:r>
              <a:rPr lang="en-US" dirty="0">
                <a:solidFill>
                  <a:srgbClr val="DCDCDC"/>
                </a:solidFill>
                <a:highlight>
                  <a:srgbClr val="1E1E1E"/>
                </a:highlight>
                <a:latin typeface="Consolas" panose="020B0609020204030204" pitchFamily="49" charset="0"/>
              </a:rPr>
              <a:t>(</a:t>
            </a:r>
            <a:r>
              <a:rPr lang="en-US" dirty="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StreamWriter</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true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Write</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"new text"</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17896974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a:t>
            </a:r>
            <a:r>
              <a:rPr lang="en-US" dirty="0" smtClean="0"/>
              <a:t> Java</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Mark-Sweep-</a:t>
            </a:r>
            <a:r>
              <a:rPr lang="en-US" sz="2400" b="1" u="sng" cap="none" dirty="0" err="1" smtClean="0">
                <a:latin typeface="Calibri" panose="020F0502020204030204" pitchFamily="34" charset="0"/>
                <a:cs typeface="Calibri" panose="020F0502020204030204" pitchFamily="34" charset="0"/>
              </a:rPr>
              <a:t>Compcat</a:t>
            </a:r>
            <a:endParaRPr lang="en-US" sz="2400" b="1" u="sng" cap="none" dirty="0" smtClean="0">
              <a:latin typeface="Calibri" panose="020F0502020204030204" pitchFamily="34" charset="0"/>
              <a:cs typeface="Calibri" panose="020F0502020204030204" pitchFamily="34" charset="0"/>
            </a:endParaRPr>
          </a:p>
          <a:p>
            <a:pPr>
              <a:buSzPct val="80000"/>
            </a:pPr>
            <a:endParaRPr lang="en-US" sz="2400"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Java specification does not declare GC algorithm</a:t>
            </a:r>
            <a:endParaRPr lang="en-US" sz="2400" cap="none" dirty="0">
              <a:latin typeface="Calibri" panose="020F0502020204030204" pitchFamily="34" charset="0"/>
              <a:cs typeface="Calibri" panose="020F0502020204030204" pitchFamily="34" charset="0"/>
            </a:endParaRPr>
          </a:p>
          <a:p>
            <a:pPr lvl="1">
              <a:buSzPct val="80000"/>
            </a:pPr>
            <a:r>
              <a:rPr lang="en-US" sz="2200" cap="none" dirty="0" smtClean="0">
                <a:latin typeface="Calibri" panose="020F0502020204030204" pitchFamily="34" charset="0"/>
                <a:cs typeface="Calibri" panose="020F0502020204030204" pitchFamily="34" charset="0"/>
              </a:rPr>
              <a:t>Different JVM has different GC implementations</a:t>
            </a:r>
          </a:p>
          <a:p>
            <a:pPr lvl="1">
              <a:buSzPct val="80000"/>
            </a:pPr>
            <a:endParaRPr lang="en-US" sz="22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In Oracle JVM implemented 6 algorithms, which can be chosen by compilation parameter.</a:t>
            </a:r>
          </a:p>
          <a:p>
            <a:pPr>
              <a:buSzPct val="80000"/>
            </a:pPr>
            <a:r>
              <a:rPr lang="en-US" sz="2400" cap="none" dirty="0" smtClean="0">
                <a:latin typeface="Calibri" panose="020F0502020204030204" pitchFamily="34" charset="0"/>
                <a:cs typeface="Calibri" panose="020F0502020204030204" pitchFamily="34" charset="0"/>
              </a:rPr>
              <a:t>finalize() might be affected by exception.</a:t>
            </a:r>
          </a:p>
          <a:p>
            <a:pPr>
              <a:buSzPct val="80000"/>
            </a:pPr>
            <a:r>
              <a:rPr lang="en-US" sz="2400" cap="none" dirty="0" smtClean="0">
                <a:latin typeface="Calibri" panose="020F0502020204030204" pitchFamily="34" charset="0"/>
                <a:cs typeface="Calibri" panose="020F0502020204030204" pitchFamily="34" charset="0"/>
              </a:rPr>
              <a:t>4 generation (Young, Survivor, Old, Permanent)</a:t>
            </a:r>
          </a:p>
        </p:txBody>
      </p:sp>
    </p:spTree>
    <p:extLst>
      <p:ext uri="{BB962C8B-B14F-4D97-AF65-F5344CB8AC3E}">
        <p14:creationId xmlns:p14="http://schemas.microsoft.com/office/powerpoint/2010/main" val="31340436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a:t>
            </a:r>
            <a:r>
              <a:rPr lang="en-US" dirty="0" smtClean="0"/>
              <a:t> Python</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a:latin typeface="Calibri" panose="020F0502020204030204" pitchFamily="34" charset="0"/>
                <a:cs typeface="Calibri" panose="020F0502020204030204" pitchFamily="34" charset="0"/>
              </a:rPr>
              <a:t>Generational Reference </a:t>
            </a:r>
            <a:r>
              <a:rPr lang="en-US" sz="2400" b="1" u="sng" cap="none" dirty="0" smtClean="0">
                <a:latin typeface="Calibri" panose="020F0502020204030204" pitchFamily="34" charset="0"/>
                <a:cs typeface="Calibri" panose="020F0502020204030204" pitchFamily="34" charset="0"/>
              </a:rPr>
              <a:t>Counting</a:t>
            </a:r>
          </a:p>
          <a:p>
            <a:pPr>
              <a:buSzPct val="80000"/>
            </a:pPr>
            <a:endParaRPr lang="en-US" sz="2400"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The same as .NET CLR, has </a:t>
            </a:r>
            <a:r>
              <a:rPr lang="en-US" sz="2400" cap="none" dirty="0">
                <a:latin typeface="Calibri" panose="020F0502020204030204" pitchFamily="34" charset="0"/>
                <a:cs typeface="Calibri" panose="020F0502020204030204" pitchFamily="34" charset="0"/>
              </a:rPr>
              <a:t>3 </a:t>
            </a:r>
            <a:r>
              <a:rPr lang="en-US" sz="2400" cap="none" dirty="0" smtClean="0">
                <a:latin typeface="Calibri" panose="020F0502020204030204" pitchFamily="34" charset="0"/>
                <a:cs typeface="Calibri" panose="020F0502020204030204" pitchFamily="34" charset="0"/>
              </a:rPr>
              <a:t>generations.</a:t>
            </a:r>
          </a:p>
          <a:p>
            <a:pPr>
              <a:buSzPct val="80000"/>
            </a:pPr>
            <a:r>
              <a:rPr lang="en-US" sz="2400" cap="none" dirty="0" smtClean="0">
                <a:latin typeface="Calibri" panose="020F0502020204030204" pitchFamily="34" charset="0"/>
                <a:cs typeface="Calibri" panose="020F0502020204030204" pitchFamily="34" charset="0"/>
              </a:rPr>
              <a:t>GC can be disabled, and programmer can switch it off.</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Using reference counting with specific procedure of cycles handling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08631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JavaScript (V8 as example)</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Non-generational Mark and Sweep</a:t>
            </a:r>
          </a:p>
          <a:p>
            <a:pPr>
              <a:buSzPct val="80000"/>
            </a:pPr>
            <a:endParaRPr lang="en-US"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Every </a:t>
            </a:r>
            <a:r>
              <a:rPr lang="en-US" sz="2400" cap="none" dirty="0">
                <a:latin typeface="Calibri" panose="020F0502020204030204" pitchFamily="34" charset="0"/>
                <a:cs typeface="Calibri" panose="020F0502020204030204" pitchFamily="34" charset="0"/>
              </a:rPr>
              <a:t>objects in scope is called a "scavenger". GC create a "scav" list of this object.</a:t>
            </a:r>
          </a:p>
          <a:p>
            <a:pPr>
              <a:buSzPct val="80000"/>
            </a:pPr>
            <a:r>
              <a:rPr lang="en-US" sz="2400" cap="none" dirty="0" smtClean="0">
                <a:latin typeface="Calibri" panose="020F0502020204030204" pitchFamily="34" charset="0"/>
                <a:cs typeface="Calibri" panose="020F0502020204030204" pitchFamily="34" charset="0"/>
              </a:rPr>
              <a:t>When </a:t>
            </a:r>
            <a:r>
              <a:rPr lang="en-US" sz="2400" cap="none" dirty="0">
                <a:latin typeface="Calibri" panose="020F0502020204030204" pitchFamily="34" charset="0"/>
                <a:cs typeface="Calibri" panose="020F0502020204030204" pitchFamily="34" charset="0"/>
              </a:rPr>
              <a:t>GC runs, it mark every object, variable, string, etc.</a:t>
            </a:r>
          </a:p>
          <a:p>
            <a:pPr>
              <a:buSzPct val="80000"/>
            </a:pPr>
            <a:r>
              <a:rPr lang="en-US" sz="2400" cap="none" dirty="0" smtClean="0">
                <a:latin typeface="Calibri" panose="020F0502020204030204" pitchFamily="34" charset="0"/>
                <a:cs typeface="Calibri" panose="020F0502020204030204" pitchFamily="34" charset="0"/>
              </a:rPr>
              <a:t>Then</a:t>
            </a:r>
            <a:r>
              <a:rPr lang="en-US" sz="2400" cap="none" dirty="0">
                <a:latin typeface="Calibri" panose="020F0502020204030204" pitchFamily="34" charset="0"/>
                <a:cs typeface="Calibri" panose="020F0502020204030204" pitchFamily="34" charset="0"/>
              </a:rPr>
              <a:t>, it clear the mark from objects in "scav" list, and the transitive closures of scavenger references.</a:t>
            </a:r>
          </a:p>
          <a:p>
            <a:pPr>
              <a:buSzPct val="80000"/>
            </a:pPr>
            <a:r>
              <a:rPr lang="en-US" sz="2400" cap="none" dirty="0" smtClean="0">
                <a:latin typeface="Calibri" panose="020F0502020204030204" pitchFamily="34" charset="0"/>
                <a:cs typeface="Calibri" panose="020F0502020204030204" pitchFamily="34" charset="0"/>
              </a:rPr>
              <a:t>At </a:t>
            </a:r>
            <a:r>
              <a:rPr lang="en-US" sz="2400" cap="none" dirty="0">
                <a:latin typeface="Calibri" panose="020F0502020204030204" pitchFamily="34" charset="0"/>
                <a:cs typeface="Calibri" panose="020F0502020204030204" pitchFamily="34" charset="0"/>
              </a:rPr>
              <a:t>this point we know that all the memory still marked is allocated memory which cannot be reached by any path from any in-scope variable.</a:t>
            </a:r>
          </a:p>
        </p:txBody>
      </p:sp>
    </p:spTree>
    <p:extLst>
      <p:ext uri="{BB962C8B-B14F-4D97-AF65-F5344CB8AC3E}">
        <p14:creationId xmlns:p14="http://schemas.microsoft.com/office/powerpoint/2010/main" val="3734784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JavaScript (</a:t>
            </a:r>
            <a:r>
              <a:rPr lang="en-US" dirty="0" err="1" smtClean="0"/>
              <a:t>SpiderMonkey</a:t>
            </a:r>
            <a:r>
              <a:rPr lang="en-US" dirty="0" smtClean="0"/>
              <a:t>)</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Incremental (Tracing) Mark and Sweep</a:t>
            </a:r>
          </a:p>
          <a:p>
            <a:pPr>
              <a:buSzPct val="80000"/>
            </a:pPr>
            <a:endParaRPr lang="en-US" b="1" u="sng" cap="none" dirty="0" smtClean="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Allows eliminate downtimes during garbage collecting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GC usually happen every </a:t>
            </a:r>
            <a:r>
              <a:rPr lang="en-US" sz="2400" cap="none" dirty="0" smtClean="0">
                <a:latin typeface="Calibri" panose="020F0502020204030204" pitchFamily="34" charset="0"/>
                <a:cs typeface="Calibri" panose="020F0502020204030204" pitchFamily="34" charset="0"/>
              </a:rPr>
              <a:t>5 seconds</a:t>
            </a:r>
            <a:endParaRPr lang="en-US" sz="2400" cap="none" dirty="0">
              <a:latin typeface="Calibri" panose="020F0502020204030204" pitchFamily="34" charset="0"/>
              <a:cs typeface="Calibri" panose="020F0502020204030204" pitchFamily="34" charset="0"/>
            </a:endParaRPr>
          </a:p>
        </p:txBody>
      </p:sp>
      <p:sp>
        <p:nvSpPr>
          <p:cNvPr id="4" name="Rectangle 3"/>
          <p:cNvSpPr/>
          <p:nvPr/>
        </p:nvSpPr>
        <p:spPr>
          <a:xfrm>
            <a:off x="504165" y="3657600"/>
            <a:ext cx="8139835" cy="2755726"/>
          </a:xfrm>
          <a:prstGeom prst="rect">
            <a:avLst/>
          </a:prstGeom>
          <a:solidFill>
            <a:schemeClr val="accent1">
              <a:alpha val="24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"Incremental garbage collection fixes the problem by dividing the work of a GC into smaller pieces. Rather than do a 500 millisecond garbage collection, an incremental collector might divide the work into fifty slices, each taking 10ms to complete. In between the slices, Firefox is free to respond to mouse clicks and draw animations</a:t>
            </a:r>
            <a:r>
              <a:rPr lang="en-US" sz="2000" dirty="0" smtClean="0"/>
              <a:t>.“</a:t>
            </a:r>
          </a:p>
          <a:p>
            <a:pPr algn="ctr"/>
            <a:endParaRPr lang="en-US" dirty="0" smtClean="0"/>
          </a:p>
          <a:p>
            <a:pPr algn="r"/>
            <a:r>
              <a:rPr lang="en-US" sz="1400" dirty="0">
                <a:solidFill>
                  <a:srgbClr val="0070C0"/>
                </a:solidFill>
              </a:rPr>
              <a:t>http://blog.mozilla.org/javascript/2012/08/28/incremental-gc-in-firefox-16/</a:t>
            </a:r>
            <a:endParaRPr lang="ru-RU" sz="1400" dirty="0">
              <a:solidFill>
                <a:srgbClr val="0070C0"/>
              </a:solidFill>
            </a:endParaRPr>
          </a:p>
        </p:txBody>
      </p:sp>
    </p:spTree>
    <p:extLst>
      <p:ext uri="{BB962C8B-B14F-4D97-AF65-F5344CB8AC3E}">
        <p14:creationId xmlns:p14="http://schemas.microsoft.com/office/powerpoint/2010/main" val="2321323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Summary</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There is many algorithms and approaches for garbage collecting.</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All high-performance garbage collectors are hybrids.</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Developer still responsible for correct working with memory.</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There is no ideal and good-for-all-cases approaches.</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69442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Questions</a:t>
            </a:r>
            <a:endParaRPr lang="ru-RU" dirty="0"/>
          </a:p>
        </p:txBody>
      </p:sp>
    </p:spTree>
    <p:extLst>
      <p:ext uri="{BB962C8B-B14F-4D97-AF65-F5344CB8AC3E}">
        <p14:creationId xmlns:p14="http://schemas.microsoft.com/office/powerpoint/2010/main" val="3536362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5243387" y="51870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5243387" y="60125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999929" y="60125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a:endCxn id="12" idx="2"/>
          </p:cNvCxnSpPr>
          <p:nvPr/>
        </p:nvCxnSpPr>
        <p:spPr>
          <a:xfrm flipV="1">
            <a:off x="5624387" y="4774910"/>
            <a:ext cx="0" cy="41217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16" idx="2"/>
          </p:cNvCxnSpPr>
          <p:nvPr/>
        </p:nvCxnSpPr>
        <p:spPr>
          <a:xfrm flipV="1">
            <a:off x="4380929"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1"/>
          </p:cNvCxnSpPr>
          <p:nvPr/>
        </p:nvCxnSpPr>
        <p:spPr>
          <a:xfrm flipH="1">
            <a:off x="3530601" y="6209430"/>
            <a:ext cx="46932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4" idx="0"/>
          </p:cNvCxnSpPr>
          <p:nvPr/>
        </p:nvCxnSpPr>
        <p:spPr>
          <a:xfrm>
            <a:off x="5624387"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31" y="5599250"/>
            <a:ext cx="481455" cy="41333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1"/>
            <a:endCxn id="17" idx="3"/>
          </p:cNvCxnSpPr>
          <p:nvPr/>
        </p:nvCxnSpPr>
        <p:spPr>
          <a:xfrm flipH="1">
            <a:off x="4761929" y="6209430"/>
            <a:ext cx="48145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38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667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Able to reclaim garbage that contains cyclic references.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There is no overhead in storing and manipulating reference counting fields.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Objects are not moved during GC – no need to update references to objects</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many increase heap fragmentation</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does work proportional to the size of entire heap.</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program must be halted during garbage collecting.</a:t>
            </a:r>
            <a:endParaRPr lang="ru-RU"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9038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9" name="Rectangle 8"/>
          <p:cNvSpPr/>
          <p:nvPr/>
        </p:nvSpPr>
        <p:spPr>
          <a:xfrm>
            <a:off x="4637583"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4" name="Rectangle 13"/>
          <p:cNvSpPr/>
          <p:nvPr/>
        </p:nvSpPr>
        <p:spPr>
          <a:xfrm>
            <a:off x="6001791"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20" name="Rectangle 19"/>
          <p:cNvSpPr/>
          <p:nvPr/>
        </p:nvSpPr>
        <p:spPr>
          <a:xfrm>
            <a:off x="1969091"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8" idx="2"/>
          </p:cNvCxnSpPr>
          <p:nvPr/>
        </p:nvCxnSpPr>
        <p:spPr>
          <a:xfrm flipV="1">
            <a:off x="5018583"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a:off x="5018583"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3"/>
            <a:endCxn id="19" idx="1"/>
          </p:cNvCxnSpPr>
          <p:nvPr/>
        </p:nvCxnSpPr>
        <p:spPr>
          <a:xfrm flipV="1">
            <a:off x="2731091" y="6184755"/>
            <a:ext cx="599849" cy="1587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a:endCxn id="13" idx="0"/>
          </p:cNvCxnSpPr>
          <p:nvPr/>
        </p:nvCxnSpPr>
        <p:spPr>
          <a:xfrm>
            <a:off x="63827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38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9" name="Rectangle 8"/>
          <p:cNvSpPr/>
          <p:nvPr/>
        </p:nvSpPr>
        <p:spPr>
          <a:xfrm>
            <a:off x="4637583" y="51274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4" name="Rectangle 13"/>
          <p:cNvSpPr/>
          <p:nvPr/>
        </p:nvSpPr>
        <p:spPr>
          <a:xfrm>
            <a:off x="6001791" y="42511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20" name="Rectangle 19"/>
          <p:cNvSpPr/>
          <p:nvPr/>
        </p:nvSpPr>
        <p:spPr>
          <a:xfrm>
            <a:off x="1969091" y="60037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8" idx="2"/>
          </p:cNvCxnSpPr>
          <p:nvPr/>
        </p:nvCxnSpPr>
        <p:spPr>
          <a:xfrm flipV="1">
            <a:off x="5018583"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a:off x="5018583"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3"/>
            <a:endCxn id="19" idx="1"/>
          </p:cNvCxnSpPr>
          <p:nvPr/>
        </p:nvCxnSpPr>
        <p:spPr>
          <a:xfrm flipV="1">
            <a:off x="2731091" y="6184755"/>
            <a:ext cx="599849" cy="1587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a:endCxn id="13" idx="0"/>
          </p:cNvCxnSpPr>
          <p:nvPr/>
        </p:nvCxnSpPr>
        <p:spPr>
          <a:xfrm>
            <a:off x="63827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405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2819</TotalTime>
  <Words>1772</Words>
  <Application>Microsoft Office PowerPoint</Application>
  <PresentationFormat>On-screen Show (4:3)</PresentationFormat>
  <Paragraphs>524</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Century Gothic</vt:lpstr>
      <vt:lpstr>Consolas</vt:lpstr>
      <vt:lpstr>Mesh</vt:lpstr>
      <vt:lpstr>Garbage collection in .NET</vt:lpstr>
      <vt:lpstr>Agenda</vt:lpstr>
      <vt:lpstr>GC Algorithms</vt:lpstr>
      <vt:lpstr>Tracing (mark and sweep)</vt:lpstr>
      <vt:lpstr>Tracing (mark and sweep)</vt:lpstr>
      <vt:lpstr>Tracing (mark and sweep)</vt:lpstr>
      <vt:lpstr>Tracing (mark and sweep)</vt:lpstr>
      <vt:lpstr>Reference Counting</vt:lpstr>
      <vt:lpstr>Reference Counting</vt:lpstr>
      <vt:lpstr>Reference Counting</vt:lpstr>
      <vt:lpstr>Reference Counting</vt:lpstr>
      <vt:lpstr>Reference Counting</vt:lpstr>
      <vt:lpstr>Reference Counting</vt:lpstr>
      <vt:lpstr>Copying collections</vt:lpstr>
      <vt:lpstr>Copying collections</vt:lpstr>
      <vt:lpstr>Copying collections</vt:lpstr>
      <vt:lpstr>Copying collections</vt:lpstr>
      <vt:lpstr>Copying collections</vt:lpstr>
      <vt:lpstr>Comparison</vt:lpstr>
      <vt:lpstr>Mark and Sweep IN CLR</vt:lpstr>
      <vt:lpstr>Mark and Sweep IN CLR</vt:lpstr>
      <vt:lpstr>Mark and Sweep in CLR</vt:lpstr>
      <vt:lpstr>Finalization</vt:lpstr>
      <vt:lpstr>Finalization</vt:lpstr>
      <vt:lpstr>Finalization</vt:lpstr>
      <vt:lpstr>Finalization</vt:lpstr>
      <vt:lpstr>Finalization</vt:lpstr>
      <vt:lpstr>Finalization</vt:lpstr>
      <vt:lpstr>Finalization</vt:lpstr>
      <vt:lpstr>Finalization</vt:lpstr>
      <vt:lpstr>Finalization</vt:lpstr>
      <vt:lpstr>Generations</vt:lpstr>
      <vt:lpstr>Generations</vt:lpstr>
      <vt:lpstr>Generations</vt:lpstr>
      <vt:lpstr>Large Object Heap (LOH)</vt:lpstr>
      <vt:lpstr>Dispose Pattern</vt:lpstr>
      <vt:lpstr>Dispose Pattern</vt:lpstr>
      <vt:lpstr>Dispose Pattern</vt:lpstr>
      <vt:lpstr>Dispose Pattern</vt:lpstr>
      <vt:lpstr>Dispose Pattern</vt:lpstr>
      <vt:lpstr>GC in Java</vt:lpstr>
      <vt:lpstr>GC in Python</vt:lpstr>
      <vt:lpstr>GC in JavaScript (V8 as example)</vt:lpstr>
      <vt:lpstr>GC in JavaScript (SpiderMonkey)</vt:lpstr>
      <vt:lpstr>Summary</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 in .NET</dc:title>
  <dc:creator>Yuriy Shapovalov</dc:creator>
  <cp:lastModifiedBy>Yuriy Shapovalov</cp:lastModifiedBy>
  <cp:revision>69</cp:revision>
  <dcterms:created xsi:type="dcterms:W3CDTF">2013-08-03T15:06:49Z</dcterms:created>
  <dcterms:modified xsi:type="dcterms:W3CDTF">2013-08-06T07:18:48Z</dcterms:modified>
</cp:coreProperties>
</file>