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6" r:id="rId5"/>
    <p:sldId id="267" r:id="rId6"/>
    <p:sldId id="268" r:id="rId7"/>
    <p:sldId id="269" r:id="rId8"/>
    <p:sldId id="270" r:id="rId9"/>
    <p:sldId id="272" r:id="rId10"/>
    <p:sldId id="273" r:id="rId11"/>
    <p:sldId id="265" r:id="rId12"/>
    <p:sldId id="261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AC3A"/>
    <a:srgbClr val="F8E992"/>
    <a:srgbClr val="EDE993"/>
    <a:srgbClr val="2DE6F1"/>
    <a:srgbClr val="2DC5F1"/>
    <a:srgbClr val="2D92F1"/>
    <a:srgbClr val="EFB63F"/>
    <a:srgbClr val="FFC340"/>
    <a:srgbClr val="FFA827"/>
    <a:srgbClr val="841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4" autoAdjust="0"/>
    <p:restoredTop sz="94599" autoAdjust="0"/>
  </p:normalViewPr>
  <p:slideViewPr>
    <p:cSldViewPr snapToObjects="1">
      <p:cViewPr varScale="1">
        <p:scale>
          <a:sx n="115" d="100"/>
          <a:sy n="115" d="100"/>
        </p:scale>
        <p:origin x="82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590392" y="1724977"/>
            <a:ext cx="6566840" cy="654923"/>
          </a:xfrm>
          <a:prstGeom prst="rect">
            <a:avLst/>
          </a:prstGeom>
          <a:effectLst>
            <a:outerShdw dist="25400" dir="5400000" algn="tl" rotWithShape="0">
              <a:srgbClr val="841A07">
                <a:alpha val="50000"/>
              </a:srgbClr>
            </a:outerShdw>
          </a:effectLst>
        </p:spPr>
        <p:txBody>
          <a:bodyPr wrap="square">
            <a:spAutoFit/>
          </a:bodyPr>
          <a:lstStyle>
            <a:lvl1pPr algn="l">
              <a:defRPr lang="en-US" sz="4100" dirty="0">
                <a:solidFill>
                  <a:schemeClr val="bg1"/>
                </a:solidFill>
                <a:latin typeface="Trebuchet MS"/>
                <a:ea typeface="+mn-ea"/>
                <a:cs typeface="+mn-cs"/>
              </a:defRPr>
            </a:lvl1pPr>
          </a:lstStyle>
          <a:p>
            <a:pPr marL="0" lvl="0" algn="l">
              <a:lnSpc>
                <a:spcPct val="87000"/>
              </a:lnSpc>
            </a:pPr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14" name="Picture 13" descr="epam-powered.png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93339"/>
            <a:ext cx="893115" cy="359997"/>
          </a:xfrm>
          <a:prstGeom prst="rect">
            <a:avLst/>
          </a:prstGeom>
        </p:spPr>
      </p:pic>
      <p:sp>
        <p:nvSpPr>
          <p:cNvPr id="20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4400445"/>
            <a:ext cx="34630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500" baseline="0" dirty="0">
                <a:solidFill>
                  <a:srgbClr val="FFFFFF"/>
                </a:solidFill>
                <a:latin typeface="Trebuchet MS"/>
                <a:cs typeface="Trebuchet MS"/>
              </a:defRPr>
            </a:lvl1pPr>
          </a:lstStyle>
          <a:p>
            <a:pPr marL="0" lvl="0"/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dirty="0" err="1" smtClean="0"/>
              <a:t>Firstname</a:t>
            </a:r>
            <a:endParaRPr lang="en-US" dirty="0"/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603504" y="4965192"/>
            <a:ext cx="210213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sz="1700" i="1" baseline="0" dirty="0">
                <a:solidFill>
                  <a:srgbClr val="2DE6F1"/>
                </a:solidFill>
                <a:latin typeface="Trebuchet MS"/>
                <a:cs typeface="Trebuchet MS"/>
              </a:defRPr>
            </a:lvl1pPr>
          </a:lstStyle>
          <a:p>
            <a:pPr marL="0" lvl="0"/>
            <a:r>
              <a:rPr lang="en-US" dirty="0" smtClean="0"/>
              <a:t>Title, Organization</a:t>
            </a:r>
            <a:endParaRPr lang="en-US" dirty="0"/>
          </a:p>
        </p:txBody>
      </p:sp>
      <p:pic>
        <p:nvPicPr>
          <p:cNvPr id="4" name="Picture 3" descr="Untitled-2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5" y="495179"/>
            <a:ext cx="1907812" cy="2949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260648"/>
            <a:ext cx="8494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2800" b="1">
                <a:solidFill>
                  <a:schemeClr val="bg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algn="l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1028733"/>
            <a:ext cx="9144000" cy="54721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Untitled-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563790"/>
            <a:ext cx="1440160" cy="22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5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75000" y="0"/>
            <a:ext cx="10972800" cy="6858000"/>
          </a:xfrm>
          <a:prstGeom prst="rect">
            <a:avLst/>
          </a:prstGeom>
        </p:spPr>
      </p:pic>
      <p:sp>
        <p:nvSpPr>
          <p:cNvPr id="7" name="TextBox 6"/>
          <p:cNvSpPr txBox="1">
            <a:spLocks/>
          </p:cNvSpPr>
          <p:nvPr userDrawn="1"/>
        </p:nvSpPr>
        <p:spPr>
          <a:xfrm>
            <a:off x="755576" y="23728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90392" y="1570823"/>
            <a:ext cx="6573896" cy="792140"/>
          </a:xfrm>
          <a:prstGeom prst="rect">
            <a:avLst/>
          </a:prstGeom>
          <a:effectLst>
            <a:outerShdw dist="25400" dir="5400000" algn="tl" rotWithShape="0">
              <a:srgbClr val="841A07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87000"/>
              </a:lnSpc>
            </a:pPr>
            <a:r>
              <a:rPr lang="en-US" sz="5100" b="1" dirty="0" smtClean="0">
                <a:solidFill>
                  <a:schemeClr val="bg1"/>
                </a:solidFill>
                <a:latin typeface="Trebuchet MS"/>
              </a:rPr>
              <a:t>Thank You</a:t>
            </a:r>
            <a:endParaRPr lang="en-US" sz="5100" b="1" dirty="0">
              <a:solidFill>
                <a:schemeClr val="bg1"/>
              </a:solidFill>
              <a:latin typeface="Trebuchet MS"/>
            </a:endParaRPr>
          </a:p>
        </p:txBody>
      </p:sp>
      <p:pic>
        <p:nvPicPr>
          <p:cNvPr id="12" name="Picture 11" descr="icon-in.png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" y="5023551"/>
            <a:ext cx="360000" cy="359997"/>
          </a:xfrm>
          <a:prstGeom prst="rect">
            <a:avLst/>
          </a:prstGeom>
        </p:spPr>
      </p:pic>
      <p:pic>
        <p:nvPicPr>
          <p:cNvPr id="18" name="Picture 17" descr="epam-powered.png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93339"/>
            <a:ext cx="893115" cy="359997"/>
          </a:xfrm>
          <a:prstGeom prst="rect">
            <a:avLst/>
          </a:prstGeom>
        </p:spPr>
      </p:pic>
      <p:pic>
        <p:nvPicPr>
          <p:cNvPr id="19" name="Picture 18" descr="icon-mail.png"/>
          <p:cNvPicPr>
            <a:picLocks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61" y="4244127"/>
            <a:ext cx="360000" cy="359997"/>
          </a:xfrm>
          <a:prstGeom prst="rect">
            <a:avLst/>
          </a:prstGeom>
        </p:spPr>
      </p:pic>
      <p:pic>
        <p:nvPicPr>
          <p:cNvPr id="21" name="Picture 20" descr="icon-blog.png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" y="5805264"/>
            <a:ext cx="360000" cy="359997"/>
          </a:xfrm>
          <a:prstGeom prst="rect">
            <a:avLst/>
          </a:prstGeom>
        </p:spPr>
      </p:pic>
      <p:sp>
        <p:nvSpPr>
          <p:cNvPr id="25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604936" y="2708920"/>
            <a:ext cx="34630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500" baseline="0" dirty="0">
                <a:solidFill>
                  <a:srgbClr val="FFFFFF"/>
                </a:solidFill>
                <a:latin typeface="Trebuchet MS"/>
                <a:cs typeface="Trebuchet MS"/>
              </a:defRPr>
            </a:lvl1pPr>
          </a:lstStyle>
          <a:p>
            <a:pPr marL="0" lvl="0"/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dirty="0" err="1" smtClean="0"/>
              <a:t>Firstname</a:t>
            </a:r>
            <a:endParaRPr lang="en-US" dirty="0"/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595792" y="3273667"/>
            <a:ext cx="210213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sz="1700" i="1" baseline="0" dirty="0">
                <a:solidFill>
                  <a:srgbClr val="2DC5F1"/>
                </a:solidFill>
                <a:latin typeface="Trebuchet MS"/>
                <a:cs typeface="Trebuchet MS"/>
              </a:defRPr>
            </a:lvl1pPr>
          </a:lstStyle>
          <a:p>
            <a:pPr marL="0" lvl="0"/>
            <a:r>
              <a:rPr lang="en-US" dirty="0" smtClean="0"/>
              <a:t>Title, Organization</a:t>
            </a:r>
            <a:endParaRPr lang="en-US" dirty="0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2"/>
          </p:nvPr>
        </p:nvSpPr>
        <p:spPr>
          <a:xfrm>
            <a:off x="1078992" y="4187952"/>
            <a:ext cx="3232408" cy="4776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900" kern="1200" dirty="0">
                <a:solidFill>
                  <a:srgbClr val="FFFFFF"/>
                </a:solidFill>
                <a:latin typeface="Helvetica"/>
                <a:ea typeface="+mn-ea"/>
                <a:cs typeface="Helvetic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13"/>
          </p:nvPr>
        </p:nvSpPr>
        <p:spPr>
          <a:xfrm>
            <a:off x="1078992" y="4974336"/>
            <a:ext cx="3232408" cy="4776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900" kern="1200" dirty="0">
                <a:solidFill>
                  <a:srgbClr val="FFFFFF"/>
                </a:solidFill>
                <a:latin typeface="Helvetica"/>
                <a:ea typeface="+mn-ea"/>
                <a:cs typeface="Helvetic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14"/>
          </p:nvPr>
        </p:nvSpPr>
        <p:spPr>
          <a:xfrm>
            <a:off x="1078992" y="5760720"/>
            <a:ext cx="3232408" cy="4776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900" kern="1200" dirty="0">
                <a:solidFill>
                  <a:srgbClr val="FFFFFF"/>
                </a:solidFill>
                <a:latin typeface="Helvetica"/>
                <a:ea typeface="+mn-ea"/>
                <a:cs typeface="Helvetic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4937760" y="4187952"/>
            <a:ext cx="3232408" cy="4776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900" kern="1200" dirty="0">
                <a:solidFill>
                  <a:srgbClr val="FFFFFF"/>
                </a:solidFill>
                <a:latin typeface="Helvetica"/>
                <a:ea typeface="+mn-ea"/>
                <a:cs typeface="Helvetic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16"/>
          </p:nvPr>
        </p:nvSpPr>
        <p:spPr>
          <a:xfrm>
            <a:off x="4937760" y="4974336"/>
            <a:ext cx="3232408" cy="4776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900" kern="1200" dirty="0">
                <a:solidFill>
                  <a:srgbClr val="FFFFFF"/>
                </a:solidFill>
                <a:latin typeface="Helvetica"/>
                <a:ea typeface="+mn-ea"/>
                <a:cs typeface="Helvetica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40" name="Picture 39" descr="icon-skype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184" y="4238364"/>
            <a:ext cx="365760" cy="365760"/>
          </a:xfrm>
          <a:prstGeom prst="rect">
            <a:avLst/>
          </a:prstGeom>
        </p:spPr>
      </p:pic>
      <p:pic>
        <p:nvPicPr>
          <p:cNvPr id="41" name="Picture 40" descr="icon-tw.png"/>
          <p:cNvPicPr>
            <a:picLocks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760" y="5023551"/>
            <a:ext cx="360000" cy="359997"/>
          </a:xfrm>
          <a:prstGeom prst="rect">
            <a:avLst/>
          </a:prstGeom>
        </p:spPr>
      </p:pic>
      <p:pic>
        <p:nvPicPr>
          <p:cNvPr id="22" name="Picture 21" descr="Untitled-2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5" y="495179"/>
            <a:ext cx="1907812" cy="2949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392" y="1724977"/>
            <a:ext cx="6566840" cy="1985159"/>
          </a:xfrm>
        </p:spPr>
        <p:txBody>
          <a:bodyPr/>
          <a:lstStyle/>
          <a:p>
            <a:r>
              <a:rPr lang="en-US" dirty="0" smtClean="0"/>
              <a:t>Garbage Collection and Memory Leak Avoidance in 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Yuriy Shapovalov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3504" y="4965192"/>
            <a:ext cx="4297715" cy="353943"/>
          </a:xfrm>
        </p:spPr>
        <p:txBody>
          <a:bodyPr/>
          <a:lstStyle/>
          <a:p>
            <a:r>
              <a:rPr lang="en-US" dirty="0" smtClean="0"/>
              <a:t>Senior Software Engineer, EPAM (Kharkov)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8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Finalization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3960" y="13491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Memory leak in managed heap</a:t>
            </a:r>
          </a:p>
          <a:p>
            <a:endParaRPr lang="en-US" sz="2400" dirty="0" smtClean="0"/>
          </a:p>
          <a:p>
            <a:r>
              <a:rPr lang="en-US" sz="2400" dirty="0" smtClean="0"/>
              <a:t>Memory leak in unmanaged heap</a:t>
            </a:r>
            <a:endParaRPr lang="en-US" sz="2400" dirty="0"/>
          </a:p>
          <a:p>
            <a:pPr lvl="1"/>
            <a:r>
              <a:rPr lang="en-US" sz="2000" dirty="0" smtClean="0"/>
              <a:t>Resource disposing omitting</a:t>
            </a:r>
          </a:p>
        </p:txBody>
      </p:sp>
    </p:spTree>
    <p:extLst>
      <p:ext uri="{BB962C8B-B14F-4D97-AF65-F5344CB8AC3E}">
        <p14:creationId xmlns:p14="http://schemas.microsoft.com/office/powerpoint/2010/main" val="131437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 Types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3960" y="13491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Memory leak in managed heap</a:t>
            </a:r>
          </a:p>
          <a:p>
            <a:endParaRPr lang="en-US" sz="2400" dirty="0" smtClean="0"/>
          </a:p>
          <a:p>
            <a:r>
              <a:rPr lang="en-US" sz="2400" dirty="0" smtClean="0"/>
              <a:t>Memory leak in unmanaged heap</a:t>
            </a:r>
            <a:endParaRPr lang="en-US" sz="2400" dirty="0"/>
          </a:p>
          <a:p>
            <a:pPr lvl="1"/>
            <a:r>
              <a:rPr lang="en-US" sz="2000" dirty="0" smtClean="0"/>
              <a:t>Resource disposing omitting</a:t>
            </a:r>
          </a:p>
        </p:txBody>
      </p:sp>
    </p:spTree>
    <p:extLst>
      <p:ext uri="{BB962C8B-B14F-4D97-AF65-F5344CB8AC3E}">
        <p14:creationId xmlns:p14="http://schemas.microsoft.com/office/powerpoint/2010/main" val="66905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Yuriy Shapovalov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95792" y="3273667"/>
            <a:ext cx="4312143" cy="353943"/>
          </a:xfrm>
        </p:spPr>
        <p:txBody>
          <a:bodyPr/>
          <a:lstStyle/>
          <a:p>
            <a:r>
              <a:rPr lang="en-US" dirty="0" smtClean="0"/>
              <a:t>Senior Software Engineer, EPAM (Kharkov)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078992" y="4187952"/>
            <a:ext cx="3493008" cy="477699"/>
          </a:xfrm>
        </p:spPr>
        <p:txBody>
          <a:bodyPr/>
          <a:lstStyle/>
          <a:p>
            <a:r>
              <a:rPr lang="en-US" dirty="0" smtClean="0"/>
              <a:t>yurii_shapovalov@epam.com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78992" y="4974336"/>
            <a:ext cx="3493008" cy="477699"/>
          </a:xfrm>
        </p:spPr>
        <p:txBody>
          <a:bodyPr/>
          <a:lstStyle/>
          <a:p>
            <a:r>
              <a:rPr lang="en-US" sz="1800" dirty="0" smtClean="0"/>
              <a:t>linkedin.com/in/</a:t>
            </a:r>
            <a:r>
              <a:rPr lang="en-US" sz="1800" dirty="0" err="1" smtClean="0"/>
              <a:t>yuriyshapovalov</a:t>
            </a:r>
            <a:endParaRPr lang="en-US" sz="1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shapovalov.yuriy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YuriyShapovalov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4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556792"/>
            <a:ext cx="8280920" cy="475252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800" dirty="0" smtClean="0"/>
              <a:t>Garbage Collection in </a:t>
            </a:r>
            <a:r>
              <a:rPr lang="en-US" sz="2800" dirty="0" smtClean="0"/>
              <a:t>.</a:t>
            </a:r>
            <a:r>
              <a:rPr lang="en-US" sz="2800" dirty="0" smtClean="0"/>
              <a:t>NET 4.5</a:t>
            </a:r>
            <a:endParaRPr lang="en-US" sz="2800" dirty="0" smtClean="0"/>
          </a:p>
          <a:p>
            <a:pPr>
              <a:spcAft>
                <a:spcPts val="1200"/>
              </a:spcAft>
            </a:pPr>
            <a:r>
              <a:rPr lang="en-US" sz="2800" dirty="0" smtClean="0"/>
              <a:t>How memory leaks affect enterprise applications.</a:t>
            </a:r>
            <a:endParaRPr lang="en-US" sz="2800" dirty="0" smtClean="0"/>
          </a:p>
          <a:p>
            <a:pPr>
              <a:spcAft>
                <a:spcPts val="1200"/>
              </a:spcAft>
            </a:pPr>
            <a:r>
              <a:rPr lang="en-US" sz="2800" dirty="0" smtClean="0"/>
              <a:t>Memory Leak root causes.</a:t>
            </a:r>
            <a:endParaRPr lang="en-US" sz="2800" dirty="0" smtClean="0"/>
          </a:p>
          <a:p>
            <a:pPr>
              <a:spcAft>
                <a:spcPts val="1200"/>
              </a:spcAft>
            </a:pPr>
            <a:r>
              <a:rPr lang="en-US" sz="2800" dirty="0" smtClean="0"/>
              <a:t>Profiling tools and principles.</a:t>
            </a:r>
            <a:endParaRPr lang="en-US" sz="28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8257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</a:t>
            </a:r>
            <a:r>
              <a:rPr lang="en-US" dirty="0" smtClean="0"/>
              <a:t>GC </a:t>
            </a:r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64" y="2492896"/>
            <a:ext cx="1837530" cy="19634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63960" y="13491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Garbage collection algorithm in .NET is based on Tracing Algorithms (McCarthy, 1960) which was developed for Lisp language.</a:t>
            </a:r>
          </a:p>
          <a:p>
            <a:endParaRPr lang="en-US" sz="2400" dirty="0" smtClean="0"/>
          </a:p>
          <a:p>
            <a:r>
              <a:rPr lang="en-US" sz="2400" dirty="0" smtClean="0"/>
              <a:t>Also known as “Mark and Sweep”</a:t>
            </a:r>
          </a:p>
          <a:p>
            <a:pPr marL="0" indent="0">
              <a:buNone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Stop all processes, run garbage collector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Trace forward from the roots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Everything touched is live, anything else is garbage.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1716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611560" y="4961965"/>
            <a:ext cx="8136904" cy="1347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Managed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</a:t>
            </a:r>
            <a:r>
              <a:rPr lang="en-US" dirty="0" smtClean="0"/>
              <a:t>GC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3960" y="13491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Every application has a set of roots:</a:t>
            </a:r>
          </a:p>
          <a:p>
            <a:pPr lvl="1"/>
            <a:r>
              <a:rPr lang="en-US" sz="2000" dirty="0" smtClean="0"/>
              <a:t>Static variables</a:t>
            </a:r>
          </a:p>
          <a:p>
            <a:pPr lvl="1"/>
            <a:r>
              <a:rPr lang="en-US" sz="2000" dirty="0" smtClean="0"/>
              <a:t>CPU registers</a:t>
            </a:r>
          </a:p>
          <a:p>
            <a:pPr lvl="1"/>
            <a:r>
              <a:rPr lang="en-US" sz="2000" dirty="0" smtClean="0"/>
              <a:t>Active local variables and stack roots</a:t>
            </a:r>
            <a:endParaRPr lang="ru-RU" sz="2000" dirty="0"/>
          </a:p>
        </p:txBody>
      </p:sp>
      <p:sp>
        <p:nvSpPr>
          <p:cNvPr id="7" name="Rectangle 6"/>
          <p:cNvSpPr/>
          <p:nvPr/>
        </p:nvSpPr>
        <p:spPr>
          <a:xfrm>
            <a:off x="611560" y="3212976"/>
            <a:ext cx="8136904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roots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1600" y="3646481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35896" y="3645024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variables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0192" y="3646481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 registers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15616" y="4185084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Oval 11"/>
          <p:cNvSpPr/>
          <p:nvPr/>
        </p:nvSpPr>
        <p:spPr>
          <a:xfrm>
            <a:off x="1604650" y="4185084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Oval 12"/>
          <p:cNvSpPr/>
          <p:nvPr/>
        </p:nvSpPr>
        <p:spPr>
          <a:xfrm>
            <a:off x="2071285" y="4185084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Oval 13"/>
          <p:cNvSpPr/>
          <p:nvPr/>
        </p:nvSpPr>
        <p:spPr>
          <a:xfrm>
            <a:off x="3785355" y="42026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Oval 14"/>
          <p:cNvSpPr/>
          <p:nvPr/>
        </p:nvSpPr>
        <p:spPr>
          <a:xfrm>
            <a:off x="4254601" y="42026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Oval 15"/>
          <p:cNvSpPr/>
          <p:nvPr/>
        </p:nvSpPr>
        <p:spPr>
          <a:xfrm>
            <a:off x="4718404" y="4203554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Oval 16"/>
          <p:cNvSpPr/>
          <p:nvPr/>
        </p:nvSpPr>
        <p:spPr>
          <a:xfrm>
            <a:off x="5192747" y="4203554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Oval 17"/>
          <p:cNvSpPr/>
          <p:nvPr/>
        </p:nvSpPr>
        <p:spPr>
          <a:xfrm>
            <a:off x="6455266" y="4185084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Oval 34"/>
          <p:cNvSpPr/>
          <p:nvPr/>
        </p:nvSpPr>
        <p:spPr>
          <a:xfrm>
            <a:off x="1115616" y="51027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Oval 35"/>
          <p:cNvSpPr/>
          <p:nvPr/>
        </p:nvSpPr>
        <p:spPr>
          <a:xfrm>
            <a:off x="1651323" y="5804535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Oval 36"/>
          <p:cNvSpPr/>
          <p:nvPr/>
        </p:nvSpPr>
        <p:spPr>
          <a:xfrm>
            <a:off x="2685023" y="511423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Oval 37"/>
          <p:cNvSpPr/>
          <p:nvPr/>
        </p:nvSpPr>
        <p:spPr>
          <a:xfrm>
            <a:off x="3785355" y="512028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Oval 38"/>
          <p:cNvSpPr/>
          <p:nvPr/>
        </p:nvSpPr>
        <p:spPr>
          <a:xfrm>
            <a:off x="4254601" y="5733256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Oval 39"/>
          <p:cNvSpPr/>
          <p:nvPr/>
        </p:nvSpPr>
        <p:spPr>
          <a:xfrm>
            <a:off x="5247974" y="5733256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Oval 40"/>
          <p:cNvSpPr/>
          <p:nvPr/>
        </p:nvSpPr>
        <p:spPr>
          <a:xfrm>
            <a:off x="6866915" y="5733256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Oval 41"/>
          <p:cNvSpPr/>
          <p:nvPr/>
        </p:nvSpPr>
        <p:spPr>
          <a:xfrm>
            <a:off x="6455266" y="51027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Straight Arrow Connector 43"/>
          <p:cNvCxnSpPr>
            <a:stCxn id="11" idx="4"/>
            <a:endCxn id="35" idx="0"/>
          </p:cNvCxnSpPr>
          <p:nvPr/>
        </p:nvCxnSpPr>
        <p:spPr>
          <a:xfrm>
            <a:off x="1295636" y="4545124"/>
            <a:ext cx="0" cy="55760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5"/>
            <a:endCxn id="36" idx="1"/>
          </p:cNvCxnSpPr>
          <p:nvPr/>
        </p:nvCxnSpPr>
        <p:spPr>
          <a:xfrm>
            <a:off x="1422929" y="5410045"/>
            <a:ext cx="281121" cy="447217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5"/>
            <a:endCxn id="37" idx="1"/>
          </p:cNvCxnSpPr>
          <p:nvPr/>
        </p:nvCxnSpPr>
        <p:spPr>
          <a:xfrm>
            <a:off x="2378598" y="4492397"/>
            <a:ext cx="359152" cy="67456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4"/>
            <a:endCxn id="35" idx="7"/>
          </p:cNvCxnSpPr>
          <p:nvPr/>
        </p:nvCxnSpPr>
        <p:spPr>
          <a:xfrm flipH="1">
            <a:off x="1422929" y="4545124"/>
            <a:ext cx="361741" cy="61033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3"/>
            <a:endCxn id="37" idx="7"/>
          </p:cNvCxnSpPr>
          <p:nvPr/>
        </p:nvCxnSpPr>
        <p:spPr>
          <a:xfrm flipH="1">
            <a:off x="2992336" y="4509945"/>
            <a:ext cx="845746" cy="65702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5" idx="3"/>
            <a:endCxn id="38" idx="0"/>
          </p:cNvCxnSpPr>
          <p:nvPr/>
        </p:nvCxnSpPr>
        <p:spPr>
          <a:xfrm flipH="1">
            <a:off x="3965375" y="4509945"/>
            <a:ext cx="341953" cy="61033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6" idx="3"/>
            <a:endCxn id="38" idx="7"/>
          </p:cNvCxnSpPr>
          <p:nvPr/>
        </p:nvCxnSpPr>
        <p:spPr>
          <a:xfrm flipH="1">
            <a:off x="4092668" y="4510867"/>
            <a:ext cx="678463" cy="66214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6" idx="4"/>
            <a:endCxn id="39" idx="0"/>
          </p:cNvCxnSpPr>
          <p:nvPr/>
        </p:nvCxnSpPr>
        <p:spPr>
          <a:xfrm flipH="1">
            <a:off x="4434621" y="4563594"/>
            <a:ext cx="463803" cy="116966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6" idx="5"/>
            <a:endCxn id="40" idx="1"/>
          </p:cNvCxnSpPr>
          <p:nvPr/>
        </p:nvCxnSpPr>
        <p:spPr>
          <a:xfrm>
            <a:off x="5025717" y="4510867"/>
            <a:ext cx="274984" cy="127511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7" idx="4"/>
            <a:endCxn id="40" idx="0"/>
          </p:cNvCxnSpPr>
          <p:nvPr/>
        </p:nvCxnSpPr>
        <p:spPr>
          <a:xfrm>
            <a:off x="5372767" y="4563594"/>
            <a:ext cx="55227" cy="116966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8" idx="4"/>
            <a:endCxn id="42" idx="0"/>
          </p:cNvCxnSpPr>
          <p:nvPr/>
        </p:nvCxnSpPr>
        <p:spPr>
          <a:xfrm>
            <a:off x="6635286" y="4545124"/>
            <a:ext cx="0" cy="55760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" idx="5"/>
            <a:endCxn id="41" idx="0"/>
          </p:cNvCxnSpPr>
          <p:nvPr/>
        </p:nvCxnSpPr>
        <p:spPr>
          <a:xfrm>
            <a:off x="6762579" y="4492397"/>
            <a:ext cx="284356" cy="124085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2" idx="4"/>
            <a:endCxn id="41" idx="1"/>
          </p:cNvCxnSpPr>
          <p:nvPr/>
        </p:nvCxnSpPr>
        <p:spPr>
          <a:xfrm>
            <a:off x="6635286" y="5462772"/>
            <a:ext cx="284356" cy="32321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0" idx="2"/>
            <a:endCxn id="39" idx="6"/>
          </p:cNvCxnSpPr>
          <p:nvPr/>
        </p:nvCxnSpPr>
        <p:spPr>
          <a:xfrm flipH="1">
            <a:off x="4614641" y="5913276"/>
            <a:ext cx="633333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8" idx="2"/>
            <a:endCxn id="37" idx="6"/>
          </p:cNvCxnSpPr>
          <p:nvPr/>
        </p:nvCxnSpPr>
        <p:spPr>
          <a:xfrm flipH="1" flipV="1">
            <a:off x="3045063" y="5294258"/>
            <a:ext cx="740292" cy="604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0" idx="6"/>
            <a:endCxn id="42" idx="2"/>
          </p:cNvCxnSpPr>
          <p:nvPr/>
        </p:nvCxnSpPr>
        <p:spPr>
          <a:xfrm flipV="1">
            <a:off x="5608014" y="5282752"/>
            <a:ext cx="847252" cy="63052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55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2959332"/>
            <a:ext cx="8136904" cy="1852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Managed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</a:t>
            </a:r>
            <a:r>
              <a:rPr lang="en-US" dirty="0" smtClean="0"/>
              <a:t>GC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7" name="Rectangle 6"/>
          <p:cNvSpPr/>
          <p:nvPr/>
        </p:nvSpPr>
        <p:spPr>
          <a:xfrm>
            <a:off x="611560" y="1196752"/>
            <a:ext cx="8136904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roots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1600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35896" y="1628800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variables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0192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 registers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15616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Oval 11"/>
          <p:cNvSpPr/>
          <p:nvPr/>
        </p:nvSpPr>
        <p:spPr>
          <a:xfrm>
            <a:off x="1604650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Oval 12"/>
          <p:cNvSpPr/>
          <p:nvPr/>
        </p:nvSpPr>
        <p:spPr>
          <a:xfrm>
            <a:off x="2071285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Oval 13"/>
          <p:cNvSpPr/>
          <p:nvPr/>
        </p:nvSpPr>
        <p:spPr>
          <a:xfrm>
            <a:off x="3785355" y="21864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Oval 14"/>
          <p:cNvSpPr/>
          <p:nvPr/>
        </p:nvSpPr>
        <p:spPr>
          <a:xfrm>
            <a:off x="4254601" y="21864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Oval 15"/>
          <p:cNvSpPr/>
          <p:nvPr/>
        </p:nvSpPr>
        <p:spPr>
          <a:xfrm>
            <a:off x="4718404" y="218733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Oval 16"/>
          <p:cNvSpPr/>
          <p:nvPr/>
        </p:nvSpPr>
        <p:spPr>
          <a:xfrm>
            <a:off x="5192747" y="218733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Oval 17"/>
          <p:cNvSpPr/>
          <p:nvPr/>
        </p:nvSpPr>
        <p:spPr>
          <a:xfrm>
            <a:off x="6455266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Oval 34"/>
          <p:cNvSpPr/>
          <p:nvPr/>
        </p:nvSpPr>
        <p:spPr>
          <a:xfrm>
            <a:off x="1115616" y="30865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Oval 35"/>
          <p:cNvSpPr/>
          <p:nvPr/>
        </p:nvSpPr>
        <p:spPr>
          <a:xfrm>
            <a:off x="1651323" y="3788311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Oval 36"/>
          <p:cNvSpPr/>
          <p:nvPr/>
        </p:nvSpPr>
        <p:spPr>
          <a:xfrm>
            <a:off x="2685023" y="3098014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Oval 37"/>
          <p:cNvSpPr/>
          <p:nvPr/>
        </p:nvSpPr>
        <p:spPr>
          <a:xfrm>
            <a:off x="3785355" y="3104056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Oval 38"/>
          <p:cNvSpPr/>
          <p:nvPr/>
        </p:nvSpPr>
        <p:spPr>
          <a:xfrm>
            <a:off x="4254601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Oval 39"/>
          <p:cNvSpPr/>
          <p:nvPr/>
        </p:nvSpPr>
        <p:spPr>
          <a:xfrm>
            <a:off x="5247974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Oval 40"/>
          <p:cNvSpPr/>
          <p:nvPr/>
        </p:nvSpPr>
        <p:spPr>
          <a:xfrm>
            <a:off x="6866915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Oval 41"/>
          <p:cNvSpPr/>
          <p:nvPr/>
        </p:nvSpPr>
        <p:spPr>
          <a:xfrm>
            <a:off x="6455266" y="30865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Straight Arrow Connector 43"/>
          <p:cNvCxnSpPr>
            <a:stCxn id="11" idx="4"/>
            <a:endCxn id="35" idx="0"/>
          </p:cNvCxnSpPr>
          <p:nvPr/>
        </p:nvCxnSpPr>
        <p:spPr>
          <a:xfrm>
            <a:off x="1295636" y="2528900"/>
            <a:ext cx="0" cy="55760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5"/>
            <a:endCxn id="36" idx="1"/>
          </p:cNvCxnSpPr>
          <p:nvPr/>
        </p:nvCxnSpPr>
        <p:spPr>
          <a:xfrm>
            <a:off x="1422929" y="3393821"/>
            <a:ext cx="281121" cy="447217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5"/>
            <a:endCxn id="37" idx="1"/>
          </p:cNvCxnSpPr>
          <p:nvPr/>
        </p:nvCxnSpPr>
        <p:spPr>
          <a:xfrm>
            <a:off x="2378598" y="2476173"/>
            <a:ext cx="359152" cy="67456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4"/>
            <a:endCxn id="35" idx="7"/>
          </p:cNvCxnSpPr>
          <p:nvPr/>
        </p:nvCxnSpPr>
        <p:spPr>
          <a:xfrm flipH="1">
            <a:off x="1422929" y="2528900"/>
            <a:ext cx="361741" cy="61033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3"/>
            <a:endCxn id="37" idx="7"/>
          </p:cNvCxnSpPr>
          <p:nvPr/>
        </p:nvCxnSpPr>
        <p:spPr>
          <a:xfrm flipH="1">
            <a:off x="2992336" y="2493721"/>
            <a:ext cx="845746" cy="65702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5" idx="3"/>
            <a:endCxn id="38" idx="0"/>
          </p:cNvCxnSpPr>
          <p:nvPr/>
        </p:nvCxnSpPr>
        <p:spPr>
          <a:xfrm flipH="1">
            <a:off x="3965375" y="2493721"/>
            <a:ext cx="341953" cy="61033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6" idx="3"/>
            <a:endCxn id="38" idx="7"/>
          </p:cNvCxnSpPr>
          <p:nvPr/>
        </p:nvCxnSpPr>
        <p:spPr>
          <a:xfrm flipH="1">
            <a:off x="4092668" y="2494643"/>
            <a:ext cx="678463" cy="66214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6" idx="4"/>
            <a:endCxn id="39" idx="0"/>
          </p:cNvCxnSpPr>
          <p:nvPr/>
        </p:nvCxnSpPr>
        <p:spPr>
          <a:xfrm flipH="1">
            <a:off x="4434621" y="2547370"/>
            <a:ext cx="463803" cy="116966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6" idx="5"/>
            <a:endCxn id="40" idx="1"/>
          </p:cNvCxnSpPr>
          <p:nvPr/>
        </p:nvCxnSpPr>
        <p:spPr>
          <a:xfrm>
            <a:off x="5025717" y="2494643"/>
            <a:ext cx="274984" cy="127511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7" idx="4"/>
            <a:endCxn id="40" idx="0"/>
          </p:cNvCxnSpPr>
          <p:nvPr/>
        </p:nvCxnSpPr>
        <p:spPr>
          <a:xfrm>
            <a:off x="5372767" y="2547370"/>
            <a:ext cx="55227" cy="116966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8" idx="4"/>
            <a:endCxn id="42" idx="0"/>
          </p:cNvCxnSpPr>
          <p:nvPr/>
        </p:nvCxnSpPr>
        <p:spPr>
          <a:xfrm>
            <a:off x="6635286" y="2528900"/>
            <a:ext cx="0" cy="55760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" idx="5"/>
            <a:endCxn id="41" idx="0"/>
          </p:cNvCxnSpPr>
          <p:nvPr/>
        </p:nvCxnSpPr>
        <p:spPr>
          <a:xfrm>
            <a:off x="6762579" y="2476173"/>
            <a:ext cx="284356" cy="124085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2" idx="4"/>
            <a:endCxn id="41" idx="1"/>
          </p:cNvCxnSpPr>
          <p:nvPr/>
        </p:nvCxnSpPr>
        <p:spPr>
          <a:xfrm>
            <a:off x="6635286" y="3446548"/>
            <a:ext cx="284356" cy="32321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0" idx="2"/>
            <a:endCxn id="39" idx="6"/>
          </p:cNvCxnSpPr>
          <p:nvPr/>
        </p:nvCxnSpPr>
        <p:spPr>
          <a:xfrm flipH="1">
            <a:off x="4614641" y="3897052"/>
            <a:ext cx="633333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8" idx="2"/>
            <a:endCxn id="37" idx="6"/>
          </p:cNvCxnSpPr>
          <p:nvPr/>
        </p:nvCxnSpPr>
        <p:spPr>
          <a:xfrm flipH="1" flipV="1">
            <a:off x="3045063" y="3278034"/>
            <a:ext cx="740292" cy="604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0" idx="6"/>
            <a:endCxn id="42" idx="2"/>
          </p:cNvCxnSpPr>
          <p:nvPr/>
        </p:nvCxnSpPr>
        <p:spPr>
          <a:xfrm flipV="1">
            <a:off x="5608014" y="3266528"/>
            <a:ext cx="847252" cy="63052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11560" y="4977330"/>
            <a:ext cx="8136904" cy="13098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Native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2464676" y="38161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Oval 57"/>
          <p:cNvSpPr/>
          <p:nvPr/>
        </p:nvSpPr>
        <p:spPr>
          <a:xfrm>
            <a:off x="1649428" y="4362821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Oval 59"/>
          <p:cNvSpPr/>
          <p:nvPr/>
        </p:nvSpPr>
        <p:spPr>
          <a:xfrm>
            <a:off x="4717883" y="428383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Oval 60"/>
          <p:cNvSpPr/>
          <p:nvPr/>
        </p:nvSpPr>
        <p:spPr>
          <a:xfrm>
            <a:off x="6057440" y="3949896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Oval 62"/>
          <p:cNvSpPr/>
          <p:nvPr/>
        </p:nvSpPr>
        <p:spPr>
          <a:xfrm>
            <a:off x="7065634" y="426769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Oval 63"/>
          <p:cNvSpPr/>
          <p:nvPr/>
        </p:nvSpPr>
        <p:spPr>
          <a:xfrm>
            <a:off x="7758969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Oval 65"/>
          <p:cNvSpPr/>
          <p:nvPr/>
        </p:nvSpPr>
        <p:spPr>
          <a:xfrm>
            <a:off x="3316186" y="426769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Oval 66"/>
          <p:cNvSpPr/>
          <p:nvPr/>
        </p:nvSpPr>
        <p:spPr>
          <a:xfrm>
            <a:off x="775891" y="3795089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Oval 68"/>
          <p:cNvSpPr/>
          <p:nvPr/>
        </p:nvSpPr>
        <p:spPr>
          <a:xfrm>
            <a:off x="2626532" y="5169587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Oval 69"/>
          <p:cNvSpPr/>
          <p:nvPr/>
        </p:nvSpPr>
        <p:spPr>
          <a:xfrm>
            <a:off x="1811284" y="571630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Oval 71"/>
          <p:cNvSpPr/>
          <p:nvPr/>
        </p:nvSpPr>
        <p:spPr>
          <a:xfrm>
            <a:off x="6219296" y="5303375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Oval 72"/>
          <p:cNvSpPr/>
          <p:nvPr/>
        </p:nvSpPr>
        <p:spPr>
          <a:xfrm>
            <a:off x="4074581" y="5127687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Oval 74"/>
          <p:cNvSpPr/>
          <p:nvPr/>
        </p:nvSpPr>
        <p:spPr>
          <a:xfrm>
            <a:off x="937747" y="514856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6" name="Straight Arrow Connector 75"/>
          <p:cNvCxnSpPr>
            <a:stCxn id="46" idx="6"/>
            <a:endCxn id="66" idx="1"/>
          </p:cNvCxnSpPr>
          <p:nvPr/>
        </p:nvCxnSpPr>
        <p:spPr>
          <a:xfrm>
            <a:off x="2824716" y="3996128"/>
            <a:ext cx="544197" cy="32428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7" idx="5"/>
            <a:endCxn id="58" idx="1"/>
          </p:cNvCxnSpPr>
          <p:nvPr/>
        </p:nvCxnSpPr>
        <p:spPr>
          <a:xfrm>
            <a:off x="1083204" y="4102402"/>
            <a:ext cx="618951" cy="31314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6" idx="4"/>
            <a:endCxn id="58" idx="0"/>
          </p:cNvCxnSpPr>
          <p:nvPr/>
        </p:nvCxnSpPr>
        <p:spPr>
          <a:xfrm flipH="1">
            <a:off x="1829448" y="4148351"/>
            <a:ext cx="1895" cy="21447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6" idx="2"/>
            <a:endCxn id="36" idx="6"/>
          </p:cNvCxnSpPr>
          <p:nvPr/>
        </p:nvCxnSpPr>
        <p:spPr>
          <a:xfrm flipH="1" flipV="1">
            <a:off x="2011363" y="3968331"/>
            <a:ext cx="453313" cy="27797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6" idx="3"/>
            <a:endCxn id="58" idx="6"/>
          </p:cNvCxnSpPr>
          <p:nvPr/>
        </p:nvCxnSpPr>
        <p:spPr>
          <a:xfrm flipH="1">
            <a:off x="2009468" y="4123421"/>
            <a:ext cx="507935" cy="41942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0" idx="4"/>
            <a:endCxn id="60" idx="6"/>
          </p:cNvCxnSpPr>
          <p:nvPr/>
        </p:nvCxnSpPr>
        <p:spPr>
          <a:xfrm flipH="1">
            <a:off x="5077923" y="4077072"/>
            <a:ext cx="350071" cy="38678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0" idx="2"/>
            <a:endCxn id="39" idx="4"/>
          </p:cNvCxnSpPr>
          <p:nvPr/>
        </p:nvCxnSpPr>
        <p:spPr>
          <a:xfrm flipH="1" flipV="1">
            <a:off x="4434621" y="4077072"/>
            <a:ext cx="283262" cy="38678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3" idx="0"/>
            <a:endCxn id="41" idx="5"/>
          </p:cNvCxnSpPr>
          <p:nvPr/>
        </p:nvCxnSpPr>
        <p:spPr>
          <a:xfrm flipH="1" flipV="1">
            <a:off x="7174228" y="4024345"/>
            <a:ext cx="71426" cy="24334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3" idx="7"/>
            <a:endCxn id="64" idx="3"/>
          </p:cNvCxnSpPr>
          <p:nvPr/>
        </p:nvCxnSpPr>
        <p:spPr>
          <a:xfrm flipV="1">
            <a:off x="7372947" y="4024345"/>
            <a:ext cx="438749" cy="29607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60" idx="3"/>
            <a:endCxn id="73" idx="7"/>
          </p:cNvCxnSpPr>
          <p:nvPr/>
        </p:nvCxnSpPr>
        <p:spPr>
          <a:xfrm flipH="1">
            <a:off x="4381894" y="4591151"/>
            <a:ext cx="388716" cy="589263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3" idx="6"/>
            <a:endCxn id="72" idx="2"/>
          </p:cNvCxnSpPr>
          <p:nvPr/>
        </p:nvCxnSpPr>
        <p:spPr>
          <a:xfrm>
            <a:off x="4434621" y="5307707"/>
            <a:ext cx="1784675" cy="17568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3" idx="2"/>
            <a:endCxn id="69" idx="6"/>
          </p:cNvCxnSpPr>
          <p:nvPr/>
        </p:nvCxnSpPr>
        <p:spPr>
          <a:xfrm flipH="1">
            <a:off x="2986572" y="5307707"/>
            <a:ext cx="1088009" cy="4190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8" idx="3"/>
            <a:endCxn id="75" idx="7"/>
          </p:cNvCxnSpPr>
          <p:nvPr/>
        </p:nvCxnSpPr>
        <p:spPr>
          <a:xfrm flipH="1">
            <a:off x="1245060" y="4670134"/>
            <a:ext cx="457095" cy="53116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58" idx="4"/>
            <a:endCxn id="70" idx="0"/>
          </p:cNvCxnSpPr>
          <p:nvPr/>
        </p:nvCxnSpPr>
        <p:spPr>
          <a:xfrm>
            <a:off x="1829448" y="4722861"/>
            <a:ext cx="161856" cy="99343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53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2959332"/>
            <a:ext cx="8136904" cy="1852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Managed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</a:t>
            </a:r>
            <a:r>
              <a:rPr lang="en-US" dirty="0" smtClean="0"/>
              <a:t>GC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7" name="Rectangle 6"/>
          <p:cNvSpPr/>
          <p:nvPr/>
        </p:nvSpPr>
        <p:spPr>
          <a:xfrm>
            <a:off x="611560" y="1196752"/>
            <a:ext cx="8136904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roots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1600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35896" y="1628800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variables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0192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 registers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15616" y="216886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Oval 11"/>
          <p:cNvSpPr/>
          <p:nvPr/>
        </p:nvSpPr>
        <p:spPr>
          <a:xfrm>
            <a:off x="1604650" y="216886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Oval 12"/>
          <p:cNvSpPr/>
          <p:nvPr/>
        </p:nvSpPr>
        <p:spPr>
          <a:xfrm>
            <a:off x="2071285" y="216886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Oval 13"/>
          <p:cNvSpPr/>
          <p:nvPr/>
        </p:nvSpPr>
        <p:spPr>
          <a:xfrm>
            <a:off x="3785355" y="2186408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Oval 14"/>
          <p:cNvSpPr/>
          <p:nvPr/>
        </p:nvSpPr>
        <p:spPr>
          <a:xfrm>
            <a:off x="4254601" y="2186408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Oval 15"/>
          <p:cNvSpPr/>
          <p:nvPr/>
        </p:nvSpPr>
        <p:spPr>
          <a:xfrm>
            <a:off x="4718404" y="218733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Oval 16"/>
          <p:cNvSpPr/>
          <p:nvPr/>
        </p:nvSpPr>
        <p:spPr>
          <a:xfrm>
            <a:off x="5192747" y="218733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Oval 17"/>
          <p:cNvSpPr/>
          <p:nvPr/>
        </p:nvSpPr>
        <p:spPr>
          <a:xfrm>
            <a:off x="6455266" y="216886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Oval 34"/>
          <p:cNvSpPr/>
          <p:nvPr/>
        </p:nvSpPr>
        <p:spPr>
          <a:xfrm>
            <a:off x="1115616" y="30865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Oval 35"/>
          <p:cNvSpPr/>
          <p:nvPr/>
        </p:nvSpPr>
        <p:spPr>
          <a:xfrm>
            <a:off x="1651323" y="3788311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Oval 36"/>
          <p:cNvSpPr/>
          <p:nvPr/>
        </p:nvSpPr>
        <p:spPr>
          <a:xfrm>
            <a:off x="2685023" y="3098014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Oval 37"/>
          <p:cNvSpPr/>
          <p:nvPr/>
        </p:nvSpPr>
        <p:spPr>
          <a:xfrm>
            <a:off x="3785355" y="3104056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Oval 38"/>
          <p:cNvSpPr/>
          <p:nvPr/>
        </p:nvSpPr>
        <p:spPr>
          <a:xfrm>
            <a:off x="4254601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Oval 39"/>
          <p:cNvSpPr/>
          <p:nvPr/>
        </p:nvSpPr>
        <p:spPr>
          <a:xfrm>
            <a:off x="5247974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Oval 40"/>
          <p:cNvSpPr/>
          <p:nvPr/>
        </p:nvSpPr>
        <p:spPr>
          <a:xfrm>
            <a:off x="6866915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Oval 41"/>
          <p:cNvSpPr/>
          <p:nvPr/>
        </p:nvSpPr>
        <p:spPr>
          <a:xfrm>
            <a:off x="6455266" y="30865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Straight Arrow Connector 43"/>
          <p:cNvCxnSpPr>
            <a:stCxn id="11" idx="4"/>
            <a:endCxn id="35" idx="0"/>
          </p:cNvCxnSpPr>
          <p:nvPr/>
        </p:nvCxnSpPr>
        <p:spPr>
          <a:xfrm>
            <a:off x="1295636" y="2528900"/>
            <a:ext cx="0" cy="557608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5"/>
            <a:endCxn id="36" idx="1"/>
          </p:cNvCxnSpPr>
          <p:nvPr/>
        </p:nvCxnSpPr>
        <p:spPr>
          <a:xfrm>
            <a:off x="1422929" y="3393821"/>
            <a:ext cx="281121" cy="447217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5"/>
            <a:endCxn id="37" idx="1"/>
          </p:cNvCxnSpPr>
          <p:nvPr/>
        </p:nvCxnSpPr>
        <p:spPr>
          <a:xfrm>
            <a:off x="2378598" y="2476173"/>
            <a:ext cx="359152" cy="674568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4"/>
            <a:endCxn id="35" idx="7"/>
          </p:cNvCxnSpPr>
          <p:nvPr/>
        </p:nvCxnSpPr>
        <p:spPr>
          <a:xfrm flipH="1">
            <a:off x="1422929" y="2528900"/>
            <a:ext cx="361741" cy="610335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3"/>
            <a:endCxn id="37" idx="7"/>
          </p:cNvCxnSpPr>
          <p:nvPr/>
        </p:nvCxnSpPr>
        <p:spPr>
          <a:xfrm flipH="1">
            <a:off x="2992336" y="2493721"/>
            <a:ext cx="845746" cy="657020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5" idx="3"/>
            <a:endCxn id="38" idx="0"/>
          </p:cNvCxnSpPr>
          <p:nvPr/>
        </p:nvCxnSpPr>
        <p:spPr>
          <a:xfrm flipH="1">
            <a:off x="3965375" y="2493721"/>
            <a:ext cx="341953" cy="610335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6" idx="3"/>
            <a:endCxn id="38" idx="7"/>
          </p:cNvCxnSpPr>
          <p:nvPr/>
        </p:nvCxnSpPr>
        <p:spPr>
          <a:xfrm flipH="1">
            <a:off x="4092668" y="2494643"/>
            <a:ext cx="678463" cy="662140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6" idx="4"/>
            <a:endCxn id="39" idx="0"/>
          </p:cNvCxnSpPr>
          <p:nvPr/>
        </p:nvCxnSpPr>
        <p:spPr>
          <a:xfrm flipH="1">
            <a:off x="4434621" y="2547370"/>
            <a:ext cx="463803" cy="1169662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6" idx="5"/>
            <a:endCxn id="40" idx="1"/>
          </p:cNvCxnSpPr>
          <p:nvPr/>
        </p:nvCxnSpPr>
        <p:spPr>
          <a:xfrm>
            <a:off x="5025717" y="2494643"/>
            <a:ext cx="274984" cy="1275116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7" idx="4"/>
            <a:endCxn id="40" idx="0"/>
          </p:cNvCxnSpPr>
          <p:nvPr/>
        </p:nvCxnSpPr>
        <p:spPr>
          <a:xfrm>
            <a:off x="5372767" y="2547370"/>
            <a:ext cx="55227" cy="1169662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8" idx="4"/>
            <a:endCxn id="42" idx="0"/>
          </p:cNvCxnSpPr>
          <p:nvPr/>
        </p:nvCxnSpPr>
        <p:spPr>
          <a:xfrm>
            <a:off x="6635286" y="2528900"/>
            <a:ext cx="0" cy="557608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" idx="5"/>
            <a:endCxn id="41" idx="0"/>
          </p:cNvCxnSpPr>
          <p:nvPr/>
        </p:nvCxnSpPr>
        <p:spPr>
          <a:xfrm>
            <a:off x="6762579" y="2476173"/>
            <a:ext cx="284356" cy="1240859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2" idx="4"/>
            <a:endCxn id="41" idx="1"/>
          </p:cNvCxnSpPr>
          <p:nvPr/>
        </p:nvCxnSpPr>
        <p:spPr>
          <a:xfrm>
            <a:off x="6635286" y="3446548"/>
            <a:ext cx="284356" cy="323211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0" idx="2"/>
            <a:endCxn id="39" idx="6"/>
          </p:cNvCxnSpPr>
          <p:nvPr/>
        </p:nvCxnSpPr>
        <p:spPr>
          <a:xfrm flipH="1">
            <a:off x="4614641" y="3897052"/>
            <a:ext cx="633333" cy="0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8" idx="2"/>
            <a:endCxn id="37" idx="6"/>
          </p:cNvCxnSpPr>
          <p:nvPr/>
        </p:nvCxnSpPr>
        <p:spPr>
          <a:xfrm flipH="1" flipV="1">
            <a:off x="3045063" y="3278034"/>
            <a:ext cx="740292" cy="6042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0" idx="6"/>
            <a:endCxn id="42" idx="2"/>
          </p:cNvCxnSpPr>
          <p:nvPr/>
        </p:nvCxnSpPr>
        <p:spPr>
          <a:xfrm flipV="1">
            <a:off x="5608014" y="3266528"/>
            <a:ext cx="847252" cy="630524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11560" y="4977330"/>
            <a:ext cx="8136904" cy="13098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Native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2464676" y="38161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Oval 57"/>
          <p:cNvSpPr/>
          <p:nvPr/>
        </p:nvSpPr>
        <p:spPr>
          <a:xfrm>
            <a:off x="1649428" y="4362821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Oval 59"/>
          <p:cNvSpPr/>
          <p:nvPr/>
        </p:nvSpPr>
        <p:spPr>
          <a:xfrm>
            <a:off x="4717883" y="428383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Oval 60"/>
          <p:cNvSpPr/>
          <p:nvPr/>
        </p:nvSpPr>
        <p:spPr>
          <a:xfrm>
            <a:off x="6057440" y="3949896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Oval 62"/>
          <p:cNvSpPr/>
          <p:nvPr/>
        </p:nvSpPr>
        <p:spPr>
          <a:xfrm>
            <a:off x="7065634" y="426769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Oval 63"/>
          <p:cNvSpPr/>
          <p:nvPr/>
        </p:nvSpPr>
        <p:spPr>
          <a:xfrm>
            <a:off x="7758969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Oval 65"/>
          <p:cNvSpPr/>
          <p:nvPr/>
        </p:nvSpPr>
        <p:spPr>
          <a:xfrm>
            <a:off x="3316186" y="426769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Oval 66"/>
          <p:cNvSpPr/>
          <p:nvPr/>
        </p:nvSpPr>
        <p:spPr>
          <a:xfrm>
            <a:off x="775891" y="3795089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Oval 68"/>
          <p:cNvSpPr/>
          <p:nvPr/>
        </p:nvSpPr>
        <p:spPr>
          <a:xfrm>
            <a:off x="2626532" y="5169587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Oval 69"/>
          <p:cNvSpPr/>
          <p:nvPr/>
        </p:nvSpPr>
        <p:spPr>
          <a:xfrm>
            <a:off x="1811284" y="571630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Oval 71"/>
          <p:cNvSpPr/>
          <p:nvPr/>
        </p:nvSpPr>
        <p:spPr>
          <a:xfrm>
            <a:off x="6219296" y="5303375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Oval 72"/>
          <p:cNvSpPr/>
          <p:nvPr/>
        </p:nvSpPr>
        <p:spPr>
          <a:xfrm>
            <a:off x="4074581" y="5127687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Oval 74"/>
          <p:cNvSpPr/>
          <p:nvPr/>
        </p:nvSpPr>
        <p:spPr>
          <a:xfrm>
            <a:off x="937747" y="514856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6" name="Straight Arrow Connector 75"/>
          <p:cNvCxnSpPr>
            <a:stCxn id="46" idx="6"/>
            <a:endCxn id="66" idx="1"/>
          </p:cNvCxnSpPr>
          <p:nvPr/>
        </p:nvCxnSpPr>
        <p:spPr>
          <a:xfrm>
            <a:off x="2824716" y="3996128"/>
            <a:ext cx="544197" cy="32428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7" idx="5"/>
            <a:endCxn id="58" idx="1"/>
          </p:cNvCxnSpPr>
          <p:nvPr/>
        </p:nvCxnSpPr>
        <p:spPr>
          <a:xfrm>
            <a:off x="1083204" y="4102402"/>
            <a:ext cx="618951" cy="31314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6" idx="4"/>
            <a:endCxn id="58" idx="0"/>
          </p:cNvCxnSpPr>
          <p:nvPr/>
        </p:nvCxnSpPr>
        <p:spPr>
          <a:xfrm flipH="1">
            <a:off x="1829448" y="4148351"/>
            <a:ext cx="1895" cy="214470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6" idx="2"/>
            <a:endCxn id="36" idx="6"/>
          </p:cNvCxnSpPr>
          <p:nvPr/>
        </p:nvCxnSpPr>
        <p:spPr>
          <a:xfrm flipH="1" flipV="1">
            <a:off x="2011363" y="3968331"/>
            <a:ext cx="453313" cy="27797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6" idx="3"/>
            <a:endCxn id="58" idx="6"/>
          </p:cNvCxnSpPr>
          <p:nvPr/>
        </p:nvCxnSpPr>
        <p:spPr>
          <a:xfrm flipH="1">
            <a:off x="2009468" y="4123421"/>
            <a:ext cx="507935" cy="41942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0" idx="4"/>
            <a:endCxn id="60" idx="6"/>
          </p:cNvCxnSpPr>
          <p:nvPr/>
        </p:nvCxnSpPr>
        <p:spPr>
          <a:xfrm flipH="1">
            <a:off x="5077923" y="4077072"/>
            <a:ext cx="350071" cy="386786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0" idx="2"/>
            <a:endCxn id="39" idx="4"/>
          </p:cNvCxnSpPr>
          <p:nvPr/>
        </p:nvCxnSpPr>
        <p:spPr>
          <a:xfrm flipH="1" flipV="1">
            <a:off x="4434621" y="4077072"/>
            <a:ext cx="283262" cy="386786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3" idx="0"/>
            <a:endCxn id="41" idx="5"/>
          </p:cNvCxnSpPr>
          <p:nvPr/>
        </p:nvCxnSpPr>
        <p:spPr>
          <a:xfrm flipH="1" flipV="1">
            <a:off x="7174228" y="4024345"/>
            <a:ext cx="71426" cy="24334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3" idx="7"/>
            <a:endCxn id="64" idx="3"/>
          </p:cNvCxnSpPr>
          <p:nvPr/>
        </p:nvCxnSpPr>
        <p:spPr>
          <a:xfrm flipV="1">
            <a:off x="7372947" y="4024345"/>
            <a:ext cx="438749" cy="29607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60" idx="3"/>
            <a:endCxn id="73" idx="7"/>
          </p:cNvCxnSpPr>
          <p:nvPr/>
        </p:nvCxnSpPr>
        <p:spPr>
          <a:xfrm flipH="1">
            <a:off x="4381894" y="4591151"/>
            <a:ext cx="388716" cy="589263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3" idx="6"/>
            <a:endCxn id="72" idx="2"/>
          </p:cNvCxnSpPr>
          <p:nvPr/>
        </p:nvCxnSpPr>
        <p:spPr>
          <a:xfrm>
            <a:off x="4434621" y="5307707"/>
            <a:ext cx="1784675" cy="17568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3" idx="2"/>
            <a:endCxn id="69" idx="6"/>
          </p:cNvCxnSpPr>
          <p:nvPr/>
        </p:nvCxnSpPr>
        <p:spPr>
          <a:xfrm flipH="1">
            <a:off x="2986572" y="5307707"/>
            <a:ext cx="1088009" cy="4190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8" idx="3"/>
            <a:endCxn id="75" idx="7"/>
          </p:cNvCxnSpPr>
          <p:nvPr/>
        </p:nvCxnSpPr>
        <p:spPr>
          <a:xfrm flipH="1">
            <a:off x="1245060" y="4670134"/>
            <a:ext cx="457095" cy="53116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58" idx="4"/>
            <a:endCxn id="70" idx="0"/>
          </p:cNvCxnSpPr>
          <p:nvPr/>
        </p:nvCxnSpPr>
        <p:spPr>
          <a:xfrm>
            <a:off x="1829448" y="4722861"/>
            <a:ext cx="161856" cy="99343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56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2959332"/>
            <a:ext cx="8136904" cy="1852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Managed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</a:t>
            </a:r>
            <a:r>
              <a:rPr lang="en-US" dirty="0" smtClean="0"/>
              <a:t>GC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7" name="Rectangle 6"/>
          <p:cNvSpPr/>
          <p:nvPr/>
        </p:nvSpPr>
        <p:spPr>
          <a:xfrm>
            <a:off x="611560" y="1196752"/>
            <a:ext cx="8136904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roots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1600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35896" y="1628800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variables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0192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 registers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15616" y="216886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Oval 11"/>
          <p:cNvSpPr/>
          <p:nvPr/>
        </p:nvSpPr>
        <p:spPr>
          <a:xfrm>
            <a:off x="1604650" y="216886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Oval 12"/>
          <p:cNvSpPr/>
          <p:nvPr/>
        </p:nvSpPr>
        <p:spPr>
          <a:xfrm>
            <a:off x="2071285" y="216886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Oval 13"/>
          <p:cNvSpPr/>
          <p:nvPr/>
        </p:nvSpPr>
        <p:spPr>
          <a:xfrm>
            <a:off x="3785355" y="2186408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Oval 14"/>
          <p:cNvSpPr/>
          <p:nvPr/>
        </p:nvSpPr>
        <p:spPr>
          <a:xfrm>
            <a:off x="4254601" y="2186408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Oval 15"/>
          <p:cNvSpPr/>
          <p:nvPr/>
        </p:nvSpPr>
        <p:spPr>
          <a:xfrm>
            <a:off x="4718404" y="218733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Oval 16"/>
          <p:cNvSpPr/>
          <p:nvPr/>
        </p:nvSpPr>
        <p:spPr>
          <a:xfrm>
            <a:off x="5192747" y="218733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Oval 17"/>
          <p:cNvSpPr/>
          <p:nvPr/>
        </p:nvSpPr>
        <p:spPr>
          <a:xfrm>
            <a:off x="6455266" y="216886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Oval 34"/>
          <p:cNvSpPr/>
          <p:nvPr/>
        </p:nvSpPr>
        <p:spPr>
          <a:xfrm>
            <a:off x="1115616" y="3086508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Oval 35"/>
          <p:cNvSpPr/>
          <p:nvPr/>
        </p:nvSpPr>
        <p:spPr>
          <a:xfrm>
            <a:off x="1651323" y="3788311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Oval 36"/>
          <p:cNvSpPr/>
          <p:nvPr/>
        </p:nvSpPr>
        <p:spPr>
          <a:xfrm>
            <a:off x="2685023" y="3098014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Oval 37"/>
          <p:cNvSpPr/>
          <p:nvPr/>
        </p:nvSpPr>
        <p:spPr>
          <a:xfrm>
            <a:off x="3785355" y="3104056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Oval 38"/>
          <p:cNvSpPr/>
          <p:nvPr/>
        </p:nvSpPr>
        <p:spPr>
          <a:xfrm>
            <a:off x="4254601" y="3717032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Oval 39"/>
          <p:cNvSpPr/>
          <p:nvPr/>
        </p:nvSpPr>
        <p:spPr>
          <a:xfrm>
            <a:off x="5247974" y="3717032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Oval 40"/>
          <p:cNvSpPr/>
          <p:nvPr/>
        </p:nvSpPr>
        <p:spPr>
          <a:xfrm>
            <a:off x="6866915" y="3717032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Oval 41"/>
          <p:cNvSpPr/>
          <p:nvPr/>
        </p:nvSpPr>
        <p:spPr>
          <a:xfrm>
            <a:off x="6455266" y="3086508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Straight Arrow Connector 43"/>
          <p:cNvCxnSpPr>
            <a:stCxn id="11" idx="4"/>
            <a:endCxn id="35" idx="0"/>
          </p:cNvCxnSpPr>
          <p:nvPr/>
        </p:nvCxnSpPr>
        <p:spPr>
          <a:xfrm>
            <a:off x="1295636" y="2528900"/>
            <a:ext cx="0" cy="55760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5"/>
            <a:endCxn id="36" idx="1"/>
          </p:cNvCxnSpPr>
          <p:nvPr/>
        </p:nvCxnSpPr>
        <p:spPr>
          <a:xfrm>
            <a:off x="1422929" y="3393821"/>
            <a:ext cx="281121" cy="447217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5"/>
            <a:endCxn id="37" idx="1"/>
          </p:cNvCxnSpPr>
          <p:nvPr/>
        </p:nvCxnSpPr>
        <p:spPr>
          <a:xfrm>
            <a:off x="2378598" y="2476173"/>
            <a:ext cx="359152" cy="67456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4"/>
            <a:endCxn id="35" idx="7"/>
          </p:cNvCxnSpPr>
          <p:nvPr/>
        </p:nvCxnSpPr>
        <p:spPr>
          <a:xfrm flipH="1">
            <a:off x="1422929" y="2528900"/>
            <a:ext cx="361741" cy="61033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3"/>
            <a:endCxn id="37" idx="7"/>
          </p:cNvCxnSpPr>
          <p:nvPr/>
        </p:nvCxnSpPr>
        <p:spPr>
          <a:xfrm flipH="1">
            <a:off x="2992336" y="2493721"/>
            <a:ext cx="845746" cy="65702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5" idx="3"/>
            <a:endCxn id="38" idx="0"/>
          </p:cNvCxnSpPr>
          <p:nvPr/>
        </p:nvCxnSpPr>
        <p:spPr>
          <a:xfrm flipH="1">
            <a:off x="3965375" y="2493721"/>
            <a:ext cx="341953" cy="61033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6" idx="3"/>
            <a:endCxn id="38" idx="7"/>
          </p:cNvCxnSpPr>
          <p:nvPr/>
        </p:nvCxnSpPr>
        <p:spPr>
          <a:xfrm flipH="1">
            <a:off x="4092668" y="2494643"/>
            <a:ext cx="678463" cy="66214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6" idx="4"/>
            <a:endCxn id="39" idx="0"/>
          </p:cNvCxnSpPr>
          <p:nvPr/>
        </p:nvCxnSpPr>
        <p:spPr>
          <a:xfrm flipH="1">
            <a:off x="4434621" y="2547370"/>
            <a:ext cx="463803" cy="116966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6" idx="5"/>
            <a:endCxn id="40" idx="1"/>
          </p:cNvCxnSpPr>
          <p:nvPr/>
        </p:nvCxnSpPr>
        <p:spPr>
          <a:xfrm>
            <a:off x="5025717" y="2494643"/>
            <a:ext cx="274984" cy="127511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7" idx="4"/>
            <a:endCxn id="40" idx="0"/>
          </p:cNvCxnSpPr>
          <p:nvPr/>
        </p:nvCxnSpPr>
        <p:spPr>
          <a:xfrm>
            <a:off x="5372767" y="2547370"/>
            <a:ext cx="55227" cy="116966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8" idx="4"/>
            <a:endCxn id="42" idx="0"/>
          </p:cNvCxnSpPr>
          <p:nvPr/>
        </p:nvCxnSpPr>
        <p:spPr>
          <a:xfrm>
            <a:off x="6635286" y="2528900"/>
            <a:ext cx="0" cy="55760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" idx="5"/>
            <a:endCxn id="41" idx="0"/>
          </p:cNvCxnSpPr>
          <p:nvPr/>
        </p:nvCxnSpPr>
        <p:spPr>
          <a:xfrm>
            <a:off x="6762579" y="2476173"/>
            <a:ext cx="284356" cy="124085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2" idx="4"/>
            <a:endCxn id="41" idx="1"/>
          </p:cNvCxnSpPr>
          <p:nvPr/>
        </p:nvCxnSpPr>
        <p:spPr>
          <a:xfrm>
            <a:off x="6635286" y="3446548"/>
            <a:ext cx="284356" cy="32321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0" idx="2"/>
            <a:endCxn id="39" idx="6"/>
          </p:cNvCxnSpPr>
          <p:nvPr/>
        </p:nvCxnSpPr>
        <p:spPr>
          <a:xfrm flipH="1">
            <a:off x="4614641" y="3897052"/>
            <a:ext cx="633333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8" idx="2"/>
            <a:endCxn id="37" idx="6"/>
          </p:cNvCxnSpPr>
          <p:nvPr/>
        </p:nvCxnSpPr>
        <p:spPr>
          <a:xfrm flipH="1" flipV="1">
            <a:off x="3045063" y="3278034"/>
            <a:ext cx="740292" cy="604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0" idx="6"/>
            <a:endCxn id="42" idx="2"/>
          </p:cNvCxnSpPr>
          <p:nvPr/>
        </p:nvCxnSpPr>
        <p:spPr>
          <a:xfrm flipV="1">
            <a:off x="5608014" y="3266528"/>
            <a:ext cx="847252" cy="63052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11560" y="4977330"/>
            <a:ext cx="8136904" cy="13098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Native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2464676" y="38161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Oval 57"/>
          <p:cNvSpPr/>
          <p:nvPr/>
        </p:nvSpPr>
        <p:spPr>
          <a:xfrm>
            <a:off x="1649428" y="4362821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Oval 59"/>
          <p:cNvSpPr/>
          <p:nvPr/>
        </p:nvSpPr>
        <p:spPr>
          <a:xfrm>
            <a:off x="4717883" y="4283838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Oval 60"/>
          <p:cNvSpPr/>
          <p:nvPr/>
        </p:nvSpPr>
        <p:spPr>
          <a:xfrm>
            <a:off x="6057440" y="3949896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Oval 62"/>
          <p:cNvSpPr/>
          <p:nvPr/>
        </p:nvSpPr>
        <p:spPr>
          <a:xfrm>
            <a:off x="7065634" y="426769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Oval 63"/>
          <p:cNvSpPr/>
          <p:nvPr/>
        </p:nvSpPr>
        <p:spPr>
          <a:xfrm>
            <a:off x="7758969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Oval 65"/>
          <p:cNvSpPr/>
          <p:nvPr/>
        </p:nvSpPr>
        <p:spPr>
          <a:xfrm>
            <a:off x="3316186" y="426769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Oval 66"/>
          <p:cNvSpPr/>
          <p:nvPr/>
        </p:nvSpPr>
        <p:spPr>
          <a:xfrm>
            <a:off x="775891" y="3795089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Oval 68"/>
          <p:cNvSpPr/>
          <p:nvPr/>
        </p:nvSpPr>
        <p:spPr>
          <a:xfrm>
            <a:off x="2626532" y="5169587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Oval 69"/>
          <p:cNvSpPr/>
          <p:nvPr/>
        </p:nvSpPr>
        <p:spPr>
          <a:xfrm>
            <a:off x="1811284" y="571630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Oval 71"/>
          <p:cNvSpPr/>
          <p:nvPr/>
        </p:nvSpPr>
        <p:spPr>
          <a:xfrm>
            <a:off x="6219296" y="5303375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Oval 72"/>
          <p:cNvSpPr/>
          <p:nvPr/>
        </p:nvSpPr>
        <p:spPr>
          <a:xfrm>
            <a:off x="4074581" y="5127687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Oval 74"/>
          <p:cNvSpPr/>
          <p:nvPr/>
        </p:nvSpPr>
        <p:spPr>
          <a:xfrm>
            <a:off x="937747" y="514856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6" name="Straight Arrow Connector 75"/>
          <p:cNvCxnSpPr>
            <a:stCxn id="46" idx="6"/>
            <a:endCxn id="66" idx="1"/>
          </p:cNvCxnSpPr>
          <p:nvPr/>
        </p:nvCxnSpPr>
        <p:spPr>
          <a:xfrm>
            <a:off x="2824716" y="3996128"/>
            <a:ext cx="544197" cy="32428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7" idx="5"/>
            <a:endCxn id="58" idx="1"/>
          </p:cNvCxnSpPr>
          <p:nvPr/>
        </p:nvCxnSpPr>
        <p:spPr>
          <a:xfrm>
            <a:off x="1083204" y="4102402"/>
            <a:ext cx="618951" cy="31314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6" idx="4"/>
            <a:endCxn id="58" idx="0"/>
          </p:cNvCxnSpPr>
          <p:nvPr/>
        </p:nvCxnSpPr>
        <p:spPr>
          <a:xfrm flipH="1">
            <a:off x="1829448" y="4148351"/>
            <a:ext cx="1895" cy="21447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6" idx="2"/>
            <a:endCxn id="36" idx="6"/>
          </p:cNvCxnSpPr>
          <p:nvPr/>
        </p:nvCxnSpPr>
        <p:spPr>
          <a:xfrm flipH="1" flipV="1">
            <a:off x="2011363" y="3968331"/>
            <a:ext cx="453313" cy="27797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6" idx="3"/>
            <a:endCxn id="58" idx="6"/>
          </p:cNvCxnSpPr>
          <p:nvPr/>
        </p:nvCxnSpPr>
        <p:spPr>
          <a:xfrm flipH="1">
            <a:off x="2009468" y="4123421"/>
            <a:ext cx="507935" cy="41942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0" idx="4"/>
            <a:endCxn id="60" idx="6"/>
          </p:cNvCxnSpPr>
          <p:nvPr/>
        </p:nvCxnSpPr>
        <p:spPr>
          <a:xfrm flipH="1">
            <a:off x="5077923" y="4077072"/>
            <a:ext cx="350071" cy="38678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0" idx="2"/>
            <a:endCxn id="39" idx="4"/>
          </p:cNvCxnSpPr>
          <p:nvPr/>
        </p:nvCxnSpPr>
        <p:spPr>
          <a:xfrm flipH="1" flipV="1">
            <a:off x="4434621" y="4077072"/>
            <a:ext cx="283262" cy="38678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3" idx="0"/>
            <a:endCxn id="41" idx="5"/>
          </p:cNvCxnSpPr>
          <p:nvPr/>
        </p:nvCxnSpPr>
        <p:spPr>
          <a:xfrm flipH="1" flipV="1">
            <a:off x="7174228" y="4024345"/>
            <a:ext cx="71426" cy="24334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3" idx="7"/>
            <a:endCxn id="64" idx="3"/>
          </p:cNvCxnSpPr>
          <p:nvPr/>
        </p:nvCxnSpPr>
        <p:spPr>
          <a:xfrm flipV="1">
            <a:off x="7372947" y="4024345"/>
            <a:ext cx="438749" cy="29607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60" idx="3"/>
            <a:endCxn id="73" idx="7"/>
          </p:cNvCxnSpPr>
          <p:nvPr/>
        </p:nvCxnSpPr>
        <p:spPr>
          <a:xfrm flipH="1">
            <a:off x="4381894" y="4591151"/>
            <a:ext cx="388716" cy="589263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3" idx="6"/>
            <a:endCxn id="72" idx="2"/>
          </p:cNvCxnSpPr>
          <p:nvPr/>
        </p:nvCxnSpPr>
        <p:spPr>
          <a:xfrm>
            <a:off x="4434621" y="5307707"/>
            <a:ext cx="1784675" cy="17568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3" idx="2"/>
            <a:endCxn id="69" idx="6"/>
          </p:cNvCxnSpPr>
          <p:nvPr/>
        </p:nvCxnSpPr>
        <p:spPr>
          <a:xfrm flipH="1">
            <a:off x="2986572" y="5307707"/>
            <a:ext cx="1088009" cy="4190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8" idx="3"/>
            <a:endCxn id="75" idx="7"/>
          </p:cNvCxnSpPr>
          <p:nvPr/>
        </p:nvCxnSpPr>
        <p:spPr>
          <a:xfrm flipH="1">
            <a:off x="1245060" y="4670134"/>
            <a:ext cx="457095" cy="53116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58" idx="4"/>
            <a:endCxn id="70" idx="0"/>
          </p:cNvCxnSpPr>
          <p:nvPr/>
        </p:nvCxnSpPr>
        <p:spPr>
          <a:xfrm>
            <a:off x="1829448" y="4722861"/>
            <a:ext cx="161856" cy="99343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66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2959332"/>
            <a:ext cx="8136904" cy="1852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Managed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</a:t>
            </a:r>
            <a:r>
              <a:rPr lang="en-US" dirty="0" smtClean="0"/>
              <a:t>GC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7" name="Rectangle 6"/>
          <p:cNvSpPr/>
          <p:nvPr/>
        </p:nvSpPr>
        <p:spPr>
          <a:xfrm>
            <a:off x="611560" y="1196752"/>
            <a:ext cx="8136904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roots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1600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35896" y="1628800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variables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0192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 registers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15616" y="216886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Oval 11"/>
          <p:cNvSpPr/>
          <p:nvPr/>
        </p:nvSpPr>
        <p:spPr>
          <a:xfrm>
            <a:off x="1604650" y="216886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Oval 12"/>
          <p:cNvSpPr/>
          <p:nvPr/>
        </p:nvSpPr>
        <p:spPr>
          <a:xfrm>
            <a:off x="2071285" y="216886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Oval 13"/>
          <p:cNvSpPr/>
          <p:nvPr/>
        </p:nvSpPr>
        <p:spPr>
          <a:xfrm>
            <a:off x="3785355" y="2186408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Oval 14"/>
          <p:cNvSpPr/>
          <p:nvPr/>
        </p:nvSpPr>
        <p:spPr>
          <a:xfrm>
            <a:off x="4254601" y="2186408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Oval 15"/>
          <p:cNvSpPr/>
          <p:nvPr/>
        </p:nvSpPr>
        <p:spPr>
          <a:xfrm>
            <a:off x="4718404" y="218733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Oval 16"/>
          <p:cNvSpPr/>
          <p:nvPr/>
        </p:nvSpPr>
        <p:spPr>
          <a:xfrm>
            <a:off x="5192747" y="218733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Oval 17"/>
          <p:cNvSpPr/>
          <p:nvPr/>
        </p:nvSpPr>
        <p:spPr>
          <a:xfrm>
            <a:off x="6455266" y="216886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Oval 34"/>
          <p:cNvSpPr/>
          <p:nvPr/>
        </p:nvSpPr>
        <p:spPr>
          <a:xfrm>
            <a:off x="1115616" y="3086508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Oval 35"/>
          <p:cNvSpPr/>
          <p:nvPr/>
        </p:nvSpPr>
        <p:spPr>
          <a:xfrm>
            <a:off x="1651323" y="3788311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Oval 36"/>
          <p:cNvSpPr/>
          <p:nvPr/>
        </p:nvSpPr>
        <p:spPr>
          <a:xfrm>
            <a:off x="2685023" y="3098014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Oval 37"/>
          <p:cNvSpPr/>
          <p:nvPr/>
        </p:nvSpPr>
        <p:spPr>
          <a:xfrm>
            <a:off x="3785355" y="3104056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Oval 38"/>
          <p:cNvSpPr/>
          <p:nvPr/>
        </p:nvSpPr>
        <p:spPr>
          <a:xfrm>
            <a:off x="4254601" y="3717032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Oval 39"/>
          <p:cNvSpPr/>
          <p:nvPr/>
        </p:nvSpPr>
        <p:spPr>
          <a:xfrm>
            <a:off x="5247974" y="3717032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Oval 40"/>
          <p:cNvSpPr/>
          <p:nvPr/>
        </p:nvSpPr>
        <p:spPr>
          <a:xfrm>
            <a:off x="6866915" y="3717032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Oval 41"/>
          <p:cNvSpPr/>
          <p:nvPr/>
        </p:nvSpPr>
        <p:spPr>
          <a:xfrm>
            <a:off x="6455266" y="3086508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Straight Arrow Connector 43"/>
          <p:cNvCxnSpPr>
            <a:stCxn id="11" idx="4"/>
            <a:endCxn id="35" idx="0"/>
          </p:cNvCxnSpPr>
          <p:nvPr/>
        </p:nvCxnSpPr>
        <p:spPr>
          <a:xfrm>
            <a:off x="1295636" y="2528900"/>
            <a:ext cx="0" cy="55760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5"/>
            <a:endCxn id="36" idx="1"/>
          </p:cNvCxnSpPr>
          <p:nvPr/>
        </p:nvCxnSpPr>
        <p:spPr>
          <a:xfrm>
            <a:off x="1422929" y="3393821"/>
            <a:ext cx="281121" cy="447217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5"/>
            <a:endCxn id="37" idx="1"/>
          </p:cNvCxnSpPr>
          <p:nvPr/>
        </p:nvCxnSpPr>
        <p:spPr>
          <a:xfrm>
            <a:off x="2378598" y="2476173"/>
            <a:ext cx="359152" cy="67456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4"/>
            <a:endCxn id="35" idx="7"/>
          </p:cNvCxnSpPr>
          <p:nvPr/>
        </p:nvCxnSpPr>
        <p:spPr>
          <a:xfrm flipH="1">
            <a:off x="1422929" y="2528900"/>
            <a:ext cx="361741" cy="61033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3"/>
            <a:endCxn id="37" idx="7"/>
          </p:cNvCxnSpPr>
          <p:nvPr/>
        </p:nvCxnSpPr>
        <p:spPr>
          <a:xfrm flipH="1">
            <a:off x="2992336" y="2493721"/>
            <a:ext cx="845746" cy="65702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5" idx="3"/>
            <a:endCxn id="38" idx="0"/>
          </p:cNvCxnSpPr>
          <p:nvPr/>
        </p:nvCxnSpPr>
        <p:spPr>
          <a:xfrm flipH="1">
            <a:off x="3965375" y="2493721"/>
            <a:ext cx="341953" cy="61033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6" idx="3"/>
            <a:endCxn id="38" idx="7"/>
          </p:cNvCxnSpPr>
          <p:nvPr/>
        </p:nvCxnSpPr>
        <p:spPr>
          <a:xfrm flipH="1">
            <a:off x="4092668" y="2494643"/>
            <a:ext cx="678463" cy="66214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6" idx="4"/>
            <a:endCxn id="39" idx="0"/>
          </p:cNvCxnSpPr>
          <p:nvPr/>
        </p:nvCxnSpPr>
        <p:spPr>
          <a:xfrm flipH="1">
            <a:off x="4434621" y="2547370"/>
            <a:ext cx="463803" cy="116966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6" idx="5"/>
            <a:endCxn id="40" idx="1"/>
          </p:cNvCxnSpPr>
          <p:nvPr/>
        </p:nvCxnSpPr>
        <p:spPr>
          <a:xfrm>
            <a:off x="5025717" y="2494643"/>
            <a:ext cx="274984" cy="127511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7" idx="4"/>
            <a:endCxn id="40" idx="0"/>
          </p:cNvCxnSpPr>
          <p:nvPr/>
        </p:nvCxnSpPr>
        <p:spPr>
          <a:xfrm>
            <a:off x="5372767" y="2547370"/>
            <a:ext cx="55227" cy="116966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8" idx="4"/>
            <a:endCxn id="42" idx="0"/>
          </p:cNvCxnSpPr>
          <p:nvPr/>
        </p:nvCxnSpPr>
        <p:spPr>
          <a:xfrm>
            <a:off x="6635286" y="2528900"/>
            <a:ext cx="0" cy="55760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" idx="5"/>
            <a:endCxn id="41" idx="0"/>
          </p:cNvCxnSpPr>
          <p:nvPr/>
        </p:nvCxnSpPr>
        <p:spPr>
          <a:xfrm>
            <a:off x="6762579" y="2476173"/>
            <a:ext cx="284356" cy="124085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2" idx="4"/>
            <a:endCxn id="41" idx="1"/>
          </p:cNvCxnSpPr>
          <p:nvPr/>
        </p:nvCxnSpPr>
        <p:spPr>
          <a:xfrm>
            <a:off x="6635286" y="3446548"/>
            <a:ext cx="284356" cy="32321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0" idx="2"/>
            <a:endCxn id="39" idx="6"/>
          </p:cNvCxnSpPr>
          <p:nvPr/>
        </p:nvCxnSpPr>
        <p:spPr>
          <a:xfrm flipH="1">
            <a:off x="4614641" y="3897052"/>
            <a:ext cx="633333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8" idx="2"/>
            <a:endCxn id="37" idx="6"/>
          </p:cNvCxnSpPr>
          <p:nvPr/>
        </p:nvCxnSpPr>
        <p:spPr>
          <a:xfrm flipH="1" flipV="1">
            <a:off x="3045063" y="3278034"/>
            <a:ext cx="740292" cy="604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0" idx="6"/>
            <a:endCxn id="42" idx="2"/>
          </p:cNvCxnSpPr>
          <p:nvPr/>
        </p:nvCxnSpPr>
        <p:spPr>
          <a:xfrm flipV="1">
            <a:off x="5608014" y="3266528"/>
            <a:ext cx="847252" cy="63052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11560" y="4977330"/>
            <a:ext cx="8136904" cy="13098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Native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2464676" y="3816108"/>
            <a:ext cx="360040" cy="3600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Oval 57"/>
          <p:cNvSpPr/>
          <p:nvPr/>
        </p:nvSpPr>
        <p:spPr>
          <a:xfrm>
            <a:off x="1649428" y="4362821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Oval 59"/>
          <p:cNvSpPr/>
          <p:nvPr/>
        </p:nvSpPr>
        <p:spPr>
          <a:xfrm>
            <a:off x="4717883" y="4283838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Oval 60"/>
          <p:cNvSpPr/>
          <p:nvPr/>
        </p:nvSpPr>
        <p:spPr>
          <a:xfrm>
            <a:off x="6057440" y="3949896"/>
            <a:ext cx="360040" cy="3600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Oval 62"/>
          <p:cNvSpPr/>
          <p:nvPr/>
        </p:nvSpPr>
        <p:spPr>
          <a:xfrm>
            <a:off x="7065634" y="4267690"/>
            <a:ext cx="360040" cy="3600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Oval 63"/>
          <p:cNvSpPr/>
          <p:nvPr/>
        </p:nvSpPr>
        <p:spPr>
          <a:xfrm>
            <a:off x="7758969" y="3717032"/>
            <a:ext cx="360040" cy="3600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Oval 65"/>
          <p:cNvSpPr/>
          <p:nvPr/>
        </p:nvSpPr>
        <p:spPr>
          <a:xfrm>
            <a:off x="3316186" y="4267690"/>
            <a:ext cx="360040" cy="3600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Oval 66"/>
          <p:cNvSpPr/>
          <p:nvPr/>
        </p:nvSpPr>
        <p:spPr>
          <a:xfrm>
            <a:off x="775891" y="3795089"/>
            <a:ext cx="360040" cy="3600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Oval 68"/>
          <p:cNvSpPr/>
          <p:nvPr/>
        </p:nvSpPr>
        <p:spPr>
          <a:xfrm>
            <a:off x="2626532" y="5169587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Oval 69"/>
          <p:cNvSpPr/>
          <p:nvPr/>
        </p:nvSpPr>
        <p:spPr>
          <a:xfrm>
            <a:off x="1811284" y="571630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Oval 71"/>
          <p:cNvSpPr/>
          <p:nvPr/>
        </p:nvSpPr>
        <p:spPr>
          <a:xfrm>
            <a:off x="6219296" y="5303375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Oval 72"/>
          <p:cNvSpPr/>
          <p:nvPr/>
        </p:nvSpPr>
        <p:spPr>
          <a:xfrm>
            <a:off x="4074581" y="5127687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Oval 74"/>
          <p:cNvSpPr/>
          <p:nvPr/>
        </p:nvSpPr>
        <p:spPr>
          <a:xfrm>
            <a:off x="937747" y="514856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6" name="Straight Arrow Connector 75"/>
          <p:cNvCxnSpPr>
            <a:stCxn id="46" idx="6"/>
            <a:endCxn id="66" idx="1"/>
          </p:cNvCxnSpPr>
          <p:nvPr/>
        </p:nvCxnSpPr>
        <p:spPr>
          <a:xfrm>
            <a:off x="2824716" y="3996128"/>
            <a:ext cx="544197" cy="32428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7" idx="5"/>
            <a:endCxn id="58" idx="1"/>
          </p:cNvCxnSpPr>
          <p:nvPr/>
        </p:nvCxnSpPr>
        <p:spPr>
          <a:xfrm>
            <a:off x="1083204" y="4102402"/>
            <a:ext cx="618951" cy="31314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6" idx="4"/>
            <a:endCxn id="58" idx="0"/>
          </p:cNvCxnSpPr>
          <p:nvPr/>
        </p:nvCxnSpPr>
        <p:spPr>
          <a:xfrm flipH="1">
            <a:off x="1829448" y="4148351"/>
            <a:ext cx="1895" cy="21447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6" idx="2"/>
            <a:endCxn id="36" idx="6"/>
          </p:cNvCxnSpPr>
          <p:nvPr/>
        </p:nvCxnSpPr>
        <p:spPr>
          <a:xfrm flipH="1" flipV="1">
            <a:off x="2011363" y="3968331"/>
            <a:ext cx="453313" cy="27797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6" idx="3"/>
            <a:endCxn id="58" idx="6"/>
          </p:cNvCxnSpPr>
          <p:nvPr/>
        </p:nvCxnSpPr>
        <p:spPr>
          <a:xfrm flipH="1">
            <a:off x="2009468" y="4123421"/>
            <a:ext cx="507935" cy="41942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0" idx="4"/>
            <a:endCxn id="60" idx="6"/>
          </p:cNvCxnSpPr>
          <p:nvPr/>
        </p:nvCxnSpPr>
        <p:spPr>
          <a:xfrm flipH="1">
            <a:off x="5077923" y="4077072"/>
            <a:ext cx="350071" cy="38678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0" idx="2"/>
            <a:endCxn id="39" idx="4"/>
          </p:cNvCxnSpPr>
          <p:nvPr/>
        </p:nvCxnSpPr>
        <p:spPr>
          <a:xfrm flipH="1" flipV="1">
            <a:off x="4434621" y="4077072"/>
            <a:ext cx="283262" cy="38678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3" idx="0"/>
            <a:endCxn id="41" idx="5"/>
          </p:cNvCxnSpPr>
          <p:nvPr/>
        </p:nvCxnSpPr>
        <p:spPr>
          <a:xfrm flipH="1" flipV="1">
            <a:off x="7174228" y="4024345"/>
            <a:ext cx="71426" cy="24334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3" idx="7"/>
            <a:endCxn id="64" idx="3"/>
          </p:cNvCxnSpPr>
          <p:nvPr/>
        </p:nvCxnSpPr>
        <p:spPr>
          <a:xfrm flipV="1">
            <a:off x="7372947" y="4024345"/>
            <a:ext cx="438749" cy="29607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60" idx="3"/>
            <a:endCxn id="73" idx="7"/>
          </p:cNvCxnSpPr>
          <p:nvPr/>
        </p:nvCxnSpPr>
        <p:spPr>
          <a:xfrm flipH="1">
            <a:off x="4381894" y="4591151"/>
            <a:ext cx="388716" cy="589263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3" idx="6"/>
            <a:endCxn id="72" idx="2"/>
          </p:cNvCxnSpPr>
          <p:nvPr/>
        </p:nvCxnSpPr>
        <p:spPr>
          <a:xfrm>
            <a:off x="4434621" y="5307707"/>
            <a:ext cx="1784675" cy="17568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3" idx="2"/>
            <a:endCxn id="69" idx="6"/>
          </p:cNvCxnSpPr>
          <p:nvPr/>
        </p:nvCxnSpPr>
        <p:spPr>
          <a:xfrm flipH="1">
            <a:off x="2986572" y="5307707"/>
            <a:ext cx="1088009" cy="4190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8" idx="3"/>
            <a:endCxn id="75" idx="7"/>
          </p:cNvCxnSpPr>
          <p:nvPr/>
        </p:nvCxnSpPr>
        <p:spPr>
          <a:xfrm flipH="1">
            <a:off x="1245060" y="4670134"/>
            <a:ext cx="457095" cy="53116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58" idx="4"/>
            <a:endCxn id="70" idx="0"/>
          </p:cNvCxnSpPr>
          <p:nvPr/>
        </p:nvCxnSpPr>
        <p:spPr>
          <a:xfrm>
            <a:off x="1829448" y="4722861"/>
            <a:ext cx="161856" cy="99343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51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2959332"/>
            <a:ext cx="8136904" cy="1852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Managed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</a:t>
            </a:r>
            <a:r>
              <a:rPr lang="en-US" dirty="0" smtClean="0"/>
              <a:t>GC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7" name="Rectangle 6"/>
          <p:cNvSpPr/>
          <p:nvPr/>
        </p:nvSpPr>
        <p:spPr>
          <a:xfrm>
            <a:off x="611560" y="1196752"/>
            <a:ext cx="8136904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roots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1600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35896" y="1628800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variables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0192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 registers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15616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Oval 11"/>
          <p:cNvSpPr/>
          <p:nvPr/>
        </p:nvSpPr>
        <p:spPr>
          <a:xfrm>
            <a:off x="1604650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Oval 12"/>
          <p:cNvSpPr/>
          <p:nvPr/>
        </p:nvSpPr>
        <p:spPr>
          <a:xfrm>
            <a:off x="2071285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Oval 13"/>
          <p:cNvSpPr/>
          <p:nvPr/>
        </p:nvSpPr>
        <p:spPr>
          <a:xfrm>
            <a:off x="3785355" y="21864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Oval 14"/>
          <p:cNvSpPr/>
          <p:nvPr/>
        </p:nvSpPr>
        <p:spPr>
          <a:xfrm>
            <a:off x="4254601" y="21864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Oval 15"/>
          <p:cNvSpPr/>
          <p:nvPr/>
        </p:nvSpPr>
        <p:spPr>
          <a:xfrm>
            <a:off x="4718404" y="218733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Oval 16"/>
          <p:cNvSpPr/>
          <p:nvPr/>
        </p:nvSpPr>
        <p:spPr>
          <a:xfrm>
            <a:off x="5192747" y="218733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Oval 17"/>
          <p:cNvSpPr/>
          <p:nvPr/>
        </p:nvSpPr>
        <p:spPr>
          <a:xfrm>
            <a:off x="6455266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Oval 34"/>
          <p:cNvSpPr/>
          <p:nvPr/>
        </p:nvSpPr>
        <p:spPr>
          <a:xfrm>
            <a:off x="1115616" y="30865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Oval 35"/>
          <p:cNvSpPr/>
          <p:nvPr/>
        </p:nvSpPr>
        <p:spPr>
          <a:xfrm>
            <a:off x="1651323" y="3788311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Oval 36"/>
          <p:cNvSpPr/>
          <p:nvPr/>
        </p:nvSpPr>
        <p:spPr>
          <a:xfrm>
            <a:off x="2685023" y="3098014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Oval 37"/>
          <p:cNvSpPr/>
          <p:nvPr/>
        </p:nvSpPr>
        <p:spPr>
          <a:xfrm>
            <a:off x="3785355" y="3104056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Oval 38"/>
          <p:cNvSpPr/>
          <p:nvPr/>
        </p:nvSpPr>
        <p:spPr>
          <a:xfrm>
            <a:off x="4254601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Oval 39"/>
          <p:cNvSpPr/>
          <p:nvPr/>
        </p:nvSpPr>
        <p:spPr>
          <a:xfrm>
            <a:off x="5247974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Oval 40"/>
          <p:cNvSpPr/>
          <p:nvPr/>
        </p:nvSpPr>
        <p:spPr>
          <a:xfrm>
            <a:off x="6866915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Oval 41"/>
          <p:cNvSpPr/>
          <p:nvPr/>
        </p:nvSpPr>
        <p:spPr>
          <a:xfrm>
            <a:off x="6455266" y="30865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Straight Arrow Connector 43"/>
          <p:cNvCxnSpPr>
            <a:stCxn id="11" idx="4"/>
            <a:endCxn id="35" idx="0"/>
          </p:cNvCxnSpPr>
          <p:nvPr/>
        </p:nvCxnSpPr>
        <p:spPr>
          <a:xfrm>
            <a:off x="1295636" y="2528900"/>
            <a:ext cx="0" cy="55760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5"/>
            <a:endCxn id="36" idx="1"/>
          </p:cNvCxnSpPr>
          <p:nvPr/>
        </p:nvCxnSpPr>
        <p:spPr>
          <a:xfrm>
            <a:off x="1422929" y="3393821"/>
            <a:ext cx="281121" cy="447217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5"/>
            <a:endCxn id="37" idx="1"/>
          </p:cNvCxnSpPr>
          <p:nvPr/>
        </p:nvCxnSpPr>
        <p:spPr>
          <a:xfrm>
            <a:off x="2378598" y="2476173"/>
            <a:ext cx="359152" cy="67456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4"/>
            <a:endCxn id="35" idx="7"/>
          </p:cNvCxnSpPr>
          <p:nvPr/>
        </p:nvCxnSpPr>
        <p:spPr>
          <a:xfrm flipH="1">
            <a:off x="1422929" y="2528900"/>
            <a:ext cx="361741" cy="61033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3"/>
            <a:endCxn id="37" idx="7"/>
          </p:cNvCxnSpPr>
          <p:nvPr/>
        </p:nvCxnSpPr>
        <p:spPr>
          <a:xfrm flipH="1">
            <a:off x="2992336" y="2493721"/>
            <a:ext cx="845746" cy="65702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5" idx="3"/>
            <a:endCxn id="38" idx="0"/>
          </p:cNvCxnSpPr>
          <p:nvPr/>
        </p:nvCxnSpPr>
        <p:spPr>
          <a:xfrm flipH="1">
            <a:off x="3965375" y="2493721"/>
            <a:ext cx="341953" cy="61033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6" idx="3"/>
            <a:endCxn id="38" idx="7"/>
          </p:cNvCxnSpPr>
          <p:nvPr/>
        </p:nvCxnSpPr>
        <p:spPr>
          <a:xfrm flipH="1">
            <a:off x="4092668" y="2494643"/>
            <a:ext cx="678463" cy="66214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6" idx="4"/>
            <a:endCxn id="39" idx="0"/>
          </p:cNvCxnSpPr>
          <p:nvPr/>
        </p:nvCxnSpPr>
        <p:spPr>
          <a:xfrm flipH="1">
            <a:off x="4434621" y="2547370"/>
            <a:ext cx="463803" cy="116966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6" idx="5"/>
            <a:endCxn id="40" idx="1"/>
          </p:cNvCxnSpPr>
          <p:nvPr/>
        </p:nvCxnSpPr>
        <p:spPr>
          <a:xfrm>
            <a:off x="5025717" y="2494643"/>
            <a:ext cx="274984" cy="127511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7" idx="4"/>
            <a:endCxn id="40" idx="0"/>
          </p:cNvCxnSpPr>
          <p:nvPr/>
        </p:nvCxnSpPr>
        <p:spPr>
          <a:xfrm>
            <a:off x="5372767" y="2547370"/>
            <a:ext cx="55227" cy="116966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8" idx="4"/>
            <a:endCxn id="42" idx="0"/>
          </p:cNvCxnSpPr>
          <p:nvPr/>
        </p:nvCxnSpPr>
        <p:spPr>
          <a:xfrm>
            <a:off x="6635286" y="2528900"/>
            <a:ext cx="0" cy="55760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" idx="5"/>
            <a:endCxn id="41" idx="0"/>
          </p:cNvCxnSpPr>
          <p:nvPr/>
        </p:nvCxnSpPr>
        <p:spPr>
          <a:xfrm>
            <a:off x="6762579" y="2476173"/>
            <a:ext cx="284356" cy="124085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2" idx="4"/>
            <a:endCxn id="41" idx="1"/>
          </p:cNvCxnSpPr>
          <p:nvPr/>
        </p:nvCxnSpPr>
        <p:spPr>
          <a:xfrm>
            <a:off x="6635286" y="3446548"/>
            <a:ext cx="284356" cy="32321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0" idx="2"/>
            <a:endCxn id="39" idx="6"/>
          </p:cNvCxnSpPr>
          <p:nvPr/>
        </p:nvCxnSpPr>
        <p:spPr>
          <a:xfrm flipH="1">
            <a:off x="4614641" y="3897052"/>
            <a:ext cx="633333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8" idx="2"/>
            <a:endCxn id="37" idx="6"/>
          </p:cNvCxnSpPr>
          <p:nvPr/>
        </p:nvCxnSpPr>
        <p:spPr>
          <a:xfrm flipH="1" flipV="1">
            <a:off x="3045063" y="3278034"/>
            <a:ext cx="740292" cy="604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0" idx="6"/>
            <a:endCxn id="42" idx="2"/>
          </p:cNvCxnSpPr>
          <p:nvPr/>
        </p:nvCxnSpPr>
        <p:spPr>
          <a:xfrm flipV="1">
            <a:off x="5608014" y="3266528"/>
            <a:ext cx="847252" cy="63052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11560" y="4977330"/>
            <a:ext cx="8136904" cy="13098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Native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Oval 57"/>
          <p:cNvSpPr/>
          <p:nvPr/>
        </p:nvSpPr>
        <p:spPr>
          <a:xfrm>
            <a:off x="1649428" y="4362821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Oval 59"/>
          <p:cNvSpPr/>
          <p:nvPr/>
        </p:nvSpPr>
        <p:spPr>
          <a:xfrm>
            <a:off x="4717883" y="428383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Oval 68"/>
          <p:cNvSpPr/>
          <p:nvPr/>
        </p:nvSpPr>
        <p:spPr>
          <a:xfrm>
            <a:off x="2626532" y="5169587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Oval 69"/>
          <p:cNvSpPr/>
          <p:nvPr/>
        </p:nvSpPr>
        <p:spPr>
          <a:xfrm>
            <a:off x="1811284" y="571630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Oval 71"/>
          <p:cNvSpPr/>
          <p:nvPr/>
        </p:nvSpPr>
        <p:spPr>
          <a:xfrm>
            <a:off x="6219296" y="5303375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Oval 72"/>
          <p:cNvSpPr/>
          <p:nvPr/>
        </p:nvSpPr>
        <p:spPr>
          <a:xfrm>
            <a:off x="4074581" y="5127687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Oval 74"/>
          <p:cNvSpPr/>
          <p:nvPr/>
        </p:nvSpPr>
        <p:spPr>
          <a:xfrm>
            <a:off x="937747" y="514856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Straight Arrow Connector 78"/>
          <p:cNvCxnSpPr>
            <a:stCxn id="36" idx="4"/>
            <a:endCxn id="58" idx="0"/>
          </p:cNvCxnSpPr>
          <p:nvPr/>
        </p:nvCxnSpPr>
        <p:spPr>
          <a:xfrm flipH="1">
            <a:off x="1829448" y="4148351"/>
            <a:ext cx="1895" cy="21447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0" idx="4"/>
            <a:endCxn id="60" idx="6"/>
          </p:cNvCxnSpPr>
          <p:nvPr/>
        </p:nvCxnSpPr>
        <p:spPr>
          <a:xfrm flipH="1">
            <a:off x="5077923" y="4077072"/>
            <a:ext cx="350071" cy="38678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0" idx="2"/>
            <a:endCxn id="39" idx="4"/>
          </p:cNvCxnSpPr>
          <p:nvPr/>
        </p:nvCxnSpPr>
        <p:spPr>
          <a:xfrm flipH="1" flipV="1">
            <a:off x="4434621" y="4077072"/>
            <a:ext cx="283262" cy="38678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60" idx="3"/>
            <a:endCxn id="73" idx="7"/>
          </p:cNvCxnSpPr>
          <p:nvPr/>
        </p:nvCxnSpPr>
        <p:spPr>
          <a:xfrm flipH="1">
            <a:off x="4381894" y="4591151"/>
            <a:ext cx="388716" cy="589263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3" idx="6"/>
            <a:endCxn id="72" idx="2"/>
          </p:cNvCxnSpPr>
          <p:nvPr/>
        </p:nvCxnSpPr>
        <p:spPr>
          <a:xfrm>
            <a:off x="4434621" y="5307707"/>
            <a:ext cx="1784675" cy="17568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3" idx="2"/>
            <a:endCxn id="69" idx="6"/>
          </p:cNvCxnSpPr>
          <p:nvPr/>
        </p:nvCxnSpPr>
        <p:spPr>
          <a:xfrm flipH="1">
            <a:off x="2986572" y="5307707"/>
            <a:ext cx="1088009" cy="4190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8" idx="3"/>
            <a:endCxn id="75" idx="7"/>
          </p:cNvCxnSpPr>
          <p:nvPr/>
        </p:nvCxnSpPr>
        <p:spPr>
          <a:xfrm flipH="1">
            <a:off x="1245060" y="4670134"/>
            <a:ext cx="457095" cy="53116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58" idx="4"/>
            <a:endCxn id="70" idx="0"/>
          </p:cNvCxnSpPr>
          <p:nvPr/>
        </p:nvCxnSpPr>
        <p:spPr>
          <a:xfrm>
            <a:off x="1829448" y="4722861"/>
            <a:ext cx="161856" cy="99343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5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238</Words>
  <Application>Microsoft Office PowerPoint</Application>
  <PresentationFormat>On-screen Show (4:3)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Helvetica</vt:lpstr>
      <vt:lpstr>Trebuchet MS</vt:lpstr>
      <vt:lpstr>Тема Office</vt:lpstr>
      <vt:lpstr>Garbage Collection and Memory Leak Avoidance in .NET</vt:lpstr>
      <vt:lpstr>Agenda</vt:lpstr>
      <vt:lpstr>Tracing GC algorithm</vt:lpstr>
      <vt:lpstr>Tracing GC algorithm</vt:lpstr>
      <vt:lpstr>Tracing GC algorithm</vt:lpstr>
      <vt:lpstr>Tracing GC algorithm</vt:lpstr>
      <vt:lpstr>Tracing GC algorithm</vt:lpstr>
      <vt:lpstr>Tracing GC algorithm</vt:lpstr>
      <vt:lpstr>Tracing GC algorithm</vt:lpstr>
      <vt:lpstr>Finalization</vt:lpstr>
      <vt:lpstr>Memory Leak Types</vt:lpstr>
      <vt:lpstr>PowerPoint Presentation</vt:lpstr>
    </vt:vector>
  </TitlesOfParts>
  <Company>DG Win&amp;Soft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Yuriy Shapovalov</cp:lastModifiedBy>
  <cp:revision>70</cp:revision>
  <dcterms:created xsi:type="dcterms:W3CDTF">2013-08-21T11:43:56Z</dcterms:created>
  <dcterms:modified xsi:type="dcterms:W3CDTF">2014-01-26T15:13:29Z</dcterms:modified>
</cp:coreProperties>
</file>