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2" r:id="rId4"/>
    <p:sldId id="263" r:id="rId5"/>
    <p:sldId id="264" r:id="rId6"/>
    <p:sldId id="270" r:id="rId7"/>
    <p:sldId id="278" r:id="rId8"/>
    <p:sldId id="265" r:id="rId9"/>
    <p:sldId id="266" r:id="rId10"/>
    <p:sldId id="267" r:id="rId11"/>
    <p:sldId id="271" r:id="rId12"/>
    <p:sldId id="276" r:id="rId13"/>
    <p:sldId id="279" r:id="rId14"/>
    <p:sldId id="272" r:id="rId15"/>
    <p:sldId id="273" r:id="rId16"/>
    <p:sldId id="274" r:id="rId17"/>
    <p:sldId id="275" r:id="rId18"/>
    <p:sldId id="277" r:id="rId19"/>
    <p:sldId id="269" r:id="rId20"/>
    <p:sldId id="259" r:id="rId21"/>
    <p:sldId id="258" r:id="rId22"/>
    <p:sldId id="268" r:id="rId23"/>
    <p:sldId id="261" r:id="rId24"/>
    <p:sldId id="260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  <a:srgbClr val="FF3300"/>
    <a:srgbClr val="FF2525"/>
    <a:srgbClr val="3366FF"/>
    <a:srgbClr val="F137E8"/>
    <a:srgbClr val="C20EB9"/>
    <a:srgbClr val="2924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05.08.2013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0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05.08.2013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2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05.08.2013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310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05.08.2013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100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05.08.2013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319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05.08.2013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795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05.08.2013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558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05.08.2013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85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05.08.2013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00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05.08.2013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67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05.08.2013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92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05.08.2013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487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05.08.2013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45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05.08.2013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77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05.08.2013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55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05.08.2013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852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7BD62930-5499-40C2-A9E0-B6F8263316F8}" type="datetimeFigureOut">
              <a:rPr lang="ru-RU" smtClean="0"/>
              <a:t>05.08.2013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9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BD62930-5499-40C2-A9E0-B6F8263316F8}" type="datetimeFigureOut">
              <a:rPr lang="ru-RU" smtClean="0"/>
              <a:t>05.08.2013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839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Garbage collection in </a:t>
            </a:r>
            <a:r>
              <a:rPr lang="en-US" sz="3600" dirty="0" smtClean="0"/>
              <a:t>.NET</a:t>
            </a:r>
            <a:endParaRPr lang="ru-RU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Comparing with Java, Python and JavaScript approaches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Author: Yuriy Shapovalov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5031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Reference Counting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6484152" cy="4730460"/>
          </a:xfrm>
        </p:spPr>
        <p:txBody>
          <a:bodyPr anchor="t">
            <a:normAutofit/>
          </a:bodyPr>
          <a:lstStyle/>
          <a:p>
            <a:pPr>
              <a:buSzPct val="80000"/>
            </a:pPr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Each 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object has counter of incoming pointers</a:t>
            </a: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When counter reaches zero, object can</a:t>
            </a:r>
            <a:r>
              <a:rPr lang="en-US" sz="22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be collected.</a:t>
            </a:r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611" y="381140"/>
            <a:ext cx="1553014" cy="1676119"/>
          </a:xfrm>
          <a:prstGeom prst="rect">
            <a:avLst/>
          </a:prstGeom>
          <a:ln w="31750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88900"/>
          </a:effectLst>
        </p:spPr>
      </p:pic>
      <p:sp>
        <p:nvSpPr>
          <p:cNvPr id="8" name="Rectangle 7"/>
          <p:cNvSpPr/>
          <p:nvPr/>
        </p:nvSpPr>
        <p:spPr>
          <a:xfrm>
            <a:off x="4637583" y="4251180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37583" y="6003780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01791" y="6003780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01791" y="5127480"/>
            <a:ext cx="762000" cy="393700"/>
          </a:xfrm>
          <a:prstGeom prst="rect">
            <a:avLst/>
          </a:prstGeom>
          <a:solidFill>
            <a:srgbClr val="FF25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0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69091" y="4251180"/>
            <a:ext cx="762000" cy="3937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root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33299" y="4251180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69091" y="5127480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33299" y="5127480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30940" y="5987905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5" idx="2"/>
            <a:endCxn id="17" idx="0"/>
          </p:cNvCxnSpPr>
          <p:nvPr/>
        </p:nvCxnSpPr>
        <p:spPr>
          <a:xfrm>
            <a:off x="2350091" y="4644880"/>
            <a:ext cx="0" cy="4826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2"/>
            <a:endCxn id="18" idx="0"/>
          </p:cNvCxnSpPr>
          <p:nvPr/>
        </p:nvCxnSpPr>
        <p:spPr>
          <a:xfrm>
            <a:off x="3714299" y="4644880"/>
            <a:ext cx="0" cy="4826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3"/>
            <a:endCxn id="8" idx="1"/>
          </p:cNvCxnSpPr>
          <p:nvPr/>
        </p:nvCxnSpPr>
        <p:spPr>
          <a:xfrm>
            <a:off x="4095299" y="4448030"/>
            <a:ext cx="542284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095299" y="6175085"/>
            <a:ext cx="542284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3"/>
            <a:endCxn id="18" idx="1"/>
          </p:cNvCxnSpPr>
          <p:nvPr/>
        </p:nvCxnSpPr>
        <p:spPr>
          <a:xfrm>
            <a:off x="2731091" y="5324330"/>
            <a:ext cx="60220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3"/>
            <a:endCxn id="16" idx="1"/>
          </p:cNvCxnSpPr>
          <p:nvPr/>
        </p:nvCxnSpPr>
        <p:spPr>
          <a:xfrm>
            <a:off x="2731091" y="4448030"/>
            <a:ext cx="60220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8" idx="2"/>
            <a:endCxn id="19" idx="0"/>
          </p:cNvCxnSpPr>
          <p:nvPr/>
        </p:nvCxnSpPr>
        <p:spPr>
          <a:xfrm flipH="1">
            <a:off x="3711940" y="5521180"/>
            <a:ext cx="2359" cy="46672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3" idx="2"/>
            <a:endCxn id="12" idx="0"/>
          </p:cNvCxnSpPr>
          <p:nvPr/>
        </p:nvCxnSpPr>
        <p:spPr>
          <a:xfrm>
            <a:off x="6382791" y="5521180"/>
            <a:ext cx="0" cy="4826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2" idx="1"/>
          </p:cNvCxnSpPr>
          <p:nvPr/>
        </p:nvCxnSpPr>
        <p:spPr>
          <a:xfrm flipH="1">
            <a:off x="5399583" y="6200630"/>
            <a:ext cx="60220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Reference Counting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6484152" cy="4730460"/>
          </a:xfrm>
        </p:spPr>
        <p:txBody>
          <a:bodyPr anchor="t">
            <a:normAutofit/>
          </a:bodyPr>
          <a:lstStyle/>
          <a:p>
            <a:pPr>
              <a:buSzPct val="80000"/>
            </a:pPr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Each 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object has counter of incoming pointers</a:t>
            </a: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When counter reaches zero, object can</a:t>
            </a:r>
            <a:r>
              <a:rPr lang="en-US" sz="22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be collected.</a:t>
            </a:r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611" y="381140"/>
            <a:ext cx="1553014" cy="1676119"/>
          </a:xfrm>
          <a:prstGeom prst="rect">
            <a:avLst/>
          </a:prstGeom>
          <a:ln w="31750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88900"/>
          </a:effectLst>
        </p:spPr>
      </p:pic>
      <p:sp>
        <p:nvSpPr>
          <p:cNvPr id="8" name="Rectangle 7"/>
          <p:cNvSpPr/>
          <p:nvPr/>
        </p:nvSpPr>
        <p:spPr>
          <a:xfrm>
            <a:off x="4637583" y="42511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37583" y="60037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69091" y="4251180"/>
            <a:ext cx="762000" cy="3937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root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33299" y="42511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69091" y="51274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33299" y="51274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30940" y="5987905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5" idx="2"/>
            <a:endCxn id="17" idx="0"/>
          </p:cNvCxnSpPr>
          <p:nvPr/>
        </p:nvCxnSpPr>
        <p:spPr>
          <a:xfrm>
            <a:off x="2350091" y="4644880"/>
            <a:ext cx="0" cy="4826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2"/>
            <a:endCxn id="18" idx="0"/>
          </p:cNvCxnSpPr>
          <p:nvPr/>
        </p:nvCxnSpPr>
        <p:spPr>
          <a:xfrm>
            <a:off x="3714299" y="4644880"/>
            <a:ext cx="0" cy="4826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3"/>
            <a:endCxn id="8" idx="1"/>
          </p:cNvCxnSpPr>
          <p:nvPr/>
        </p:nvCxnSpPr>
        <p:spPr>
          <a:xfrm>
            <a:off x="4095299" y="4448030"/>
            <a:ext cx="542284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095299" y="6175085"/>
            <a:ext cx="542284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3"/>
            <a:endCxn id="18" idx="1"/>
          </p:cNvCxnSpPr>
          <p:nvPr/>
        </p:nvCxnSpPr>
        <p:spPr>
          <a:xfrm>
            <a:off x="2731091" y="5324330"/>
            <a:ext cx="60220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3"/>
            <a:endCxn id="16" idx="1"/>
          </p:cNvCxnSpPr>
          <p:nvPr/>
        </p:nvCxnSpPr>
        <p:spPr>
          <a:xfrm>
            <a:off x="2731091" y="4448030"/>
            <a:ext cx="60220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8" idx="2"/>
            <a:endCxn id="19" idx="0"/>
          </p:cNvCxnSpPr>
          <p:nvPr/>
        </p:nvCxnSpPr>
        <p:spPr>
          <a:xfrm flipH="1">
            <a:off x="3711940" y="5521180"/>
            <a:ext cx="2359" cy="46672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84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Reference Counting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6484152" cy="4730460"/>
          </a:xfrm>
        </p:spPr>
        <p:txBody>
          <a:bodyPr anchor="t">
            <a:normAutofit/>
          </a:bodyPr>
          <a:lstStyle/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Each object has counter of incoming pointers</a:t>
            </a: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When counter reaches zero, object can</a:t>
            </a:r>
            <a:r>
              <a:rPr lang="en-US" sz="22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be collected</a:t>
            </a:r>
            <a:r>
              <a:rPr lang="en-US" sz="2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SzPct val="80000"/>
            </a:pPr>
            <a:endParaRPr lang="en-US" sz="22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SzPct val="80000"/>
              <a:buNone/>
            </a:pPr>
            <a:r>
              <a:rPr lang="en-US" sz="2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- Have a problem with cyclic dependencies</a:t>
            </a:r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611" y="381140"/>
            <a:ext cx="1553014" cy="1676119"/>
          </a:xfrm>
          <a:prstGeom prst="rect">
            <a:avLst/>
          </a:prstGeom>
          <a:ln w="31750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88900"/>
          </a:effectLst>
        </p:spPr>
      </p:pic>
      <p:sp>
        <p:nvSpPr>
          <p:cNvPr id="8" name="Rectangle 7"/>
          <p:cNvSpPr/>
          <p:nvPr/>
        </p:nvSpPr>
        <p:spPr>
          <a:xfrm>
            <a:off x="4637583" y="42511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37583" y="60037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69091" y="4251180"/>
            <a:ext cx="762000" cy="3937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root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33299" y="42511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69091" y="51274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33299" y="51274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30940" y="5987905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5" idx="2"/>
            <a:endCxn id="17" idx="0"/>
          </p:cNvCxnSpPr>
          <p:nvPr/>
        </p:nvCxnSpPr>
        <p:spPr>
          <a:xfrm>
            <a:off x="2350091" y="4644880"/>
            <a:ext cx="0" cy="4826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2"/>
            <a:endCxn id="18" idx="0"/>
          </p:cNvCxnSpPr>
          <p:nvPr/>
        </p:nvCxnSpPr>
        <p:spPr>
          <a:xfrm>
            <a:off x="3714299" y="4644880"/>
            <a:ext cx="0" cy="4826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3"/>
            <a:endCxn id="8" idx="1"/>
          </p:cNvCxnSpPr>
          <p:nvPr/>
        </p:nvCxnSpPr>
        <p:spPr>
          <a:xfrm>
            <a:off x="4095299" y="4448030"/>
            <a:ext cx="542284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095299" y="6175085"/>
            <a:ext cx="542284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3"/>
            <a:endCxn id="18" idx="1"/>
          </p:cNvCxnSpPr>
          <p:nvPr/>
        </p:nvCxnSpPr>
        <p:spPr>
          <a:xfrm>
            <a:off x="2731091" y="5324330"/>
            <a:ext cx="60220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3"/>
            <a:endCxn id="16" idx="1"/>
          </p:cNvCxnSpPr>
          <p:nvPr/>
        </p:nvCxnSpPr>
        <p:spPr>
          <a:xfrm>
            <a:off x="2731091" y="4448030"/>
            <a:ext cx="60220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8" idx="2"/>
            <a:endCxn id="19" idx="0"/>
          </p:cNvCxnSpPr>
          <p:nvPr/>
        </p:nvCxnSpPr>
        <p:spPr>
          <a:xfrm flipH="1">
            <a:off x="3711940" y="5521180"/>
            <a:ext cx="2359" cy="46672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406980" y="42511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68399" y="42511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06980" y="5978235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68411" y="5978235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>
            <a:stCxn id="20" idx="2"/>
            <a:endCxn id="24" idx="0"/>
          </p:cNvCxnSpPr>
          <p:nvPr/>
        </p:nvCxnSpPr>
        <p:spPr>
          <a:xfrm>
            <a:off x="6787980" y="4644880"/>
            <a:ext cx="0" cy="133335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0"/>
            <a:endCxn id="23" idx="2"/>
          </p:cNvCxnSpPr>
          <p:nvPr/>
        </p:nvCxnSpPr>
        <p:spPr>
          <a:xfrm flipH="1" flipV="1">
            <a:off x="8149399" y="4644880"/>
            <a:ext cx="12" cy="133335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1"/>
            <a:endCxn id="20" idx="3"/>
          </p:cNvCxnSpPr>
          <p:nvPr/>
        </p:nvCxnSpPr>
        <p:spPr>
          <a:xfrm flipH="1">
            <a:off x="7168980" y="4448030"/>
            <a:ext cx="599419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3"/>
            <a:endCxn id="26" idx="1"/>
          </p:cNvCxnSpPr>
          <p:nvPr/>
        </p:nvCxnSpPr>
        <p:spPr>
          <a:xfrm>
            <a:off x="7168980" y="6175085"/>
            <a:ext cx="599431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10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Reference Counting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6484152" cy="4730460"/>
          </a:xfrm>
        </p:spPr>
        <p:txBody>
          <a:bodyPr anchor="t">
            <a:normAutofit/>
          </a:bodyPr>
          <a:lstStyle/>
          <a:p>
            <a:pPr marL="0" indent="0">
              <a:buSzPct val="80000"/>
              <a:buNone/>
            </a:pPr>
            <a:r>
              <a:rPr lang="en-US" sz="2400" b="1" cap="none" dirty="0" smtClean="0">
                <a:solidFill>
                  <a:srgbClr val="99FF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Simple. Garbage is easily identified.</a:t>
            </a:r>
          </a:p>
          <a:p>
            <a:pPr marL="0" indent="0">
              <a:buSzPct val="80000"/>
              <a:buNone/>
            </a:pPr>
            <a:r>
              <a:rPr lang="en-US" sz="2400" b="1" cap="none" dirty="0" smtClean="0">
                <a:solidFill>
                  <a:srgbClr val="99FF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Easy to implement.</a:t>
            </a:r>
          </a:p>
          <a:p>
            <a:pPr marL="0" indent="0">
              <a:buSzPct val="80000"/>
              <a:buNone/>
            </a:pPr>
            <a:r>
              <a:rPr lang="en-US" sz="2400" b="1" cap="none" dirty="0" smtClean="0">
                <a:solidFill>
                  <a:srgbClr val="99FF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Immediate reclamation of storage.</a:t>
            </a:r>
          </a:p>
          <a:p>
            <a:pPr marL="0" indent="0">
              <a:buSzPct val="80000"/>
              <a:buNone/>
            </a:pPr>
            <a:endParaRPr lang="en-US" sz="2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SzPct val="80000"/>
              <a:buNone/>
            </a:pPr>
            <a:r>
              <a:rPr lang="en-US" sz="2400" b="1" cap="none" dirty="0">
                <a:solidFill>
                  <a:srgbClr val="FF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The overhead of incrementing and decrementing the reference count each time</a:t>
            </a:r>
          </a:p>
          <a:p>
            <a:pPr marL="0" indent="0">
              <a:buSzPct val="80000"/>
              <a:buNone/>
            </a:pPr>
            <a:r>
              <a:rPr lang="en-US" sz="2400" b="1" cap="none" dirty="0" smtClean="0">
                <a:solidFill>
                  <a:srgbClr val="FF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Extra space for counter field in each object.</a:t>
            </a:r>
          </a:p>
          <a:p>
            <a:pPr marL="0" indent="0">
              <a:buSzPct val="80000"/>
              <a:buNone/>
            </a:pPr>
            <a:r>
              <a:rPr lang="en-US" sz="2400" b="1" cap="none" dirty="0" smtClean="0">
                <a:solidFill>
                  <a:srgbClr val="FF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It may increase heap fragmentation</a:t>
            </a:r>
          </a:p>
          <a:p>
            <a:pPr marL="0" indent="0">
              <a:buSzPct val="80000"/>
              <a:buNone/>
            </a:pPr>
            <a:r>
              <a:rPr lang="en-US" sz="2400" b="1" cap="none" dirty="0" smtClean="0">
                <a:solidFill>
                  <a:srgbClr val="FF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Does not detect garbage with cyclic references.</a:t>
            </a:r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07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Copying collections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7511472" cy="4730460"/>
          </a:xfrm>
        </p:spPr>
        <p:txBody>
          <a:bodyPr anchor="t">
            <a:normAutofit/>
          </a:bodyPr>
          <a:lstStyle/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Memory is organized into two areas</a:t>
            </a:r>
          </a:p>
          <a:p>
            <a:pPr lvl="1">
              <a:buSzPct val="80000"/>
            </a:pPr>
            <a:r>
              <a:rPr lang="en-US" sz="2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old space: used for allocation</a:t>
            </a:r>
          </a:p>
          <a:p>
            <a:pPr lvl="1">
              <a:buSzPct val="80000"/>
            </a:pPr>
            <a:r>
              <a:rPr lang="en-US" sz="2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new space: used as a reserve for GC</a:t>
            </a:r>
          </a:p>
          <a:p>
            <a:pPr lvl="1">
              <a:buSzPct val="80000"/>
            </a:pPr>
            <a:endParaRPr lang="en-US" sz="105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GC starts when the old space is full.</a:t>
            </a: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Copies all reachable objects from old space to new.</a:t>
            </a: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Reverse roles of the old and new spaces.</a:t>
            </a:r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883" y="376459"/>
            <a:ext cx="1503268" cy="1685482"/>
          </a:xfrm>
          <a:prstGeom prst="rect">
            <a:avLst/>
          </a:prstGeom>
          <a:ln w="31750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88900"/>
          </a:effectLst>
        </p:spPr>
      </p:pic>
      <p:sp>
        <p:nvSpPr>
          <p:cNvPr id="4" name="Rectangle 3"/>
          <p:cNvSpPr/>
          <p:nvPr/>
        </p:nvSpPr>
        <p:spPr>
          <a:xfrm>
            <a:off x="475990" y="5052124"/>
            <a:ext cx="4008329" cy="95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old space</a:t>
            </a:r>
            <a:endParaRPr lang="ru-RU" dirty="0"/>
          </a:p>
        </p:txBody>
      </p:sp>
      <p:sp>
        <p:nvSpPr>
          <p:cNvPr id="23" name="Rectangle 22"/>
          <p:cNvSpPr/>
          <p:nvPr/>
        </p:nvSpPr>
        <p:spPr>
          <a:xfrm>
            <a:off x="4504228" y="5052124"/>
            <a:ext cx="4008329" cy="95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new space</a:t>
            </a:r>
            <a:endParaRPr lang="ru-RU" dirty="0"/>
          </a:p>
        </p:txBody>
      </p:sp>
      <p:sp>
        <p:nvSpPr>
          <p:cNvPr id="15" name="Rectangle 14"/>
          <p:cNvSpPr/>
          <p:nvPr/>
        </p:nvSpPr>
        <p:spPr>
          <a:xfrm>
            <a:off x="488516" y="5458517"/>
            <a:ext cx="762000" cy="54421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root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64319" y="5458517"/>
            <a:ext cx="762000" cy="54421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046228" y="5458516"/>
            <a:ext cx="762000" cy="54421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824215" y="5458516"/>
            <a:ext cx="762000" cy="54421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ru-RU" b="1" dirty="0">
              <a:solidFill>
                <a:schemeClr val="bg1"/>
              </a:solidFill>
            </a:endParaRPr>
          </a:p>
        </p:txBody>
      </p:sp>
      <p:cxnSp>
        <p:nvCxnSpPr>
          <p:cNvPr id="27" name="Curved Connector 26"/>
          <p:cNvCxnSpPr>
            <a:stCxn id="15" idx="2"/>
            <a:endCxn id="17" idx="2"/>
          </p:cNvCxnSpPr>
          <p:nvPr/>
        </p:nvCxnSpPr>
        <p:spPr>
          <a:xfrm rot="16200000" flipH="1">
            <a:off x="1257417" y="5614830"/>
            <a:ext cx="12700" cy="775803"/>
          </a:xfrm>
          <a:prstGeom prst="curvedConnector3">
            <a:avLst>
              <a:gd name="adj1" fmla="val 1800000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7" idx="2"/>
            <a:endCxn id="31" idx="2"/>
          </p:cNvCxnSpPr>
          <p:nvPr/>
        </p:nvCxnSpPr>
        <p:spPr>
          <a:xfrm rot="5400000" flipH="1" flipV="1">
            <a:off x="2425266" y="5222784"/>
            <a:ext cx="1" cy="1559896"/>
          </a:xfrm>
          <a:prstGeom prst="curvedConnector3">
            <a:avLst>
              <a:gd name="adj1" fmla="val -22860000000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470421" y="6009082"/>
            <a:ext cx="0" cy="488515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600017" y="5458516"/>
            <a:ext cx="884302" cy="54421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01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Copying collections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7511472" cy="4730460"/>
          </a:xfrm>
        </p:spPr>
        <p:txBody>
          <a:bodyPr anchor="t">
            <a:normAutofit/>
          </a:bodyPr>
          <a:lstStyle/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Memory is organized into two areas</a:t>
            </a:r>
          </a:p>
          <a:p>
            <a:pPr lvl="1">
              <a:buSzPct val="80000"/>
            </a:pPr>
            <a:r>
              <a:rPr lang="en-US" sz="2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old space: used for allocation</a:t>
            </a:r>
          </a:p>
          <a:p>
            <a:pPr lvl="1">
              <a:buSzPct val="80000"/>
            </a:pPr>
            <a:r>
              <a:rPr lang="en-US" sz="2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new space: used as a reserve for GC</a:t>
            </a:r>
          </a:p>
          <a:p>
            <a:pPr lvl="1">
              <a:buSzPct val="80000"/>
            </a:pPr>
            <a:endParaRPr lang="en-US" sz="105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GC starts when the old space is full.</a:t>
            </a: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Copies all reachable objects from old space to new.</a:t>
            </a: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Reverse roles of the old and new spaces.</a:t>
            </a:r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883" y="376459"/>
            <a:ext cx="1503268" cy="1685482"/>
          </a:xfrm>
          <a:prstGeom prst="rect">
            <a:avLst/>
          </a:prstGeom>
          <a:ln w="31750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88900"/>
          </a:effectLst>
        </p:spPr>
      </p:pic>
      <p:sp>
        <p:nvSpPr>
          <p:cNvPr id="4" name="Rectangle 3"/>
          <p:cNvSpPr/>
          <p:nvPr/>
        </p:nvSpPr>
        <p:spPr>
          <a:xfrm>
            <a:off x="475990" y="5052124"/>
            <a:ext cx="4008329" cy="95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old space</a:t>
            </a:r>
            <a:endParaRPr lang="ru-RU" dirty="0"/>
          </a:p>
        </p:txBody>
      </p:sp>
      <p:sp>
        <p:nvSpPr>
          <p:cNvPr id="23" name="Rectangle 22"/>
          <p:cNvSpPr/>
          <p:nvPr/>
        </p:nvSpPr>
        <p:spPr>
          <a:xfrm>
            <a:off x="4504228" y="5052124"/>
            <a:ext cx="4008329" cy="95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new space</a:t>
            </a:r>
            <a:endParaRPr lang="ru-RU" dirty="0"/>
          </a:p>
        </p:txBody>
      </p:sp>
      <p:sp>
        <p:nvSpPr>
          <p:cNvPr id="15" name="Rectangle 14"/>
          <p:cNvSpPr/>
          <p:nvPr/>
        </p:nvSpPr>
        <p:spPr>
          <a:xfrm>
            <a:off x="488516" y="5458517"/>
            <a:ext cx="762000" cy="54421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root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64319" y="5458517"/>
            <a:ext cx="762000" cy="54421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046228" y="5458516"/>
            <a:ext cx="762000" cy="544215"/>
          </a:xfrm>
          <a:prstGeom prst="rect">
            <a:avLst/>
          </a:prstGeom>
          <a:solidFill>
            <a:srgbClr val="FF25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824215" y="5458516"/>
            <a:ext cx="762000" cy="54421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ru-RU" b="1" dirty="0">
              <a:solidFill>
                <a:schemeClr val="bg1"/>
              </a:solidFill>
            </a:endParaRPr>
          </a:p>
        </p:txBody>
      </p:sp>
      <p:cxnSp>
        <p:nvCxnSpPr>
          <p:cNvPr id="27" name="Curved Connector 26"/>
          <p:cNvCxnSpPr>
            <a:stCxn id="15" idx="2"/>
            <a:endCxn id="17" idx="2"/>
          </p:cNvCxnSpPr>
          <p:nvPr/>
        </p:nvCxnSpPr>
        <p:spPr>
          <a:xfrm rot="16200000" flipH="1">
            <a:off x="1257417" y="5614830"/>
            <a:ext cx="12700" cy="775803"/>
          </a:xfrm>
          <a:prstGeom prst="curvedConnector3">
            <a:avLst>
              <a:gd name="adj1" fmla="val 1800000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7" idx="2"/>
            <a:endCxn id="31" idx="2"/>
          </p:cNvCxnSpPr>
          <p:nvPr/>
        </p:nvCxnSpPr>
        <p:spPr>
          <a:xfrm rot="5400000" flipH="1" flipV="1">
            <a:off x="2425266" y="5222784"/>
            <a:ext cx="1" cy="1559896"/>
          </a:xfrm>
          <a:prstGeom prst="curvedConnector3">
            <a:avLst>
              <a:gd name="adj1" fmla="val -22860000000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475564" y="6009082"/>
            <a:ext cx="0" cy="488515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600017" y="5458516"/>
            <a:ext cx="884302" cy="544215"/>
          </a:xfrm>
          <a:prstGeom prst="rect">
            <a:avLst/>
          </a:prstGeom>
          <a:solidFill>
            <a:srgbClr val="FF25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65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Copying collections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7511472" cy="4730460"/>
          </a:xfrm>
        </p:spPr>
        <p:txBody>
          <a:bodyPr anchor="t">
            <a:normAutofit/>
          </a:bodyPr>
          <a:lstStyle/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Memory is organized into two areas</a:t>
            </a:r>
          </a:p>
          <a:p>
            <a:pPr lvl="1">
              <a:buSzPct val="80000"/>
            </a:pPr>
            <a:r>
              <a:rPr lang="en-US" sz="2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old space: used for allocation</a:t>
            </a:r>
          </a:p>
          <a:p>
            <a:pPr lvl="1">
              <a:buSzPct val="80000"/>
            </a:pPr>
            <a:r>
              <a:rPr lang="en-US" sz="2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new space: used as a reserve for GC</a:t>
            </a:r>
          </a:p>
          <a:p>
            <a:pPr lvl="1">
              <a:buSzPct val="80000"/>
            </a:pPr>
            <a:endParaRPr lang="en-US" sz="105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GC starts when the old space is full.</a:t>
            </a: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Copies all reachable objects from old space to new.</a:t>
            </a: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Reverse roles of the old and new spaces.</a:t>
            </a:r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883" y="376459"/>
            <a:ext cx="1503268" cy="1685482"/>
          </a:xfrm>
          <a:prstGeom prst="rect">
            <a:avLst/>
          </a:prstGeom>
          <a:ln w="31750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88900"/>
          </a:effectLst>
        </p:spPr>
      </p:pic>
      <p:sp>
        <p:nvSpPr>
          <p:cNvPr id="4" name="Rectangle 3"/>
          <p:cNvSpPr/>
          <p:nvPr/>
        </p:nvSpPr>
        <p:spPr>
          <a:xfrm>
            <a:off x="475990" y="5052124"/>
            <a:ext cx="4008329" cy="95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old space</a:t>
            </a:r>
            <a:endParaRPr lang="ru-RU" dirty="0"/>
          </a:p>
        </p:txBody>
      </p:sp>
      <p:sp>
        <p:nvSpPr>
          <p:cNvPr id="23" name="Rectangle 22"/>
          <p:cNvSpPr/>
          <p:nvPr/>
        </p:nvSpPr>
        <p:spPr>
          <a:xfrm>
            <a:off x="4504228" y="5052124"/>
            <a:ext cx="4008329" cy="95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new space</a:t>
            </a:r>
            <a:endParaRPr lang="ru-RU" dirty="0"/>
          </a:p>
        </p:txBody>
      </p:sp>
      <p:sp>
        <p:nvSpPr>
          <p:cNvPr id="15" name="Rectangle 14"/>
          <p:cNvSpPr/>
          <p:nvPr/>
        </p:nvSpPr>
        <p:spPr>
          <a:xfrm>
            <a:off x="4500306" y="5464867"/>
            <a:ext cx="762000" cy="54421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root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78293" y="5458516"/>
            <a:ext cx="762000" cy="54421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046228" y="5458516"/>
            <a:ext cx="762000" cy="544215"/>
          </a:xfrm>
          <a:prstGeom prst="rect">
            <a:avLst/>
          </a:prstGeom>
          <a:solidFill>
            <a:srgbClr val="FF25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56280" y="5458516"/>
            <a:ext cx="762000" cy="54421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ru-RU" b="1" dirty="0">
              <a:solidFill>
                <a:schemeClr val="bg1"/>
              </a:solidFill>
            </a:endParaRPr>
          </a:p>
        </p:txBody>
      </p:sp>
      <p:cxnSp>
        <p:nvCxnSpPr>
          <p:cNvPr id="27" name="Curved Connector 26"/>
          <p:cNvCxnSpPr>
            <a:stCxn id="15" idx="2"/>
            <a:endCxn id="17" idx="2"/>
          </p:cNvCxnSpPr>
          <p:nvPr/>
        </p:nvCxnSpPr>
        <p:spPr>
          <a:xfrm rot="5400000" flipH="1" flipV="1">
            <a:off x="5267123" y="5616913"/>
            <a:ext cx="6351" cy="777987"/>
          </a:xfrm>
          <a:prstGeom prst="curvedConnector3">
            <a:avLst>
              <a:gd name="adj1" fmla="val -3599433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7" idx="2"/>
            <a:endCxn id="31" idx="2"/>
          </p:cNvCxnSpPr>
          <p:nvPr/>
        </p:nvCxnSpPr>
        <p:spPr>
          <a:xfrm rot="16200000" flipH="1">
            <a:off x="6048286" y="5613737"/>
            <a:ext cx="12700" cy="777987"/>
          </a:xfrm>
          <a:prstGeom prst="curvedConnector3">
            <a:avLst>
              <a:gd name="adj1" fmla="val 1800000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6818280" y="6009081"/>
            <a:ext cx="0" cy="488515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600017" y="5458516"/>
            <a:ext cx="884302" cy="544215"/>
          </a:xfrm>
          <a:prstGeom prst="rect">
            <a:avLst/>
          </a:prstGeom>
          <a:solidFill>
            <a:srgbClr val="FF25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63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Copying collections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7511472" cy="4730460"/>
          </a:xfrm>
        </p:spPr>
        <p:txBody>
          <a:bodyPr anchor="t">
            <a:normAutofit/>
          </a:bodyPr>
          <a:lstStyle/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Memory is organized into two areas</a:t>
            </a:r>
          </a:p>
          <a:p>
            <a:pPr lvl="1">
              <a:buSzPct val="80000"/>
            </a:pPr>
            <a:r>
              <a:rPr lang="en-US" sz="2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old space: used for allocation</a:t>
            </a:r>
          </a:p>
          <a:p>
            <a:pPr lvl="1">
              <a:buSzPct val="80000"/>
            </a:pPr>
            <a:r>
              <a:rPr lang="en-US" sz="2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new space: used as a reserve for GC</a:t>
            </a:r>
          </a:p>
          <a:p>
            <a:pPr lvl="1">
              <a:buSzPct val="80000"/>
            </a:pPr>
            <a:endParaRPr lang="en-US" sz="105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GC starts when the old space is full.</a:t>
            </a: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Copies all reachable objects from old space to new.</a:t>
            </a: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Reverse roles of the old and new spaces.</a:t>
            </a:r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883" y="376459"/>
            <a:ext cx="1503268" cy="1685482"/>
          </a:xfrm>
          <a:prstGeom prst="rect">
            <a:avLst/>
          </a:prstGeom>
          <a:ln w="31750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88900"/>
          </a:effectLst>
        </p:spPr>
      </p:pic>
      <p:sp>
        <p:nvSpPr>
          <p:cNvPr id="4" name="Rectangle 3"/>
          <p:cNvSpPr/>
          <p:nvPr/>
        </p:nvSpPr>
        <p:spPr>
          <a:xfrm>
            <a:off x="475990" y="5052124"/>
            <a:ext cx="4008329" cy="95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smtClean="0"/>
              <a:t>new space</a:t>
            </a:r>
            <a:endParaRPr lang="ru-RU" sz="2000" b="1" dirty="0"/>
          </a:p>
        </p:txBody>
      </p:sp>
      <p:sp>
        <p:nvSpPr>
          <p:cNvPr id="23" name="Rectangle 22"/>
          <p:cNvSpPr/>
          <p:nvPr/>
        </p:nvSpPr>
        <p:spPr>
          <a:xfrm>
            <a:off x="4504228" y="5052124"/>
            <a:ext cx="4008329" cy="95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smtClean="0"/>
              <a:t>old space</a:t>
            </a:r>
            <a:endParaRPr lang="ru-RU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4500306" y="5464867"/>
            <a:ext cx="762000" cy="54421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root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78293" y="5458516"/>
            <a:ext cx="762000" cy="54421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56280" y="5458516"/>
            <a:ext cx="762000" cy="54421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ru-RU" b="1" dirty="0">
              <a:solidFill>
                <a:schemeClr val="bg1"/>
              </a:solidFill>
            </a:endParaRPr>
          </a:p>
        </p:txBody>
      </p:sp>
      <p:cxnSp>
        <p:nvCxnSpPr>
          <p:cNvPr id="27" name="Curved Connector 26"/>
          <p:cNvCxnSpPr>
            <a:stCxn id="15" idx="2"/>
            <a:endCxn id="17" idx="2"/>
          </p:cNvCxnSpPr>
          <p:nvPr/>
        </p:nvCxnSpPr>
        <p:spPr>
          <a:xfrm rot="5400000" flipH="1" flipV="1">
            <a:off x="5267123" y="5616913"/>
            <a:ext cx="6351" cy="777987"/>
          </a:xfrm>
          <a:prstGeom prst="curvedConnector3">
            <a:avLst>
              <a:gd name="adj1" fmla="val -3599433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7" idx="2"/>
            <a:endCxn id="31" idx="2"/>
          </p:cNvCxnSpPr>
          <p:nvPr/>
        </p:nvCxnSpPr>
        <p:spPr>
          <a:xfrm rot="16200000" flipH="1">
            <a:off x="6048286" y="5613737"/>
            <a:ext cx="12700" cy="777987"/>
          </a:xfrm>
          <a:prstGeom prst="curvedConnector3">
            <a:avLst>
              <a:gd name="adj1" fmla="val 1800000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6818280" y="6009081"/>
            <a:ext cx="0" cy="488515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96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Copying collections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7511472" cy="5217090"/>
          </a:xfrm>
        </p:spPr>
        <p:txBody>
          <a:bodyPr anchor="t">
            <a:normAutofit/>
          </a:bodyPr>
          <a:lstStyle/>
          <a:p>
            <a:pPr marL="0" indent="0">
              <a:buSzPct val="80000"/>
              <a:buNone/>
            </a:pPr>
            <a:r>
              <a:rPr lang="en-US" sz="2400" b="1" cap="none" dirty="0" smtClean="0">
                <a:solidFill>
                  <a:srgbClr val="99FF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Only one pass through the data is required</a:t>
            </a:r>
          </a:p>
          <a:p>
            <a:pPr marL="0" indent="0">
              <a:buSzPct val="80000"/>
              <a:buNone/>
            </a:pPr>
            <a:r>
              <a:rPr lang="en-US" sz="2400" b="1" cap="none" dirty="0" smtClean="0">
                <a:solidFill>
                  <a:srgbClr val="99FF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It de-fragment the heap</a:t>
            </a:r>
          </a:p>
          <a:p>
            <a:pPr marL="0" indent="0">
              <a:buSzPct val="80000"/>
              <a:buNone/>
            </a:pPr>
            <a:r>
              <a:rPr lang="en-US" sz="2400" b="1" cap="none" dirty="0" smtClean="0">
                <a:solidFill>
                  <a:srgbClr val="99FF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Able to reclaim garbage with cyclic references.</a:t>
            </a:r>
          </a:p>
          <a:p>
            <a:pPr marL="0" indent="0">
              <a:buSzPct val="80000"/>
              <a:buNone/>
            </a:pPr>
            <a:r>
              <a:rPr lang="en-US" sz="2400" b="1" cap="none" dirty="0" smtClean="0">
                <a:solidFill>
                  <a:srgbClr val="99FF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No overhead with reference storage and manipulating.</a:t>
            </a:r>
          </a:p>
          <a:p>
            <a:pPr marL="0" indent="0">
              <a:buSzPct val="80000"/>
              <a:buNone/>
            </a:pPr>
            <a:endParaRPr lang="en-US" sz="2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SzPct val="80000"/>
              <a:buNone/>
            </a:pPr>
            <a:r>
              <a:rPr lang="en-US" sz="2400" b="1" cap="none" dirty="0" smtClean="0">
                <a:solidFill>
                  <a:srgbClr val="FF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Twice as much memory is needed for a given amount of heap space</a:t>
            </a:r>
          </a:p>
          <a:p>
            <a:pPr marL="0" indent="0">
              <a:buSzPct val="80000"/>
              <a:buNone/>
            </a:pPr>
            <a:r>
              <a:rPr lang="en-US" sz="2400" b="1" cap="none" dirty="0" smtClean="0">
                <a:solidFill>
                  <a:srgbClr val="FF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Objects are moved in memory during garbage collection  (references need to be updated)</a:t>
            </a:r>
          </a:p>
          <a:p>
            <a:pPr marL="0" indent="0">
              <a:buSzPct val="80000"/>
              <a:buNone/>
            </a:pPr>
            <a:r>
              <a:rPr lang="en-US" sz="2400" b="1" cap="none" dirty="0" smtClean="0">
                <a:solidFill>
                  <a:srgbClr val="FF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The program must be halted during garbage collecting.</a:t>
            </a:r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8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Comparison</a:t>
            </a:r>
            <a:endParaRPr lang="ru-R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29143"/>
              </p:ext>
            </p:extLst>
          </p:nvPr>
        </p:nvGraphicFramePr>
        <p:xfrm>
          <a:off x="350729" y="1672269"/>
          <a:ext cx="8430016" cy="425290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356975"/>
                <a:gridCol w="1728592"/>
                <a:gridCol w="1628383"/>
                <a:gridCol w="1716066"/>
              </a:tblGrid>
              <a:tr h="36947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Tracing</a:t>
                      </a:r>
                      <a:endParaRPr lang="ru-RU" b="0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Reference</a:t>
                      </a:r>
                      <a:r>
                        <a:rPr lang="en-US" b="0" baseline="0" dirty="0" smtClean="0"/>
                        <a:t> counting</a:t>
                      </a:r>
                      <a:endParaRPr lang="ru-RU" b="0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Copying</a:t>
                      </a:r>
                      <a:r>
                        <a:rPr lang="en-US" b="0" baseline="0" dirty="0" smtClean="0"/>
                        <a:t> collections</a:t>
                      </a:r>
                      <a:endParaRPr lang="ru-RU" b="0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602138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Collection style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batch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incremental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copy</a:t>
                      </a:r>
                      <a:endParaRPr lang="ru-RU" dirty="0"/>
                    </a:p>
                  </a:txBody>
                  <a:tcPr anchor="ctr"/>
                </a:tc>
              </a:tr>
              <a:tr h="602138">
                <a:tc>
                  <a:txBody>
                    <a:bodyPr/>
                    <a:lstStyle/>
                    <a:p>
                      <a:r>
                        <a:rPr lang="en-US" b="0" dirty="0" smtClean="0"/>
                        <a:t>Pause</a:t>
                      </a:r>
                      <a:r>
                        <a:rPr lang="en-US" b="0" baseline="0" dirty="0" smtClean="0"/>
                        <a:t> Times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long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short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long</a:t>
                      </a:r>
                      <a:endParaRPr lang="ru-RU" dirty="0"/>
                    </a:p>
                  </a:txBody>
                  <a:tcPr anchor="ctr"/>
                </a:tc>
              </a:tr>
              <a:tr h="602138"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Real Time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ru-RU" dirty="0"/>
                    </a:p>
                  </a:txBody>
                  <a:tcPr anchor="ctr"/>
                </a:tc>
              </a:tr>
              <a:tr h="602138">
                <a:tc>
                  <a:txBody>
                    <a:bodyPr/>
                    <a:lstStyle/>
                    <a:p>
                      <a:r>
                        <a:rPr lang="en-US" b="0" dirty="0" smtClean="0"/>
                        <a:t>Delayed Reclamation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ru-RU" dirty="0"/>
                    </a:p>
                  </a:txBody>
                  <a:tcPr anchor="ctr"/>
                </a:tc>
              </a:tr>
              <a:tr h="602138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Cost</a:t>
                      </a:r>
                      <a:r>
                        <a:rPr lang="en-US" b="0" baseline="0" dirty="0" smtClean="0"/>
                        <a:t> per mutation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none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ru-RU" dirty="0"/>
                    </a:p>
                  </a:txBody>
                  <a:tcPr anchor="ctr"/>
                </a:tc>
              </a:tr>
              <a:tr h="602138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Collects cycles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99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7511472" cy="4730460"/>
          </a:xfrm>
        </p:spPr>
        <p:txBody>
          <a:bodyPr>
            <a:normAutofit/>
          </a:bodyPr>
          <a:lstStyle/>
          <a:p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Reference counting vs. 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tracing vs. copying collection</a:t>
            </a:r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Memory allocation process</a:t>
            </a:r>
          </a:p>
          <a:p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Mark and sweep (and compact) algorithm</a:t>
            </a:r>
          </a:p>
          <a:p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Generations</a:t>
            </a:r>
          </a:p>
          <a:p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Dispose pattern</a:t>
            </a:r>
            <a:endParaRPr lang="ru-RU" sz="2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52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Memory Allocation process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7511472" cy="4730460"/>
          </a:xfrm>
        </p:spPr>
        <p:txBody>
          <a:bodyPr>
            <a:normAutofit/>
          </a:bodyPr>
          <a:lstStyle/>
          <a:p>
            <a:pPr marL="342900" indent="-342900">
              <a:buSzPct val="80000"/>
              <a:buFont typeface="+mj-lt"/>
              <a:buAutoNum type="arabicPeriod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Before CLR executes the first line of the managed code, it creates three application domains.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sz="2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System Domain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sz="2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Shared Domain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sz="2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Default </a:t>
            </a:r>
            <a:r>
              <a:rPr lang="en-US" sz="22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AppDomain</a:t>
            </a:r>
            <a:endParaRPr lang="en-US" sz="22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Define size of object MyClass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Allocate memory </a:t>
            </a:r>
            <a:endParaRPr lang="ru-RU" sz="2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22293" y="1371600"/>
            <a:ext cx="5303579" cy="695195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137E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instance = </a:t>
            </a:r>
            <a:r>
              <a:rPr lang="en-US" sz="2000" dirty="0" smtClean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137E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81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Memory Allocation process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7511472" cy="4730460"/>
          </a:xfrm>
        </p:spPr>
        <p:txBody>
          <a:bodyPr>
            <a:normAutofit/>
          </a:bodyPr>
          <a:lstStyle/>
          <a:p>
            <a:pPr marL="342900" indent="-342900">
              <a:buSzPct val="80000"/>
              <a:buFont typeface="+mj-lt"/>
              <a:buAutoNum type="arabicPeriod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Define size of object MyClass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Allocate memory </a:t>
            </a:r>
            <a:endParaRPr lang="ru-RU" sz="2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22293" y="1371600"/>
            <a:ext cx="5303579" cy="827314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137E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instance = </a:t>
            </a:r>
            <a:r>
              <a:rPr lang="en-US" sz="2000" dirty="0" smtClean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137E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66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Garbage Collection: Python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7511472" cy="4730460"/>
          </a:xfrm>
        </p:spPr>
        <p:txBody>
          <a:bodyPr anchor="t">
            <a:normAutofit/>
          </a:bodyPr>
          <a:lstStyle/>
          <a:p>
            <a:pPr>
              <a:buSzPct val="80000"/>
            </a:pPr>
            <a:r>
              <a:rPr lang="en-US" sz="2400" b="1" u="sng" cap="none" dirty="0">
                <a:latin typeface="Calibri" panose="020F0502020204030204" pitchFamily="34" charset="0"/>
                <a:cs typeface="Calibri" panose="020F0502020204030204" pitchFamily="34" charset="0"/>
              </a:rPr>
              <a:t>Generational Reference </a:t>
            </a:r>
            <a:r>
              <a:rPr lang="en-US" sz="2400" b="1" u="sng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Counting</a:t>
            </a:r>
          </a:p>
          <a:p>
            <a:pPr>
              <a:buSzPct val="80000"/>
            </a:pPr>
            <a:endParaRPr lang="en-US" sz="2400" b="1" u="sng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The same as .NET CLR, has 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generations.</a:t>
            </a: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GC can be disabled, and programmer can switch it off.</a:t>
            </a:r>
            <a:endParaRPr lang="en-US" sz="2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80000"/>
            </a:pP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Using reference counting with specific procedure of cycles handling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78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CLR Bootstrap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09600" y="1371600"/>
            <a:ext cx="7720219" cy="51689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2409" y="5689600"/>
            <a:ext cx="75946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19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Mark and Sweep</a:t>
            </a:r>
            <a:endParaRPr lang="ru-RU" dirty="0"/>
          </a:p>
        </p:txBody>
      </p:sp>
      <p:grpSp>
        <p:nvGrpSpPr>
          <p:cNvPr id="13" name="Group 12"/>
          <p:cNvGrpSpPr/>
          <p:nvPr/>
        </p:nvGrpSpPr>
        <p:grpSpPr>
          <a:xfrm>
            <a:off x="818347" y="1362853"/>
            <a:ext cx="7478038" cy="1565755"/>
            <a:chOff x="818347" y="1162828"/>
            <a:chExt cx="7478038" cy="1565755"/>
          </a:xfrm>
        </p:grpSpPr>
        <p:sp>
          <p:nvSpPr>
            <p:cNvPr id="6" name="Rectangle 5"/>
            <p:cNvSpPr/>
            <p:nvPr/>
          </p:nvSpPr>
          <p:spPr>
            <a:xfrm>
              <a:off x="818347" y="1162828"/>
              <a:ext cx="7478038" cy="1565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Roots</a:t>
              </a:r>
              <a:endParaRPr lang="ru-RU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71306" y="1713973"/>
              <a:ext cx="1691014" cy="6936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global</a:t>
              </a:r>
              <a:endPara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52424" y="1703537"/>
              <a:ext cx="1691014" cy="44467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stack</a:t>
              </a:r>
              <a:endParaRPr lang="ru-RU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109168" y="1703537"/>
              <a:ext cx="1691014" cy="70406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CPU registers</a:t>
              </a:r>
              <a:endPara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267074" y="1219200"/>
              <a:ext cx="2562225" cy="1362075"/>
            </a:xfrm>
            <a:prstGeom prst="roundRect">
              <a:avLst/>
            </a:prstGeom>
            <a:noFill/>
            <a:ln>
              <a:solidFill>
                <a:srgbClr val="92D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Processes</a:t>
              </a:r>
              <a:endParaRPr lang="ru-RU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46325" y="1809482"/>
              <a:ext cx="1691014" cy="44467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stack</a:t>
              </a:r>
              <a:endParaRPr lang="ru-R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84138" y="1934224"/>
              <a:ext cx="1691014" cy="44467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stack</a:t>
              </a:r>
              <a:endPara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4183378" y="3124669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3414176" y="4136066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/>
          <p:cNvSpPr/>
          <p:nvPr/>
        </p:nvSpPr>
        <p:spPr>
          <a:xfrm>
            <a:off x="4786238" y="4136066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/>
          <p:cNvSpPr/>
          <p:nvPr/>
        </p:nvSpPr>
        <p:spPr>
          <a:xfrm>
            <a:off x="2946044" y="5089790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4156169" y="5089790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5458876" y="5149156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6497475" y="3166402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/>
          <p:cNvSpPr/>
          <p:nvPr/>
        </p:nvSpPr>
        <p:spPr>
          <a:xfrm>
            <a:off x="967481" y="3166402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/>
          <p:cNvSpPr/>
          <p:nvPr/>
        </p:nvSpPr>
        <p:spPr>
          <a:xfrm>
            <a:off x="2349068" y="3166402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/>
          <p:cNvSpPr/>
          <p:nvPr/>
        </p:nvSpPr>
        <p:spPr>
          <a:xfrm>
            <a:off x="356906" y="4128692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/>
          <p:cNvSpPr/>
          <p:nvPr/>
        </p:nvSpPr>
        <p:spPr>
          <a:xfrm>
            <a:off x="1595681" y="4137258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/>
          <p:cNvSpPr/>
          <p:nvPr/>
        </p:nvSpPr>
        <p:spPr>
          <a:xfrm>
            <a:off x="7103745" y="4136066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/>
          <p:cNvSpPr/>
          <p:nvPr/>
        </p:nvSpPr>
        <p:spPr>
          <a:xfrm>
            <a:off x="7800182" y="5146246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/>
          <p:cNvSpPr/>
          <p:nvPr/>
        </p:nvSpPr>
        <p:spPr>
          <a:xfrm>
            <a:off x="681281" y="5108114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/>
          <p:cNvSpPr/>
          <p:nvPr/>
        </p:nvSpPr>
        <p:spPr>
          <a:xfrm>
            <a:off x="2346233" y="6014227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/>
          <p:cNvSpPr/>
          <p:nvPr/>
        </p:nvSpPr>
        <p:spPr>
          <a:xfrm>
            <a:off x="3556358" y="6014227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/>
          <p:cNvSpPr/>
          <p:nvPr/>
        </p:nvSpPr>
        <p:spPr>
          <a:xfrm>
            <a:off x="4859065" y="6073593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Straight Connector 32"/>
          <p:cNvCxnSpPr>
            <a:stCxn id="7" idx="2"/>
            <a:endCxn id="22" idx="0"/>
          </p:cNvCxnSpPr>
          <p:nvPr/>
        </p:nvCxnSpPr>
        <p:spPr>
          <a:xfrm flipH="1">
            <a:off x="1424681" y="2607630"/>
            <a:ext cx="692132" cy="558772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2"/>
            <a:endCxn id="23" idx="0"/>
          </p:cNvCxnSpPr>
          <p:nvPr/>
        </p:nvCxnSpPr>
        <p:spPr>
          <a:xfrm>
            <a:off x="2116813" y="2607630"/>
            <a:ext cx="689455" cy="558772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2" idx="2"/>
            <a:endCxn id="25" idx="0"/>
          </p:cNvCxnSpPr>
          <p:nvPr/>
        </p:nvCxnSpPr>
        <p:spPr>
          <a:xfrm>
            <a:off x="1424681" y="3699802"/>
            <a:ext cx="628200" cy="437456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2" idx="2"/>
            <a:endCxn id="24" idx="0"/>
          </p:cNvCxnSpPr>
          <p:nvPr/>
        </p:nvCxnSpPr>
        <p:spPr>
          <a:xfrm flipH="1">
            <a:off x="814106" y="3699802"/>
            <a:ext cx="610575" cy="42889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4" idx="2"/>
            <a:endCxn id="28" idx="0"/>
          </p:cNvCxnSpPr>
          <p:nvPr/>
        </p:nvCxnSpPr>
        <p:spPr>
          <a:xfrm>
            <a:off x="814106" y="4662092"/>
            <a:ext cx="324375" cy="446022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2" idx="2"/>
            <a:endCxn id="15" idx="0"/>
          </p:cNvCxnSpPr>
          <p:nvPr/>
        </p:nvCxnSpPr>
        <p:spPr>
          <a:xfrm>
            <a:off x="4629645" y="2578924"/>
            <a:ext cx="10933" cy="545745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5" idx="2"/>
            <a:endCxn id="16" idx="0"/>
          </p:cNvCxnSpPr>
          <p:nvPr/>
        </p:nvCxnSpPr>
        <p:spPr>
          <a:xfrm flipH="1">
            <a:off x="3871376" y="3658069"/>
            <a:ext cx="769202" cy="477997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2"/>
            <a:endCxn id="17" idx="0"/>
          </p:cNvCxnSpPr>
          <p:nvPr/>
        </p:nvCxnSpPr>
        <p:spPr>
          <a:xfrm>
            <a:off x="4640578" y="3658069"/>
            <a:ext cx="602860" cy="477997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6" idx="2"/>
            <a:endCxn id="18" idx="0"/>
          </p:cNvCxnSpPr>
          <p:nvPr/>
        </p:nvCxnSpPr>
        <p:spPr>
          <a:xfrm flipH="1">
            <a:off x="3403244" y="4669466"/>
            <a:ext cx="468132" cy="420324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6" idx="2"/>
            <a:endCxn id="19" idx="0"/>
          </p:cNvCxnSpPr>
          <p:nvPr/>
        </p:nvCxnSpPr>
        <p:spPr>
          <a:xfrm>
            <a:off x="3871376" y="4669466"/>
            <a:ext cx="741993" cy="420324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8" idx="2"/>
            <a:endCxn id="29" idx="0"/>
          </p:cNvCxnSpPr>
          <p:nvPr/>
        </p:nvCxnSpPr>
        <p:spPr>
          <a:xfrm flipH="1">
            <a:off x="2803433" y="5623190"/>
            <a:ext cx="599811" cy="391037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8" idx="2"/>
            <a:endCxn id="30" idx="0"/>
          </p:cNvCxnSpPr>
          <p:nvPr/>
        </p:nvCxnSpPr>
        <p:spPr>
          <a:xfrm>
            <a:off x="3403244" y="5623190"/>
            <a:ext cx="610314" cy="391037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20" idx="2"/>
            <a:endCxn id="31" idx="0"/>
          </p:cNvCxnSpPr>
          <p:nvPr/>
        </p:nvCxnSpPr>
        <p:spPr>
          <a:xfrm flipH="1">
            <a:off x="5316265" y="5682556"/>
            <a:ext cx="599811" cy="391037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7" idx="2"/>
            <a:endCxn id="20" idx="0"/>
          </p:cNvCxnSpPr>
          <p:nvPr/>
        </p:nvCxnSpPr>
        <p:spPr>
          <a:xfrm>
            <a:off x="5243438" y="4669466"/>
            <a:ext cx="672638" cy="47969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9" idx="2"/>
            <a:endCxn id="21" idx="0"/>
          </p:cNvCxnSpPr>
          <p:nvPr/>
        </p:nvCxnSpPr>
        <p:spPr>
          <a:xfrm>
            <a:off x="6954675" y="2607630"/>
            <a:ext cx="0" cy="558772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21" idx="2"/>
            <a:endCxn id="26" idx="0"/>
          </p:cNvCxnSpPr>
          <p:nvPr/>
        </p:nvCxnSpPr>
        <p:spPr>
          <a:xfrm>
            <a:off x="6954675" y="3699802"/>
            <a:ext cx="606270" cy="436264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26" idx="2"/>
            <a:endCxn id="27" idx="0"/>
          </p:cNvCxnSpPr>
          <p:nvPr/>
        </p:nvCxnSpPr>
        <p:spPr>
          <a:xfrm>
            <a:off x="7560945" y="4669466"/>
            <a:ext cx="696437" cy="47678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70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GC Algorithms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7511472" cy="4730460"/>
          </a:xfrm>
        </p:spPr>
        <p:txBody>
          <a:bodyPr>
            <a:normAutofit/>
          </a:bodyPr>
          <a:lstStyle/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Tracing [McCarthy, 1960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buSzPct val="80000"/>
            </a:pPr>
            <a:r>
              <a:rPr lang="en-US" sz="2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“Mark and Sweep”</a:t>
            </a:r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80000"/>
            </a:pPr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Reference Counting [Collins, 1960]</a:t>
            </a:r>
          </a:p>
          <a:p>
            <a:pPr>
              <a:buSzPct val="80000"/>
            </a:pPr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80000"/>
            </a:pPr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Copying Collection [Minsky, 1963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buSzPct val="80000"/>
            </a:pPr>
            <a:r>
              <a:rPr lang="en-US" sz="2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“Stop and Copy”</a:t>
            </a:r>
            <a:endParaRPr lang="ru-RU" sz="22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611" y="4994718"/>
            <a:ext cx="1503268" cy="1685482"/>
          </a:xfrm>
          <a:prstGeom prst="rect">
            <a:avLst/>
          </a:prstGeom>
          <a:ln w="31750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889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738" y="3035300"/>
            <a:ext cx="1553014" cy="1676119"/>
          </a:xfrm>
          <a:prstGeom prst="rect">
            <a:avLst/>
          </a:prstGeom>
          <a:ln w="31750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889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158" y="1076461"/>
            <a:ext cx="1568594" cy="1676119"/>
          </a:xfrm>
          <a:prstGeom prst="rect">
            <a:avLst/>
          </a:prstGeom>
          <a:ln w="31750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235163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Tracing (mark and sweep)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7511472" cy="4730460"/>
          </a:xfrm>
        </p:spPr>
        <p:txBody>
          <a:bodyPr anchor="t">
            <a:normAutofit/>
          </a:bodyPr>
          <a:lstStyle/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Stop process</a:t>
            </a: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Trace forward from roots</a:t>
            </a: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Everything touched in live, all else is garbage</a:t>
            </a:r>
            <a:endParaRPr lang="ru-RU" sz="2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858" y="381140"/>
            <a:ext cx="1568594" cy="1676119"/>
          </a:xfrm>
          <a:prstGeom prst="rect">
            <a:avLst/>
          </a:prstGeom>
          <a:ln w="31750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88900"/>
          </a:effectLst>
        </p:spPr>
      </p:pic>
      <p:sp>
        <p:nvSpPr>
          <p:cNvPr id="4" name="Rectangle 3"/>
          <p:cNvSpPr/>
          <p:nvPr/>
        </p:nvSpPr>
        <p:spPr>
          <a:xfrm>
            <a:off x="1790700" y="3387580"/>
            <a:ext cx="5180458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Roots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2768600" y="3539980"/>
            <a:ext cx="762000" cy="3937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999929" y="3539980"/>
            <a:ext cx="762000" cy="3937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5243387" y="3555710"/>
            <a:ext cx="762000" cy="3937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5243387" y="438121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5243387" y="51870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5243387" y="60125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3999929" y="438121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3999929" y="51870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/>
          <p:cNvSpPr/>
          <p:nvPr/>
        </p:nvSpPr>
        <p:spPr>
          <a:xfrm>
            <a:off x="3999929" y="60125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/>
          <p:cNvSpPr/>
          <p:nvPr/>
        </p:nvSpPr>
        <p:spPr>
          <a:xfrm>
            <a:off x="2756471" y="438121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2756471" y="51870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2756471" y="60125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Straight Arrow Connector 20"/>
          <p:cNvCxnSpPr>
            <a:stCxn id="5" idx="2"/>
            <a:endCxn id="18" idx="0"/>
          </p:cNvCxnSpPr>
          <p:nvPr/>
        </p:nvCxnSpPr>
        <p:spPr>
          <a:xfrm flipH="1">
            <a:off x="3137471" y="3933680"/>
            <a:ext cx="12129" cy="44753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15" idx="0"/>
          </p:cNvCxnSpPr>
          <p:nvPr/>
        </p:nvCxnSpPr>
        <p:spPr>
          <a:xfrm>
            <a:off x="4380929" y="3933680"/>
            <a:ext cx="0" cy="44753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>
            <a:off x="5624387" y="3949410"/>
            <a:ext cx="0" cy="4318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2"/>
            <a:endCxn id="16" idx="0"/>
          </p:cNvCxnSpPr>
          <p:nvPr/>
        </p:nvCxnSpPr>
        <p:spPr>
          <a:xfrm>
            <a:off x="4380929" y="4774910"/>
            <a:ext cx="0" cy="41217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530601" y="4774910"/>
            <a:ext cx="457485" cy="41217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2"/>
            <a:endCxn id="19" idx="0"/>
          </p:cNvCxnSpPr>
          <p:nvPr/>
        </p:nvCxnSpPr>
        <p:spPr>
          <a:xfrm>
            <a:off x="3137471" y="4774910"/>
            <a:ext cx="0" cy="41217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2"/>
            <a:endCxn id="20" idx="0"/>
          </p:cNvCxnSpPr>
          <p:nvPr/>
        </p:nvCxnSpPr>
        <p:spPr>
          <a:xfrm>
            <a:off x="3137471" y="5580780"/>
            <a:ext cx="0" cy="4318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761929" y="4774910"/>
            <a:ext cx="481458" cy="41217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1"/>
            <a:endCxn id="19" idx="3"/>
          </p:cNvCxnSpPr>
          <p:nvPr/>
        </p:nvCxnSpPr>
        <p:spPr>
          <a:xfrm flipH="1">
            <a:off x="3518471" y="5383930"/>
            <a:ext cx="48145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5" idx="3"/>
            <a:endCxn id="12" idx="1"/>
          </p:cNvCxnSpPr>
          <p:nvPr/>
        </p:nvCxnSpPr>
        <p:spPr>
          <a:xfrm>
            <a:off x="4761929" y="4578060"/>
            <a:ext cx="48145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3" idx="0"/>
            <a:endCxn id="12" idx="2"/>
          </p:cNvCxnSpPr>
          <p:nvPr/>
        </p:nvCxnSpPr>
        <p:spPr>
          <a:xfrm flipV="1">
            <a:off x="5624387" y="4774910"/>
            <a:ext cx="0" cy="41217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7" idx="0"/>
            <a:endCxn id="16" idx="2"/>
          </p:cNvCxnSpPr>
          <p:nvPr/>
        </p:nvCxnSpPr>
        <p:spPr>
          <a:xfrm flipV="1">
            <a:off x="4380929" y="5580780"/>
            <a:ext cx="0" cy="43180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7" idx="1"/>
          </p:cNvCxnSpPr>
          <p:nvPr/>
        </p:nvCxnSpPr>
        <p:spPr>
          <a:xfrm flipH="1">
            <a:off x="3530601" y="6209430"/>
            <a:ext cx="469328" cy="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2"/>
            <a:endCxn id="14" idx="0"/>
          </p:cNvCxnSpPr>
          <p:nvPr/>
        </p:nvCxnSpPr>
        <p:spPr>
          <a:xfrm>
            <a:off x="5624387" y="5580780"/>
            <a:ext cx="0" cy="43180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4761931" y="5599250"/>
            <a:ext cx="481455" cy="41333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4" idx="1"/>
            <a:endCxn id="17" idx="3"/>
          </p:cNvCxnSpPr>
          <p:nvPr/>
        </p:nvCxnSpPr>
        <p:spPr>
          <a:xfrm flipH="1">
            <a:off x="4761929" y="6209430"/>
            <a:ext cx="481458" cy="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54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Tracing (mark and sweep)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7511472" cy="4730460"/>
          </a:xfrm>
        </p:spPr>
        <p:txBody>
          <a:bodyPr anchor="t">
            <a:normAutofit/>
          </a:bodyPr>
          <a:lstStyle/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Stop process</a:t>
            </a: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Trace forward from roots</a:t>
            </a: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Everything touched in live, all else is garbage</a:t>
            </a:r>
            <a:endParaRPr lang="ru-RU" sz="2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858" y="381140"/>
            <a:ext cx="1568594" cy="1676119"/>
          </a:xfrm>
          <a:prstGeom prst="rect">
            <a:avLst/>
          </a:prstGeom>
          <a:ln w="31750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88900"/>
          </a:effectLst>
        </p:spPr>
      </p:pic>
      <p:sp>
        <p:nvSpPr>
          <p:cNvPr id="4" name="Rectangle 3"/>
          <p:cNvSpPr/>
          <p:nvPr/>
        </p:nvSpPr>
        <p:spPr>
          <a:xfrm>
            <a:off x="1790700" y="3387580"/>
            <a:ext cx="5180458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Roots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2768600" y="3539980"/>
            <a:ext cx="762000" cy="3937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999929" y="3539980"/>
            <a:ext cx="762000" cy="3937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5243387" y="3555710"/>
            <a:ext cx="762000" cy="3937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5243387" y="4381210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5243387" y="5187080"/>
            <a:ext cx="762000" cy="393700"/>
          </a:xfrm>
          <a:prstGeom prst="rect">
            <a:avLst/>
          </a:prstGeom>
          <a:solidFill>
            <a:srgbClr val="FF25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5243387" y="6012580"/>
            <a:ext cx="762000" cy="393700"/>
          </a:xfrm>
          <a:prstGeom prst="rect">
            <a:avLst/>
          </a:prstGeom>
          <a:solidFill>
            <a:srgbClr val="FF25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3999929" y="4381210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3999929" y="5187080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/>
          <p:cNvSpPr/>
          <p:nvPr/>
        </p:nvSpPr>
        <p:spPr>
          <a:xfrm>
            <a:off x="3999929" y="6012580"/>
            <a:ext cx="762000" cy="393700"/>
          </a:xfrm>
          <a:prstGeom prst="rect">
            <a:avLst/>
          </a:prstGeom>
          <a:solidFill>
            <a:srgbClr val="FF25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/>
          <p:cNvSpPr/>
          <p:nvPr/>
        </p:nvSpPr>
        <p:spPr>
          <a:xfrm>
            <a:off x="2756471" y="4381210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2756471" y="5187080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2756471" y="6012580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Straight Arrow Connector 20"/>
          <p:cNvCxnSpPr>
            <a:stCxn id="5" idx="2"/>
            <a:endCxn id="18" idx="0"/>
          </p:cNvCxnSpPr>
          <p:nvPr/>
        </p:nvCxnSpPr>
        <p:spPr>
          <a:xfrm flipH="1">
            <a:off x="3137471" y="3933680"/>
            <a:ext cx="12129" cy="44753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15" idx="0"/>
          </p:cNvCxnSpPr>
          <p:nvPr/>
        </p:nvCxnSpPr>
        <p:spPr>
          <a:xfrm>
            <a:off x="4380929" y="3933680"/>
            <a:ext cx="0" cy="44753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>
            <a:off x="5624387" y="3949410"/>
            <a:ext cx="0" cy="4318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2"/>
            <a:endCxn id="16" idx="0"/>
          </p:cNvCxnSpPr>
          <p:nvPr/>
        </p:nvCxnSpPr>
        <p:spPr>
          <a:xfrm>
            <a:off x="4380929" y="4774910"/>
            <a:ext cx="0" cy="41217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530601" y="4774910"/>
            <a:ext cx="457485" cy="41217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2"/>
            <a:endCxn id="19" idx="0"/>
          </p:cNvCxnSpPr>
          <p:nvPr/>
        </p:nvCxnSpPr>
        <p:spPr>
          <a:xfrm>
            <a:off x="3137471" y="4774910"/>
            <a:ext cx="0" cy="41217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2"/>
            <a:endCxn id="20" idx="0"/>
          </p:cNvCxnSpPr>
          <p:nvPr/>
        </p:nvCxnSpPr>
        <p:spPr>
          <a:xfrm>
            <a:off x="3137471" y="5580780"/>
            <a:ext cx="0" cy="4318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761929" y="4774910"/>
            <a:ext cx="481458" cy="41217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1"/>
            <a:endCxn id="19" idx="3"/>
          </p:cNvCxnSpPr>
          <p:nvPr/>
        </p:nvCxnSpPr>
        <p:spPr>
          <a:xfrm flipH="1">
            <a:off x="3518471" y="5383930"/>
            <a:ext cx="48145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5" idx="3"/>
            <a:endCxn id="12" idx="1"/>
          </p:cNvCxnSpPr>
          <p:nvPr/>
        </p:nvCxnSpPr>
        <p:spPr>
          <a:xfrm>
            <a:off x="4761929" y="4578060"/>
            <a:ext cx="48145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3" idx="0"/>
            <a:endCxn id="12" idx="2"/>
          </p:cNvCxnSpPr>
          <p:nvPr/>
        </p:nvCxnSpPr>
        <p:spPr>
          <a:xfrm flipV="1">
            <a:off x="5624387" y="4774910"/>
            <a:ext cx="0" cy="41217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7" idx="0"/>
            <a:endCxn id="16" idx="2"/>
          </p:cNvCxnSpPr>
          <p:nvPr/>
        </p:nvCxnSpPr>
        <p:spPr>
          <a:xfrm flipV="1">
            <a:off x="4380929" y="5580780"/>
            <a:ext cx="0" cy="43180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7" idx="1"/>
          </p:cNvCxnSpPr>
          <p:nvPr/>
        </p:nvCxnSpPr>
        <p:spPr>
          <a:xfrm flipH="1">
            <a:off x="3530601" y="6209430"/>
            <a:ext cx="469328" cy="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2"/>
            <a:endCxn id="14" idx="0"/>
          </p:cNvCxnSpPr>
          <p:nvPr/>
        </p:nvCxnSpPr>
        <p:spPr>
          <a:xfrm>
            <a:off x="5624387" y="5580780"/>
            <a:ext cx="0" cy="43180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4761931" y="5599250"/>
            <a:ext cx="481455" cy="41333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4" idx="1"/>
            <a:endCxn id="17" idx="3"/>
          </p:cNvCxnSpPr>
          <p:nvPr/>
        </p:nvCxnSpPr>
        <p:spPr>
          <a:xfrm flipH="1">
            <a:off x="4761929" y="6209430"/>
            <a:ext cx="481458" cy="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38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Tracing (mark and sweep)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7511472" cy="4730460"/>
          </a:xfrm>
        </p:spPr>
        <p:txBody>
          <a:bodyPr anchor="t">
            <a:normAutofit/>
          </a:bodyPr>
          <a:lstStyle/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Stop process</a:t>
            </a: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Trace forward from roots</a:t>
            </a: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Everything touched in live, all else is garbage</a:t>
            </a:r>
            <a:endParaRPr lang="ru-RU" sz="2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858" y="381140"/>
            <a:ext cx="1568594" cy="1676119"/>
          </a:xfrm>
          <a:prstGeom prst="rect">
            <a:avLst/>
          </a:prstGeom>
          <a:ln w="31750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88900"/>
          </a:effectLst>
        </p:spPr>
      </p:pic>
      <p:sp>
        <p:nvSpPr>
          <p:cNvPr id="4" name="Rectangle 3"/>
          <p:cNvSpPr/>
          <p:nvPr/>
        </p:nvSpPr>
        <p:spPr>
          <a:xfrm>
            <a:off x="1790700" y="3387580"/>
            <a:ext cx="5180458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Roots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2768600" y="3539980"/>
            <a:ext cx="762000" cy="3937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999929" y="3539980"/>
            <a:ext cx="762000" cy="3937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5243387" y="3555710"/>
            <a:ext cx="762000" cy="3937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5243387" y="438121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3999929" y="438121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3999929" y="51870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/>
          <p:cNvSpPr/>
          <p:nvPr/>
        </p:nvSpPr>
        <p:spPr>
          <a:xfrm>
            <a:off x="2756471" y="438121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2756471" y="51870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2756471" y="60125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Straight Arrow Connector 20"/>
          <p:cNvCxnSpPr>
            <a:stCxn id="5" idx="2"/>
            <a:endCxn id="18" idx="0"/>
          </p:cNvCxnSpPr>
          <p:nvPr/>
        </p:nvCxnSpPr>
        <p:spPr>
          <a:xfrm flipH="1">
            <a:off x="3137471" y="3933680"/>
            <a:ext cx="12129" cy="44753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15" idx="0"/>
          </p:cNvCxnSpPr>
          <p:nvPr/>
        </p:nvCxnSpPr>
        <p:spPr>
          <a:xfrm>
            <a:off x="4380929" y="3933680"/>
            <a:ext cx="0" cy="44753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>
            <a:off x="5624387" y="3949410"/>
            <a:ext cx="0" cy="4318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2"/>
            <a:endCxn id="16" idx="0"/>
          </p:cNvCxnSpPr>
          <p:nvPr/>
        </p:nvCxnSpPr>
        <p:spPr>
          <a:xfrm>
            <a:off x="4380929" y="4774910"/>
            <a:ext cx="0" cy="41217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530601" y="4774910"/>
            <a:ext cx="457485" cy="41217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2"/>
            <a:endCxn id="19" idx="0"/>
          </p:cNvCxnSpPr>
          <p:nvPr/>
        </p:nvCxnSpPr>
        <p:spPr>
          <a:xfrm>
            <a:off x="3137471" y="4774910"/>
            <a:ext cx="0" cy="41217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2"/>
            <a:endCxn id="20" idx="0"/>
          </p:cNvCxnSpPr>
          <p:nvPr/>
        </p:nvCxnSpPr>
        <p:spPr>
          <a:xfrm>
            <a:off x="3137471" y="5580780"/>
            <a:ext cx="0" cy="4318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761929" y="4774910"/>
            <a:ext cx="481458" cy="41217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1"/>
            <a:endCxn id="19" idx="3"/>
          </p:cNvCxnSpPr>
          <p:nvPr/>
        </p:nvCxnSpPr>
        <p:spPr>
          <a:xfrm flipH="1">
            <a:off x="3518471" y="5383930"/>
            <a:ext cx="48145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5" idx="3"/>
            <a:endCxn id="12" idx="1"/>
          </p:cNvCxnSpPr>
          <p:nvPr/>
        </p:nvCxnSpPr>
        <p:spPr>
          <a:xfrm>
            <a:off x="4761929" y="4578060"/>
            <a:ext cx="48145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66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Tracing (mark and sweep)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7511472" cy="4730460"/>
          </a:xfrm>
        </p:spPr>
        <p:txBody>
          <a:bodyPr anchor="t">
            <a:normAutofit/>
          </a:bodyPr>
          <a:lstStyle/>
          <a:p>
            <a:pPr marL="0" indent="0">
              <a:buSzPct val="80000"/>
              <a:buNone/>
            </a:pPr>
            <a:r>
              <a:rPr lang="en-US" sz="2400" b="1" cap="none" dirty="0" smtClean="0">
                <a:solidFill>
                  <a:srgbClr val="99FF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Able to reclaim garbage that contains cyclic references.</a:t>
            </a:r>
          </a:p>
          <a:p>
            <a:pPr marL="0" indent="0">
              <a:buSzPct val="80000"/>
              <a:buNone/>
            </a:pPr>
            <a:r>
              <a:rPr lang="en-US" sz="2400" b="1" cap="none" dirty="0" smtClean="0">
                <a:solidFill>
                  <a:srgbClr val="99FF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There is no overhead in storing and manipulating reference counting fields.</a:t>
            </a:r>
          </a:p>
          <a:p>
            <a:pPr marL="0" indent="0">
              <a:buSzPct val="80000"/>
              <a:buNone/>
            </a:pPr>
            <a:r>
              <a:rPr lang="en-US" sz="2400" b="1" cap="none" dirty="0" smtClean="0">
                <a:solidFill>
                  <a:srgbClr val="99FF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Objects are not moved during GC – no need to update references to objects</a:t>
            </a:r>
          </a:p>
          <a:p>
            <a:pPr marL="0" indent="0">
              <a:buSzPct val="80000"/>
              <a:buNone/>
            </a:pPr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SzPct val="80000"/>
              <a:buNone/>
            </a:pPr>
            <a:r>
              <a:rPr lang="en-US" sz="2400" b="1" cap="none" dirty="0" smtClean="0">
                <a:solidFill>
                  <a:srgbClr val="FF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It many increase heap fragmentation</a:t>
            </a:r>
          </a:p>
          <a:p>
            <a:pPr marL="0" indent="0">
              <a:buSzPct val="80000"/>
              <a:buNone/>
            </a:pPr>
            <a:r>
              <a:rPr lang="en-US" sz="2400" b="1" cap="none" dirty="0" smtClean="0">
                <a:solidFill>
                  <a:srgbClr val="FF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It does work proportional to the size of entire heap.</a:t>
            </a:r>
          </a:p>
          <a:p>
            <a:pPr marL="0" indent="0">
              <a:buSzPct val="80000"/>
              <a:buNone/>
            </a:pPr>
            <a:r>
              <a:rPr lang="en-US" sz="2400" b="1" cap="none" dirty="0" smtClean="0">
                <a:solidFill>
                  <a:srgbClr val="FF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The program must be halted during garbage collecting.</a:t>
            </a:r>
            <a:endParaRPr lang="ru-RU" sz="2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03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Reference Counting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6484152" cy="4730460"/>
          </a:xfrm>
        </p:spPr>
        <p:txBody>
          <a:bodyPr anchor="t">
            <a:normAutofit/>
          </a:bodyPr>
          <a:lstStyle/>
          <a:p>
            <a:pPr>
              <a:buSzPct val="80000"/>
            </a:pPr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Each 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object has counter of incoming pointers</a:t>
            </a: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When counter reaches zero, object can</a:t>
            </a:r>
            <a:r>
              <a:rPr lang="en-US" sz="22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be collected.</a:t>
            </a:r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611" y="381140"/>
            <a:ext cx="1553014" cy="1676119"/>
          </a:xfrm>
          <a:prstGeom prst="rect">
            <a:avLst/>
          </a:prstGeom>
          <a:ln w="31750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88900"/>
          </a:effectLst>
        </p:spPr>
      </p:pic>
      <p:sp>
        <p:nvSpPr>
          <p:cNvPr id="8" name="Rectangle 7"/>
          <p:cNvSpPr/>
          <p:nvPr/>
        </p:nvSpPr>
        <p:spPr>
          <a:xfrm>
            <a:off x="4637583" y="42511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37583" y="51274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0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37583" y="60037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01791" y="60037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01791" y="51274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01791" y="42511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0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69091" y="4251180"/>
            <a:ext cx="762000" cy="3937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root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33299" y="42511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69091" y="51274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33299" y="51274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30940" y="5987905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69091" y="60037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0</a:t>
            </a:r>
            <a:endParaRPr lang="ru-RU" b="1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5" idx="2"/>
            <a:endCxn id="17" idx="0"/>
          </p:cNvCxnSpPr>
          <p:nvPr/>
        </p:nvCxnSpPr>
        <p:spPr>
          <a:xfrm>
            <a:off x="2350091" y="4644880"/>
            <a:ext cx="0" cy="4826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2"/>
            <a:endCxn id="18" idx="0"/>
          </p:cNvCxnSpPr>
          <p:nvPr/>
        </p:nvCxnSpPr>
        <p:spPr>
          <a:xfrm>
            <a:off x="3714299" y="4644880"/>
            <a:ext cx="0" cy="4826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3"/>
            <a:endCxn id="8" idx="1"/>
          </p:cNvCxnSpPr>
          <p:nvPr/>
        </p:nvCxnSpPr>
        <p:spPr>
          <a:xfrm>
            <a:off x="4095299" y="4448030"/>
            <a:ext cx="542284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095299" y="6175085"/>
            <a:ext cx="542284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3"/>
            <a:endCxn id="18" idx="1"/>
          </p:cNvCxnSpPr>
          <p:nvPr/>
        </p:nvCxnSpPr>
        <p:spPr>
          <a:xfrm>
            <a:off x="2731091" y="5324330"/>
            <a:ext cx="60220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0"/>
            <a:endCxn id="8" idx="2"/>
          </p:cNvCxnSpPr>
          <p:nvPr/>
        </p:nvCxnSpPr>
        <p:spPr>
          <a:xfrm flipV="1">
            <a:off x="5018583" y="4644880"/>
            <a:ext cx="0" cy="4826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3"/>
            <a:endCxn id="16" idx="1"/>
          </p:cNvCxnSpPr>
          <p:nvPr/>
        </p:nvCxnSpPr>
        <p:spPr>
          <a:xfrm>
            <a:off x="2731091" y="4448030"/>
            <a:ext cx="60220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9" idx="2"/>
          </p:cNvCxnSpPr>
          <p:nvPr/>
        </p:nvCxnSpPr>
        <p:spPr>
          <a:xfrm>
            <a:off x="5018583" y="5521180"/>
            <a:ext cx="0" cy="4826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8" idx="2"/>
            <a:endCxn id="19" idx="0"/>
          </p:cNvCxnSpPr>
          <p:nvPr/>
        </p:nvCxnSpPr>
        <p:spPr>
          <a:xfrm flipH="1">
            <a:off x="3711940" y="5521180"/>
            <a:ext cx="2359" cy="46672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0" idx="3"/>
            <a:endCxn id="19" idx="1"/>
          </p:cNvCxnSpPr>
          <p:nvPr/>
        </p:nvCxnSpPr>
        <p:spPr>
          <a:xfrm flipV="1">
            <a:off x="2731091" y="6184755"/>
            <a:ext cx="599849" cy="1587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4" idx="2"/>
            <a:endCxn id="13" idx="0"/>
          </p:cNvCxnSpPr>
          <p:nvPr/>
        </p:nvCxnSpPr>
        <p:spPr>
          <a:xfrm>
            <a:off x="6382791" y="4644880"/>
            <a:ext cx="0" cy="4826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3" idx="2"/>
            <a:endCxn id="12" idx="0"/>
          </p:cNvCxnSpPr>
          <p:nvPr/>
        </p:nvCxnSpPr>
        <p:spPr>
          <a:xfrm>
            <a:off x="6382791" y="5521180"/>
            <a:ext cx="0" cy="4826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2" idx="1"/>
          </p:cNvCxnSpPr>
          <p:nvPr/>
        </p:nvCxnSpPr>
        <p:spPr>
          <a:xfrm flipH="1">
            <a:off x="5399583" y="6200630"/>
            <a:ext cx="60220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38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Reference Counting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6484152" cy="4730460"/>
          </a:xfrm>
        </p:spPr>
        <p:txBody>
          <a:bodyPr anchor="t">
            <a:normAutofit/>
          </a:bodyPr>
          <a:lstStyle/>
          <a:p>
            <a:pPr>
              <a:buSzPct val="80000"/>
            </a:pPr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Each 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object has counter of incoming pointers</a:t>
            </a: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When counter reaches zero, object can</a:t>
            </a:r>
            <a:r>
              <a:rPr lang="en-US" sz="22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be collected.</a:t>
            </a:r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611" y="381140"/>
            <a:ext cx="1553014" cy="1676119"/>
          </a:xfrm>
          <a:prstGeom prst="rect">
            <a:avLst/>
          </a:prstGeom>
          <a:ln w="31750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88900"/>
          </a:effectLst>
        </p:spPr>
      </p:pic>
      <p:sp>
        <p:nvSpPr>
          <p:cNvPr id="8" name="Rectangle 7"/>
          <p:cNvSpPr/>
          <p:nvPr/>
        </p:nvSpPr>
        <p:spPr>
          <a:xfrm>
            <a:off x="4637583" y="4251180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37583" y="5127480"/>
            <a:ext cx="762000" cy="393700"/>
          </a:xfrm>
          <a:prstGeom prst="rect">
            <a:avLst/>
          </a:prstGeom>
          <a:solidFill>
            <a:srgbClr val="FF25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0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37583" y="6003780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01791" y="6003780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01791" y="5127480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01791" y="4251180"/>
            <a:ext cx="762000" cy="393700"/>
          </a:xfrm>
          <a:prstGeom prst="rect">
            <a:avLst/>
          </a:prstGeom>
          <a:solidFill>
            <a:srgbClr val="FF25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0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69091" y="4251180"/>
            <a:ext cx="762000" cy="3937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root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33299" y="4251180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69091" y="5127480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33299" y="5127480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30940" y="5987905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69091" y="6003780"/>
            <a:ext cx="762000" cy="393700"/>
          </a:xfrm>
          <a:prstGeom prst="rect">
            <a:avLst/>
          </a:prstGeom>
          <a:solidFill>
            <a:srgbClr val="FF25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0</a:t>
            </a:r>
            <a:endParaRPr lang="ru-RU" b="1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5" idx="2"/>
            <a:endCxn id="17" idx="0"/>
          </p:cNvCxnSpPr>
          <p:nvPr/>
        </p:nvCxnSpPr>
        <p:spPr>
          <a:xfrm>
            <a:off x="2350091" y="4644880"/>
            <a:ext cx="0" cy="4826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2"/>
            <a:endCxn id="18" idx="0"/>
          </p:cNvCxnSpPr>
          <p:nvPr/>
        </p:nvCxnSpPr>
        <p:spPr>
          <a:xfrm>
            <a:off x="3714299" y="4644880"/>
            <a:ext cx="0" cy="4826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3"/>
            <a:endCxn id="8" idx="1"/>
          </p:cNvCxnSpPr>
          <p:nvPr/>
        </p:nvCxnSpPr>
        <p:spPr>
          <a:xfrm>
            <a:off x="4095299" y="4448030"/>
            <a:ext cx="542284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095299" y="6175085"/>
            <a:ext cx="542284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3"/>
            <a:endCxn id="18" idx="1"/>
          </p:cNvCxnSpPr>
          <p:nvPr/>
        </p:nvCxnSpPr>
        <p:spPr>
          <a:xfrm>
            <a:off x="2731091" y="5324330"/>
            <a:ext cx="60220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0"/>
            <a:endCxn id="8" idx="2"/>
          </p:cNvCxnSpPr>
          <p:nvPr/>
        </p:nvCxnSpPr>
        <p:spPr>
          <a:xfrm flipV="1">
            <a:off x="5018583" y="4644880"/>
            <a:ext cx="0" cy="4826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3"/>
            <a:endCxn id="16" idx="1"/>
          </p:cNvCxnSpPr>
          <p:nvPr/>
        </p:nvCxnSpPr>
        <p:spPr>
          <a:xfrm>
            <a:off x="2731091" y="4448030"/>
            <a:ext cx="60220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9" idx="2"/>
          </p:cNvCxnSpPr>
          <p:nvPr/>
        </p:nvCxnSpPr>
        <p:spPr>
          <a:xfrm>
            <a:off x="5018583" y="5521180"/>
            <a:ext cx="0" cy="4826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8" idx="2"/>
            <a:endCxn id="19" idx="0"/>
          </p:cNvCxnSpPr>
          <p:nvPr/>
        </p:nvCxnSpPr>
        <p:spPr>
          <a:xfrm flipH="1">
            <a:off x="3711940" y="5521180"/>
            <a:ext cx="2359" cy="46672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0" idx="3"/>
            <a:endCxn id="19" idx="1"/>
          </p:cNvCxnSpPr>
          <p:nvPr/>
        </p:nvCxnSpPr>
        <p:spPr>
          <a:xfrm flipV="1">
            <a:off x="2731091" y="6184755"/>
            <a:ext cx="599849" cy="1587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4" idx="2"/>
            <a:endCxn id="13" idx="0"/>
          </p:cNvCxnSpPr>
          <p:nvPr/>
        </p:nvCxnSpPr>
        <p:spPr>
          <a:xfrm>
            <a:off x="6382791" y="4644880"/>
            <a:ext cx="0" cy="4826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3" idx="2"/>
            <a:endCxn id="12" idx="0"/>
          </p:cNvCxnSpPr>
          <p:nvPr/>
        </p:nvCxnSpPr>
        <p:spPr>
          <a:xfrm>
            <a:off x="6382791" y="5521180"/>
            <a:ext cx="0" cy="4826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2" idx="1"/>
          </p:cNvCxnSpPr>
          <p:nvPr/>
        </p:nvCxnSpPr>
        <p:spPr>
          <a:xfrm flipH="1">
            <a:off x="5399583" y="6200630"/>
            <a:ext cx="60220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40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2082</TotalTime>
  <Words>879</Words>
  <Application>Microsoft Office PowerPoint</Application>
  <PresentationFormat>On-screen Show (4:3)</PresentationFormat>
  <Paragraphs>247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Courier New</vt:lpstr>
      <vt:lpstr>Mesh</vt:lpstr>
      <vt:lpstr>Garbage collection in .NET</vt:lpstr>
      <vt:lpstr>Agenda</vt:lpstr>
      <vt:lpstr>GC Algorithms</vt:lpstr>
      <vt:lpstr>Tracing (mark and sweep)</vt:lpstr>
      <vt:lpstr>Tracing (mark and sweep)</vt:lpstr>
      <vt:lpstr>Tracing (mark and sweep)</vt:lpstr>
      <vt:lpstr>Tracing (mark and sweep)</vt:lpstr>
      <vt:lpstr>Reference Counting</vt:lpstr>
      <vt:lpstr>Reference Counting</vt:lpstr>
      <vt:lpstr>Reference Counting</vt:lpstr>
      <vt:lpstr>Reference Counting</vt:lpstr>
      <vt:lpstr>Reference Counting</vt:lpstr>
      <vt:lpstr>Reference Counting</vt:lpstr>
      <vt:lpstr>Copying collections</vt:lpstr>
      <vt:lpstr>Copying collections</vt:lpstr>
      <vt:lpstr>Copying collections</vt:lpstr>
      <vt:lpstr>Copying collections</vt:lpstr>
      <vt:lpstr>Copying collections</vt:lpstr>
      <vt:lpstr>Comparison</vt:lpstr>
      <vt:lpstr>Memory Allocation process</vt:lpstr>
      <vt:lpstr>Memory Allocation process</vt:lpstr>
      <vt:lpstr>Garbage Collection: Python</vt:lpstr>
      <vt:lpstr>CLR Bootstrap</vt:lpstr>
      <vt:lpstr>Mark and Sweep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Garbage collection in .NET</dc:title>
  <dc:creator>Yuriy Shapovalov</dc:creator>
  <cp:lastModifiedBy>Yuriy Shapovalov</cp:lastModifiedBy>
  <cp:revision>39</cp:revision>
  <dcterms:created xsi:type="dcterms:W3CDTF">2013-08-03T15:06:49Z</dcterms:created>
  <dcterms:modified xsi:type="dcterms:W3CDTF">2013-08-05T19:01:34Z</dcterms:modified>
</cp:coreProperties>
</file>