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59" r:id="rId10"/>
    <p:sldId id="258" r:id="rId11"/>
    <p:sldId id="261" r:id="rId12"/>
    <p:sldId id="26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25"/>
    <a:srgbClr val="3366FF"/>
    <a:srgbClr val="F137E8"/>
    <a:srgbClr val="C20EB9"/>
    <a:srgbClr val="2924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2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31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10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319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79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558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5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0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7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92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48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5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77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55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85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BD62930-5499-40C2-A9E0-B6F8263316F8}" type="datetimeFigureOut">
              <a:rPr lang="ru-RU" smtClean="0"/>
              <a:t>04.08.2013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9907EE-3EB7-4A1C-AD63-2421FE822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39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Garbage collection in </a:t>
            </a:r>
            <a:r>
              <a:rPr lang="en-US" sz="3600" dirty="0" smtClean="0"/>
              <a:t>.NET</a:t>
            </a:r>
            <a:endParaRPr lang="ru-R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Comparing with Java, Python and JavaScript approaches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Author: Yuriy Shapovalov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503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Memory Allocation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 size of object MyClass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Allocate memory 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2293" y="1371600"/>
            <a:ext cx="5303579" cy="82731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 = </a:t>
            </a:r>
            <a:r>
              <a:rPr lang="en-US" sz="2000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CLR Bootstrap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7720219" cy="51689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2409" y="5689600"/>
            <a:ext cx="75946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1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Mark and Sweep</a:t>
            </a:r>
            <a:endParaRPr lang="ru-RU" dirty="0"/>
          </a:p>
        </p:txBody>
      </p:sp>
      <p:grpSp>
        <p:nvGrpSpPr>
          <p:cNvPr id="13" name="Group 12"/>
          <p:cNvGrpSpPr/>
          <p:nvPr/>
        </p:nvGrpSpPr>
        <p:grpSpPr>
          <a:xfrm>
            <a:off x="818347" y="1362853"/>
            <a:ext cx="7478038" cy="1565755"/>
            <a:chOff x="818347" y="1162828"/>
            <a:chExt cx="7478038" cy="1565755"/>
          </a:xfrm>
        </p:grpSpPr>
        <p:sp>
          <p:nvSpPr>
            <p:cNvPr id="6" name="Rectangle 5"/>
            <p:cNvSpPr/>
            <p:nvPr/>
          </p:nvSpPr>
          <p:spPr>
            <a:xfrm>
              <a:off x="818347" y="1162828"/>
              <a:ext cx="7478038" cy="1565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Roots</a:t>
              </a:r>
              <a:endParaRPr lang="ru-RU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1306" y="1713973"/>
              <a:ext cx="1691014" cy="6936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global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52424" y="1703537"/>
              <a:ext cx="1691014" cy="444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ru-R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09168" y="1703537"/>
              <a:ext cx="1691014" cy="70406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CPU registers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67074" y="1219200"/>
              <a:ext cx="2562225" cy="1362075"/>
            </a:xfrm>
            <a:prstGeom prst="roundRect">
              <a:avLst/>
            </a:prstGeom>
            <a:noFill/>
            <a:ln>
              <a:solidFill>
                <a:srgbClr val="92D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Processes</a:t>
              </a:r>
              <a:endParaRPr lang="ru-RU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46325" y="1809482"/>
              <a:ext cx="1691014" cy="444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ru-R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84138" y="1934224"/>
              <a:ext cx="1691014" cy="44467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stack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183378" y="3124669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3414176" y="413606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4786238" y="413606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2946044" y="5089790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4156169" y="5089790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5458876" y="514915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6497475" y="316640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967481" y="316640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2349068" y="316640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356906" y="4128692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1595681" y="4137258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103745" y="413606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ectangle 26"/>
          <p:cNvSpPr/>
          <p:nvPr/>
        </p:nvSpPr>
        <p:spPr>
          <a:xfrm>
            <a:off x="7800182" y="5146246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/>
          <p:cNvSpPr/>
          <p:nvPr/>
        </p:nvSpPr>
        <p:spPr>
          <a:xfrm>
            <a:off x="681281" y="5108114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2346233" y="6014227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/>
          <p:cNvSpPr/>
          <p:nvPr/>
        </p:nvSpPr>
        <p:spPr>
          <a:xfrm>
            <a:off x="3556358" y="6014227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ectangle 30"/>
          <p:cNvSpPr/>
          <p:nvPr/>
        </p:nvSpPr>
        <p:spPr>
          <a:xfrm>
            <a:off x="4859065" y="6073593"/>
            <a:ext cx="9144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Straight Connector 32"/>
          <p:cNvCxnSpPr>
            <a:stCxn id="7" idx="2"/>
            <a:endCxn id="22" idx="0"/>
          </p:cNvCxnSpPr>
          <p:nvPr/>
        </p:nvCxnSpPr>
        <p:spPr>
          <a:xfrm flipH="1">
            <a:off x="1424681" y="2607630"/>
            <a:ext cx="692132" cy="55877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2"/>
            <a:endCxn id="23" idx="0"/>
          </p:cNvCxnSpPr>
          <p:nvPr/>
        </p:nvCxnSpPr>
        <p:spPr>
          <a:xfrm>
            <a:off x="2116813" y="2607630"/>
            <a:ext cx="689455" cy="55877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2" idx="2"/>
            <a:endCxn id="25" idx="0"/>
          </p:cNvCxnSpPr>
          <p:nvPr/>
        </p:nvCxnSpPr>
        <p:spPr>
          <a:xfrm>
            <a:off x="1424681" y="3699802"/>
            <a:ext cx="628200" cy="437456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2" idx="2"/>
            <a:endCxn id="24" idx="0"/>
          </p:cNvCxnSpPr>
          <p:nvPr/>
        </p:nvCxnSpPr>
        <p:spPr>
          <a:xfrm flipH="1">
            <a:off x="814106" y="3699802"/>
            <a:ext cx="610575" cy="42889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2"/>
            <a:endCxn id="28" idx="0"/>
          </p:cNvCxnSpPr>
          <p:nvPr/>
        </p:nvCxnSpPr>
        <p:spPr>
          <a:xfrm>
            <a:off x="814106" y="4662092"/>
            <a:ext cx="324375" cy="44602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2" idx="2"/>
            <a:endCxn id="15" idx="0"/>
          </p:cNvCxnSpPr>
          <p:nvPr/>
        </p:nvCxnSpPr>
        <p:spPr>
          <a:xfrm>
            <a:off x="4629645" y="2578924"/>
            <a:ext cx="10933" cy="545745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6" idx="0"/>
          </p:cNvCxnSpPr>
          <p:nvPr/>
        </p:nvCxnSpPr>
        <p:spPr>
          <a:xfrm flipH="1">
            <a:off x="3871376" y="3658069"/>
            <a:ext cx="769202" cy="47799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2"/>
            <a:endCxn id="17" idx="0"/>
          </p:cNvCxnSpPr>
          <p:nvPr/>
        </p:nvCxnSpPr>
        <p:spPr>
          <a:xfrm>
            <a:off x="4640578" y="3658069"/>
            <a:ext cx="602860" cy="47799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6" idx="2"/>
            <a:endCxn id="18" idx="0"/>
          </p:cNvCxnSpPr>
          <p:nvPr/>
        </p:nvCxnSpPr>
        <p:spPr>
          <a:xfrm flipH="1">
            <a:off x="3403244" y="4669466"/>
            <a:ext cx="468132" cy="42032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6" idx="2"/>
            <a:endCxn id="19" idx="0"/>
          </p:cNvCxnSpPr>
          <p:nvPr/>
        </p:nvCxnSpPr>
        <p:spPr>
          <a:xfrm>
            <a:off x="3871376" y="4669466"/>
            <a:ext cx="741993" cy="42032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8" idx="2"/>
            <a:endCxn id="29" idx="0"/>
          </p:cNvCxnSpPr>
          <p:nvPr/>
        </p:nvCxnSpPr>
        <p:spPr>
          <a:xfrm flipH="1">
            <a:off x="2803433" y="5623190"/>
            <a:ext cx="599811" cy="39103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8" idx="2"/>
            <a:endCxn id="30" idx="0"/>
          </p:cNvCxnSpPr>
          <p:nvPr/>
        </p:nvCxnSpPr>
        <p:spPr>
          <a:xfrm>
            <a:off x="3403244" y="5623190"/>
            <a:ext cx="610314" cy="39103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0" idx="2"/>
            <a:endCxn id="31" idx="0"/>
          </p:cNvCxnSpPr>
          <p:nvPr/>
        </p:nvCxnSpPr>
        <p:spPr>
          <a:xfrm flipH="1">
            <a:off x="5316265" y="5682556"/>
            <a:ext cx="599811" cy="391037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7" idx="2"/>
            <a:endCxn id="20" idx="0"/>
          </p:cNvCxnSpPr>
          <p:nvPr/>
        </p:nvCxnSpPr>
        <p:spPr>
          <a:xfrm>
            <a:off x="5243438" y="4669466"/>
            <a:ext cx="672638" cy="47969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9" idx="2"/>
            <a:endCxn id="21" idx="0"/>
          </p:cNvCxnSpPr>
          <p:nvPr/>
        </p:nvCxnSpPr>
        <p:spPr>
          <a:xfrm>
            <a:off x="6954675" y="2607630"/>
            <a:ext cx="0" cy="55877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1" idx="2"/>
            <a:endCxn id="26" idx="0"/>
          </p:cNvCxnSpPr>
          <p:nvPr/>
        </p:nvCxnSpPr>
        <p:spPr>
          <a:xfrm>
            <a:off x="6954675" y="3699802"/>
            <a:ext cx="606270" cy="436264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6" idx="2"/>
            <a:endCxn id="27" idx="0"/>
          </p:cNvCxnSpPr>
          <p:nvPr/>
        </p:nvCxnSpPr>
        <p:spPr>
          <a:xfrm>
            <a:off x="7560945" y="4669466"/>
            <a:ext cx="696437" cy="47678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/>
          <a:lstStyle/>
          <a:p>
            <a:r>
              <a:rPr lang="en-US" dirty="0" smtClean="0"/>
              <a:t>Reference counting vs</a:t>
            </a:r>
            <a:r>
              <a:rPr lang="en-US" dirty="0" smtClean="0"/>
              <a:t>. tracing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 smtClean="0"/>
              <a:t>allocation process</a:t>
            </a:r>
          </a:p>
          <a:p>
            <a:r>
              <a:rPr lang="en-US" dirty="0" smtClean="0"/>
              <a:t>Mark and </a:t>
            </a:r>
            <a:r>
              <a:rPr lang="en-US" dirty="0" smtClean="0"/>
              <a:t>sweep (and compact)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Generations</a:t>
            </a:r>
          </a:p>
          <a:p>
            <a:r>
              <a:rPr lang="en-US" dirty="0" smtClean="0"/>
              <a:t>Dispose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5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GC Algorithms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Tracing [McCarthy, 1960]</a:t>
            </a:r>
          </a:p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 Counting [Collins, 1960]</a:t>
            </a:r>
          </a:p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Copying Collection [Minsky, 1963]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4994718"/>
            <a:ext cx="1503268" cy="1685482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738" y="303530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158" y="1076461"/>
            <a:ext cx="156859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3516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Tracing (mark and sweep)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Stop process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Trace forward from roots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Everything touched in live, all else is garbage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858" y="381140"/>
            <a:ext cx="156859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4" name="Rectangle 3"/>
          <p:cNvSpPr/>
          <p:nvPr/>
        </p:nvSpPr>
        <p:spPr>
          <a:xfrm>
            <a:off x="1790700" y="3387580"/>
            <a:ext cx="5180458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Roots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768600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99929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243387" y="355571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243387" y="438121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243387" y="51870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5243387" y="60125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3999929" y="438121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3999929" y="51870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3999929" y="60125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2756471" y="438121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2756471" y="51870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2756471" y="60125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/>
          <p:cNvCxnSpPr>
            <a:stCxn id="5" idx="2"/>
            <a:endCxn id="18" idx="0"/>
          </p:cNvCxnSpPr>
          <p:nvPr/>
        </p:nvCxnSpPr>
        <p:spPr>
          <a:xfrm flipH="1">
            <a:off x="3137471" y="3933680"/>
            <a:ext cx="12129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5" idx="0"/>
          </p:cNvCxnSpPr>
          <p:nvPr/>
        </p:nvCxnSpPr>
        <p:spPr>
          <a:xfrm>
            <a:off x="4380929" y="3933680"/>
            <a:ext cx="0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>
            <a:off x="5624387" y="394941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6" idx="0"/>
          </p:cNvCxnSpPr>
          <p:nvPr/>
        </p:nvCxnSpPr>
        <p:spPr>
          <a:xfrm>
            <a:off x="4380929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30601" y="4774910"/>
            <a:ext cx="457485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19" idx="0"/>
          </p:cNvCxnSpPr>
          <p:nvPr/>
        </p:nvCxnSpPr>
        <p:spPr>
          <a:xfrm>
            <a:off x="3137471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  <a:endCxn id="20" idx="0"/>
          </p:cNvCxnSpPr>
          <p:nvPr/>
        </p:nvCxnSpPr>
        <p:spPr>
          <a:xfrm>
            <a:off x="3137471" y="558078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761929" y="4774910"/>
            <a:ext cx="481458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1"/>
            <a:endCxn id="19" idx="3"/>
          </p:cNvCxnSpPr>
          <p:nvPr/>
        </p:nvCxnSpPr>
        <p:spPr>
          <a:xfrm flipH="1">
            <a:off x="3518471" y="538393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12" idx="1"/>
          </p:cNvCxnSpPr>
          <p:nvPr/>
        </p:nvCxnSpPr>
        <p:spPr>
          <a:xfrm>
            <a:off x="4761929" y="457806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0"/>
            <a:endCxn id="12" idx="2"/>
          </p:cNvCxnSpPr>
          <p:nvPr/>
        </p:nvCxnSpPr>
        <p:spPr>
          <a:xfrm flipV="1">
            <a:off x="5624387" y="4774910"/>
            <a:ext cx="0" cy="41217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4380929" y="5580780"/>
            <a:ext cx="0" cy="4318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1"/>
          </p:cNvCxnSpPr>
          <p:nvPr/>
        </p:nvCxnSpPr>
        <p:spPr>
          <a:xfrm flipH="1">
            <a:off x="3530601" y="6209430"/>
            <a:ext cx="469328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2"/>
            <a:endCxn id="14" idx="0"/>
          </p:cNvCxnSpPr>
          <p:nvPr/>
        </p:nvCxnSpPr>
        <p:spPr>
          <a:xfrm>
            <a:off x="5624387" y="5580780"/>
            <a:ext cx="0" cy="4318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761931" y="5599250"/>
            <a:ext cx="481455" cy="41333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1"/>
            <a:endCxn id="17" idx="3"/>
          </p:cNvCxnSpPr>
          <p:nvPr/>
        </p:nvCxnSpPr>
        <p:spPr>
          <a:xfrm flipH="1">
            <a:off x="4761929" y="6209430"/>
            <a:ext cx="481458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5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Tracing (mark and sweep)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Stop process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Trace forward from roots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Everything touched in live, all else is garbage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858" y="381140"/>
            <a:ext cx="156859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4" name="Rectangle 3"/>
          <p:cNvSpPr/>
          <p:nvPr/>
        </p:nvSpPr>
        <p:spPr>
          <a:xfrm>
            <a:off x="1790700" y="3387580"/>
            <a:ext cx="5180458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Roots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768600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999929" y="35399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243387" y="355571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243387" y="438121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5243387" y="51870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5243387" y="60125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3999929" y="438121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3999929" y="51870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3999929" y="60125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2756471" y="438121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2756471" y="51870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2756471" y="60125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Straight Arrow Connector 20"/>
          <p:cNvCxnSpPr>
            <a:stCxn id="5" idx="2"/>
            <a:endCxn id="18" idx="0"/>
          </p:cNvCxnSpPr>
          <p:nvPr/>
        </p:nvCxnSpPr>
        <p:spPr>
          <a:xfrm flipH="1">
            <a:off x="3137471" y="3933680"/>
            <a:ext cx="12129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5" idx="0"/>
          </p:cNvCxnSpPr>
          <p:nvPr/>
        </p:nvCxnSpPr>
        <p:spPr>
          <a:xfrm>
            <a:off x="4380929" y="3933680"/>
            <a:ext cx="0" cy="44753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>
            <a:off x="5624387" y="394941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6" idx="0"/>
          </p:cNvCxnSpPr>
          <p:nvPr/>
        </p:nvCxnSpPr>
        <p:spPr>
          <a:xfrm>
            <a:off x="4380929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30601" y="4774910"/>
            <a:ext cx="457485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19" idx="0"/>
          </p:cNvCxnSpPr>
          <p:nvPr/>
        </p:nvCxnSpPr>
        <p:spPr>
          <a:xfrm>
            <a:off x="3137471" y="4774910"/>
            <a:ext cx="0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  <a:endCxn id="20" idx="0"/>
          </p:cNvCxnSpPr>
          <p:nvPr/>
        </p:nvCxnSpPr>
        <p:spPr>
          <a:xfrm>
            <a:off x="3137471" y="5580780"/>
            <a:ext cx="0" cy="4318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761929" y="4774910"/>
            <a:ext cx="481458" cy="4121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1"/>
            <a:endCxn id="19" idx="3"/>
          </p:cNvCxnSpPr>
          <p:nvPr/>
        </p:nvCxnSpPr>
        <p:spPr>
          <a:xfrm flipH="1">
            <a:off x="3518471" y="538393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12" idx="1"/>
          </p:cNvCxnSpPr>
          <p:nvPr/>
        </p:nvCxnSpPr>
        <p:spPr>
          <a:xfrm>
            <a:off x="4761929" y="4578060"/>
            <a:ext cx="48145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3" idx="0"/>
            <a:endCxn id="12" idx="2"/>
          </p:cNvCxnSpPr>
          <p:nvPr/>
        </p:nvCxnSpPr>
        <p:spPr>
          <a:xfrm flipV="1">
            <a:off x="5624387" y="4774910"/>
            <a:ext cx="0" cy="41217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4380929" y="5580780"/>
            <a:ext cx="0" cy="4318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1"/>
          </p:cNvCxnSpPr>
          <p:nvPr/>
        </p:nvCxnSpPr>
        <p:spPr>
          <a:xfrm flipH="1">
            <a:off x="3530601" y="6209430"/>
            <a:ext cx="469328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2"/>
            <a:endCxn id="14" idx="0"/>
          </p:cNvCxnSpPr>
          <p:nvPr/>
        </p:nvCxnSpPr>
        <p:spPr>
          <a:xfrm>
            <a:off x="5624387" y="5580780"/>
            <a:ext cx="0" cy="43180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4761931" y="5599250"/>
            <a:ext cx="481455" cy="41333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1"/>
            <a:endCxn id="17" idx="3"/>
          </p:cNvCxnSpPr>
          <p:nvPr/>
        </p:nvCxnSpPr>
        <p:spPr>
          <a:xfrm flipH="1">
            <a:off x="4761929" y="6209430"/>
            <a:ext cx="481458" cy="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3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Reference Counting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648415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object has counter of incoming pointers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counter reaches zero, object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 collected.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38114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8" name="Rectangle 7"/>
          <p:cNvSpPr/>
          <p:nvPr/>
        </p:nvSpPr>
        <p:spPr>
          <a:xfrm>
            <a:off x="4637583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37583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7583" y="60037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01791" y="60037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01791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01791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69091" y="42511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33299" y="42511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9091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33299" y="51274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0940" y="5987905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69091" y="6003780"/>
            <a:ext cx="762000" cy="3937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5" idx="2"/>
            <a:endCxn id="17" idx="0"/>
          </p:cNvCxnSpPr>
          <p:nvPr/>
        </p:nvCxnSpPr>
        <p:spPr>
          <a:xfrm>
            <a:off x="2350091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8" idx="0"/>
          </p:cNvCxnSpPr>
          <p:nvPr/>
        </p:nvCxnSpPr>
        <p:spPr>
          <a:xfrm>
            <a:off x="3714299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8" idx="1"/>
          </p:cNvCxnSpPr>
          <p:nvPr/>
        </p:nvCxnSpPr>
        <p:spPr>
          <a:xfrm>
            <a:off x="4095299" y="4448030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95299" y="6175085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18" idx="1"/>
          </p:cNvCxnSpPr>
          <p:nvPr/>
        </p:nvCxnSpPr>
        <p:spPr>
          <a:xfrm>
            <a:off x="2731091" y="53243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8" idx="2"/>
          </p:cNvCxnSpPr>
          <p:nvPr/>
        </p:nvCxnSpPr>
        <p:spPr>
          <a:xfrm flipV="1">
            <a:off x="5018583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16" idx="1"/>
          </p:cNvCxnSpPr>
          <p:nvPr/>
        </p:nvCxnSpPr>
        <p:spPr>
          <a:xfrm>
            <a:off x="2731091" y="44480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</p:cNvCxnSpPr>
          <p:nvPr/>
        </p:nvCxnSpPr>
        <p:spPr>
          <a:xfrm>
            <a:off x="5018583" y="55211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19" idx="0"/>
          </p:cNvCxnSpPr>
          <p:nvPr/>
        </p:nvCxnSpPr>
        <p:spPr>
          <a:xfrm flipH="1">
            <a:off x="3711940" y="5521180"/>
            <a:ext cx="2359" cy="46672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" idx="3"/>
            <a:endCxn id="19" idx="1"/>
          </p:cNvCxnSpPr>
          <p:nvPr/>
        </p:nvCxnSpPr>
        <p:spPr>
          <a:xfrm flipV="1">
            <a:off x="2731091" y="6184755"/>
            <a:ext cx="599849" cy="1587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2"/>
            <a:endCxn id="13" idx="0"/>
          </p:cNvCxnSpPr>
          <p:nvPr/>
        </p:nvCxnSpPr>
        <p:spPr>
          <a:xfrm>
            <a:off x="6382791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" idx="2"/>
            <a:endCxn id="12" idx="0"/>
          </p:cNvCxnSpPr>
          <p:nvPr/>
        </p:nvCxnSpPr>
        <p:spPr>
          <a:xfrm>
            <a:off x="6382791" y="55211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1"/>
          </p:cNvCxnSpPr>
          <p:nvPr/>
        </p:nvCxnSpPr>
        <p:spPr>
          <a:xfrm flipH="1">
            <a:off x="5399583" y="62006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Reference Counting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648415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object has counter of incoming pointers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counter reaches zero, object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 collected.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38114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8" name="Rectangle 7"/>
          <p:cNvSpPr/>
          <p:nvPr/>
        </p:nvSpPr>
        <p:spPr>
          <a:xfrm>
            <a:off x="4637583" y="42511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37583" y="51274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7583" y="60037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01791" y="60037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01791" y="51274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01791" y="42511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69091" y="42511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33299" y="42511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9091" y="51274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33299" y="51274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0940" y="5987905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69091" y="60037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5" idx="2"/>
            <a:endCxn id="17" idx="0"/>
          </p:cNvCxnSpPr>
          <p:nvPr/>
        </p:nvCxnSpPr>
        <p:spPr>
          <a:xfrm>
            <a:off x="2350091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8" idx="0"/>
          </p:cNvCxnSpPr>
          <p:nvPr/>
        </p:nvCxnSpPr>
        <p:spPr>
          <a:xfrm>
            <a:off x="3714299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8" idx="1"/>
          </p:cNvCxnSpPr>
          <p:nvPr/>
        </p:nvCxnSpPr>
        <p:spPr>
          <a:xfrm>
            <a:off x="4095299" y="4448030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95299" y="6175085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18" idx="1"/>
          </p:cNvCxnSpPr>
          <p:nvPr/>
        </p:nvCxnSpPr>
        <p:spPr>
          <a:xfrm>
            <a:off x="2731091" y="53243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8" idx="2"/>
          </p:cNvCxnSpPr>
          <p:nvPr/>
        </p:nvCxnSpPr>
        <p:spPr>
          <a:xfrm flipV="1">
            <a:off x="5018583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16" idx="1"/>
          </p:cNvCxnSpPr>
          <p:nvPr/>
        </p:nvCxnSpPr>
        <p:spPr>
          <a:xfrm>
            <a:off x="2731091" y="44480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</p:cNvCxnSpPr>
          <p:nvPr/>
        </p:nvCxnSpPr>
        <p:spPr>
          <a:xfrm>
            <a:off x="5018583" y="55211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19" idx="0"/>
          </p:cNvCxnSpPr>
          <p:nvPr/>
        </p:nvCxnSpPr>
        <p:spPr>
          <a:xfrm flipH="1">
            <a:off x="3711940" y="5521180"/>
            <a:ext cx="2359" cy="46672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" idx="3"/>
            <a:endCxn id="19" idx="1"/>
          </p:cNvCxnSpPr>
          <p:nvPr/>
        </p:nvCxnSpPr>
        <p:spPr>
          <a:xfrm flipV="1">
            <a:off x="2731091" y="6184755"/>
            <a:ext cx="599849" cy="1587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2"/>
            <a:endCxn id="13" idx="0"/>
          </p:cNvCxnSpPr>
          <p:nvPr/>
        </p:nvCxnSpPr>
        <p:spPr>
          <a:xfrm>
            <a:off x="6382791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" idx="2"/>
            <a:endCxn id="12" idx="0"/>
          </p:cNvCxnSpPr>
          <p:nvPr/>
        </p:nvCxnSpPr>
        <p:spPr>
          <a:xfrm>
            <a:off x="6382791" y="55211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1"/>
          </p:cNvCxnSpPr>
          <p:nvPr/>
        </p:nvCxnSpPr>
        <p:spPr>
          <a:xfrm flipH="1">
            <a:off x="5399583" y="62006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40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Reference Counting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6484152" cy="4730460"/>
          </a:xfrm>
        </p:spPr>
        <p:txBody>
          <a:bodyPr anchor="t">
            <a:normAutofit/>
          </a:bodyPr>
          <a:lstStyle/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object has counter of incoming pointers</a:t>
            </a:r>
          </a:p>
          <a:p>
            <a:pPr>
              <a:buSzPct val="80000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counter reaches zero, object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sz="22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 collected.</a:t>
            </a:r>
            <a:endParaRPr lang="en-US" sz="24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11" y="381140"/>
            <a:ext cx="1553014" cy="1676119"/>
          </a:xfrm>
          <a:prstGeom prst="rect">
            <a:avLst/>
          </a:prstGeom>
          <a:ln w="31750"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softEdge rad="88900"/>
          </a:effectLst>
        </p:spPr>
      </p:pic>
      <p:sp>
        <p:nvSpPr>
          <p:cNvPr id="8" name="Rectangle 7"/>
          <p:cNvSpPr/>
          <p:nvPr/>
        </p:nvSpPr>
        <p:spPr>
          <a:xfrm>
            <a:off x="4637583" y="42511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7583" y="60037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01791" y="60037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01791" y="5127480"/>
            <a:ext cx="762000" cy="393700"/>
          </a:xfrm>
          <a:prstGeom prst="rect">
            <a:avLst/>
          </a:prstGeom>
          <a:solidFill>
            <a:srgbClr val="FF2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69091" y="4251180"/>
            <a:ext cx="762000" cy="3937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root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33299" y="42511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69091" y="51274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33299" y="5127480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0940" y="5987905"/>
            <a:ext cx="762000" cy="3937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5" idx="2"/>
            <a:endCxn id="17" idx="0"/>
          </p:cNvCxnSpPr>
          <p:nvPr/>
        </p:nvCxnSpPr>
        <p:spPr>
          <a:xfrm>
            <a:off x="2350091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18" idx="0"/>
          </p:cNvCxnSpPr>
          <p:nvPr/>
        </p:nvCxnSpPr>
        <p:spPr>
          <a:xfrm>
            <a:off x="3714299" y="46448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8" idx="1"/>
          </p:cNvCxnSpPr>
          <p:nvPr/>
        </p:nvCxnSpPr>
        <p:spPr>
          <a:xfrm>
            <a:off x="4095299" y="4448030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95299" y="6175085"/>
            <a:ext cx="542284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18" idx="1"/>
          </p:cNvCxnSpPr>
          <p:nvPr/>
        </p:nvCxnSpPr>
        <p:spPr>
          <a:xfrm>
            <a:off x="2731091" y="53243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16" idx="1"/>
          </p:cNvCxnSpPr>
          <p:nvPr/>
        </p:nvCxnSpPr>
        <p:spPr>
          <a:xfrm>
            <a:off x="2731091" y="44480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19" idx="0"/>
          </p:cNvCxnSpPr>
          <p:nvPr/>
        </p:nvCxnSpPr>
        <p:spPr>
          <a:xfrm flipH="1">
            <a:off x="3711940" y="5521180"/>
            <a:ext cx="2359" cy="46672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3" idx="2"/>
            <a:endCxn id="12" idx="0"/>
          </p:cNvCxnSpPr>
          <p:nvPr/>
        </p:nvCxnSpPr>
        <p:spPr>
          <a:xfrm>
            <a:off x="6382791" y="5521180"/>
            <a:ext cx="0" cy="48260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1"/>
          </p:cNvCxnSpPr>
          <p:nvPr/>
        </p:nvCxnSpPr>
        <p:spPr>
          <a:xfrm flipH="1">
            <a:off x="5399583" y="6200630"/>
            <a:ext cx="602208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623182"/>
          </a:xfrm>
        </p:spPr>
        <p:txBody>
          <a:bodyPr/>
          <a:lstStyle/>
          <a:p>
            <a:r>
              <a:rPr lang="en-US" dirty="0" smtClean="0"/>
              <a:t>Memory Allocation process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371600"/>
            <a:ext cx="7511472" cy="4730460"/>
          </a:xfrm>
        </p:spPr>
        <p:txBody>
          <a:bodyPr>
            <a:norm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Before CLR executes the first line of the managed code, it creates three application domains.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Domain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Shared Domain</a:t>
            </a:r>
          </a:p>
          <a:p>
            <a:pPr marL="800100" lvl="1" indent="-342900">
              <a:buSzPct val="80000"/>
              <a:buFont typeface="+mj-lt"/>
              <a:buAutoNum type="arabicPeriod"/>
            </a:pPr>
            <a:r>
              <a:rPr lang="en-US" sz="22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lang="en-US" sz="22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AppDomain</a:t>
            </a:r>
            <a:endParaRPr lang="en-US" sz="2200" cap="non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Define size of object MyClass</a:t>
            </a: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Allocate memory </a:t>
            </a:r>
            <a:endParaRPr lang="ru-RU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2293" y="1371600"/>
            <a:ext cx="5303579" cy="695195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 = </a:t>
            </a:r>
            <a:r>
              <a:rPr lang="en-US" sz="2000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F137E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1801</TotalTime>
  <Words>261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Mesh</vt:lpstr>
      <vt:lpstr>Garbage collection in .NET</vt:lpstr>
      <vt:lpstr>Agenda</vt:lpstr>
      <vt:lpstr>GC Algorithms</vt:lpstr>
      <vt:lpstr>Tracing (mark and sweep)</vt:lpstr>
      <vt:lpstr>Tracing (mark and sweep)</vt:lpstr>
      <vt:lpstr>Reference Counting</vt:lpstr>
      <vt:lpstr>Reference Counting</vt:lpstr>
      <vt:lpstr>Reference Counting</vt:lpstr>
      <vt:lpstr>Memory Allocation process</vt:lpstr>
      <vt:lpstr>Memory Allocation process</vt:lpstr>
      <vt:lpstr>CLR Bootstrap</vt:lpstr>
      <vt:lpstr>Mark and Sweep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 in .NET</dc:title>
  <dc:creator>Yuriy Shapovalov</dc:creator>
  <cp:lastModifiedBy>Yuriy Shapovalov</cp:lastModifiedBy>
  <cp:revision>24</cp:revision>
  <dcterms:created xsi:type="dcterms:W3CDTF">2013-08-03T15:06:49Z</dcterms:created>
  <dcterms:modified xsi:type="dcterms:W3CDTF">2013-08-04T21:10:50Z</dcterms:modified>
</cp:coreProperties>
</file>