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2" r:id="rId4"/>
    <p:sldId id="263" r:id="rId5"/>
    <p:sldId id="264" r:id="rId6"/>
    <p:sldId id="270" r:id="rId7"/>
    <p:sldId id="278" r:id="rId8"/>
    <p:sldId id="265" r:id="rId9"/>
    <p:sldId id="266" r:id="rId10"/>
    <p:sldId id="267" r:id="rId11"/>
    <p:sldId id="271" r:id="rId12"/>
    <p:sldId id="276" r:id="rId13"/>
    <p:sldId id="279" r:id="rId14"/>
    <p:sldId id="272" r:id="rId15"/>
    <p:sldId id="273" r:id="rId16"/>
    <p:sldId id="274" r:id="rId17"/>
    <p:sldId id="275" r:id="rId18"/>
    <p:sldId id="277" r:id="rId19"/>
    <p:sldId id="269" r:id="rId20"/>
    <p:sldId id="280" r:id="rId21"/>
    <p:sldId id="259" r:id="rId22"/>
    <p:sldId id="258" r:id="rId23"/>
    <p:sldId id="261" r:id="rId24"/>
    <p:sldId id="260" r:id="rId25"/>
    <p:sldId id="281" r:id="rId26"/>
    <p:sldId id="268" r:id="rId27"/>
    <p:sldId id="282"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FF3300"/>
    <a:srgbClr val="FF2525"/>
    <a:srgbClr val="3366FF"/>
    <a:srgbClr val="F137E8"/>
    <a:srgbClr val="C20EB9"/>
    <a:srgbClr val="2924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6" d="100"/>
          <a:sy n="76" d="100"/>
        </p:scale>
        <p:origin x="5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216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D62930-5499-40C2-A9E0-B6F8263316F8}" type="datetimeFigureOut">
              <a:rPr lang="ru-RU" smtClean="0"/>
              <a:t>05.08.2013</a:t>
            </a:fld>
            <a:endParaRPr lang="ru-RU"/>
          </a:p>
        </p:txBody>
      </p:sp>
      <p:sp>
        <p:nvSpPr>
          <p:cNvPr id="6" name="Footer Placeholder 5"/>
          <p:cNvSpPr>
            <a:spLocks noGrp="1"/>
          </p:cNvSpPr>
          <p:nvPr>
            <p:ph type="ftr" sz="quarter" idx="11"/>
          </p:nvPr>
        </p:nvSpPr>
        <p:spPr>
          <a:xfrm>
            <a:off x="917678" y="6181344"/>
            <a:ext cx="5337278" cy="365125"/>
          </a:xfrm>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1892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97831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816100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237319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661795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659558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56585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48600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71867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05.08.2013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12392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D62930-5499-40C2-A9E0-B6F8263316F8}" type="datetimeFigureOut">
              <a:rPr lang="ru-RU" smtClean="0"/>
              <a:t>05.08.2013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70548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D62930-5499-40C2-A9E0-B6F8263316F8}" type="datetimeFigureOut">
              <a:rPr lang="ru-RU" smtClean="0"/>
              <a:t>05.08.2013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70145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D62930-5499-40C2-A9E0-B6F8263316F8}" type="datetimeFigureOut">
              <a:rPr lang="ru-RU" smtClean="0"/>
              <a:t>05.08.2013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08377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62930-5499-40C2-A9E0-B6F8263316F8}" type="datetimeFigureOut">
              <a:rPr lang="ru-RU" smtClean="0"/>
              <a:t>05.08.2013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421955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smtClean="0"/>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D62930-5499-40C2-A9E0-B6F8263316F8}" type="datetimeFigureOut">
              <a:rPr lang="ru-RU" smtClean="0"/>
              <a:t>05.08.2013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46785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7BD62930-5499-40C2-A9E0-B6F8263316F8}" type="datetimeFigureOut">
              <a:rPr lang="ru-RU" smtClean="0"/>
              <a:t>05.08.2013</a:t>
            </a:fld>
            <a:endParaRPr lang="ru-RU"/>
          </a:p>
        </p:txBody>
      </p:sp>
      <p:sp>
        <p:nvSpPr>
          <p:cNvPr id="6" name="Footer Placeholder 5"/>
          <p:cNvSpPr>
            <a:spLocks noGrp="1"/>
          </p:cNvSpPr>
          <p:nvPr>
            <p:ph type="ftr" sz="quarter" idx="11"/>
          </p:nvPr>
        </p:nvSpPr>
        <p:spPr>
          <a:xfrm>
            <a:off x="818348" y="6181344"/>
            <a:ext cx="3705300" cy="365125"/>
          </a:xfrm>
        </p:spPr>
        <p:txBody>
          <a:bodyPr/>
          <a:lstStyle/>
          <a:p>
            <a:endParaRPr lang="ru-RU"/>
          </a:p>
        </p:txBody>
      </p:sp>
      <p:sp>
        <p:nvSpPr>
          <p:cNvPr id="7" name="Slide Number Placeholder 6"/>
          <p:cNvSpPr>
            <a:spLocks noGrp="1"/>
          </p:cNvSpPr>
          <p:nvPr>
            <p:ph type="sldNum" sz="quarter" idx="12"/>
          </p:nvPr>
        </p:nvSpPr>
        <p:spPr>
          <a:xfrm>
            <a:off x="8024262" y="6181344"/>
            <a:ext cx="305186" cy="329250"/>
          </a:xfrm>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7669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7BD62930-5499-40C2-A9E0-B6F8263316F8}" type="datetimeFigureOut">
              <a:rPr lang="ru-RU" smtClean="0"/>
              <a:t>05.08.2013</a:t>
            </a:fld>
            <a:endParaRPr lang="ru-RU"/>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ru-RU"/>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4F9907EE-3EB7-4A1C-AD63-2421FE822386}" type="slidenum">
              <a:rPr lang="ru-RU" smtClean="0"/>
              <a:t>‹#›</a:t>
            </a:fld>
            <a:endParaRPr lang="ru-RU"/>
          </a:p>
        </p:txBody>
      </p:sp>
    </p:spTree>
    <p:extLst>
      <p:ext uri="{BB962C8B-B14F-4D97-AF65-F5344CB8AC3E}">
        <p14:creationId xmlns:p14="http://schemas.microsoft.com/office/powerpoint/2010/main" val="136783967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Garbage collection in </a:t>
            </a:r>
            <a:r>
              <a:rPr lang="en-US" sz="3600" dirty="0" smtClean="0"/>
              <a:t>.NET</a:t>
            </a:r>
            <a:endParaRPr lang="ru-RU" sz="4800" dirty="0"/>
          </a:p>
        </p:txBody>
      </p:sp>
      <p:sp>
        <p:nvSpPr>
          <p:cNvPr id="3" name="Subtitle 2"/>
          <p:cNvSpPr>
            <a:spLocks noGrp="1"/>
          </p:cNvSpPr>
          <p:nvPr>
            <p:ph type="subTitle" idx="1"/>
          </p:nvPr>
        </p:nvSpPr>
        <p:spPr/>
        <p:txBody>
          <a:bodyPr>
            <a:normAutofit/>
          </a:bodyPr>
          <a:lstStyle/>
          <a:p>
            <a:r>
              <a:rPr lang="en-US" sz="2000" dirty="0" smtClean="0"/>
              <a:t>Comparing with Java, Python and JavaScript approaches</a:t>
            </a:r>
          </a:p>
          <a:p>
            <a:endParaRPr lang="en-US" sz="2000" dirty="0"/>
          </a:p>
          <a:p>
            <a:endParaRPr lang="en-US" sz="2000" dirty="0" smtClean="0"/>
          </a:p>
          <a:p>
            <a:endParaRPr lang="en-US" sz="2000" dirty="0"/>
          </a:p>
          <a:p>
            <a:r>
              <a:rPr lang="en-US" sz="2000" dirty="0" smtClean="0"/>
              <a:t>Author: Yuriy Shapovalov</a:t>
            </a:r>
            <a:endParaRPr lang="ru-RU" sz="2000" dirty="0"/>
          </a:p>
        </p:txBody>
      </p:sp>
    </p:spTree>
    <p:extLst>
      <p:ext uri="{BB962C8B-B14F-4D97-AF65-F5344CB8AC3E}">
        <p14:creationId xmlns:p14="http://schemas.microsoft.com/office/powerpoint/2010/main" val="1750315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a:t>
            </a:r>
            <a:r>
              <a:rPr lang="en-US" sz="2400" cap="none" dirty="0" smtClean="0">
                <a:latin typeface="Calibri" panose="020F0502020204030204" pitchFamily="34" charset="0"/>
                <a:cs typeface="Calibri" panose="020F0502020204030204" pitchFamily="34" charset="0"/>
              </a:rPr>
              <a:t>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a:t>
            </a:r>
            <a:r>
              <a:rPr lang="en-US" sz="2400" cap="none" dirty="0" smtClean="0">
                <a:latin typeface="Calibri" panose="020F0502020204030204" pitchFamily="34" charset="0"/>
                <a:cs typeface="Calibri" panose="020F0502020204030204" pitchFamily="34" charset="0"/>
              </a:rPr>
              <a:t>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84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r>
              <a:rPr lang="en-US" sz="2200" cap="none" dirty="0" smtClean="0">
                <a:latin typeface="Calibri" panose="020F0502020204030204" pitchFamily="34" charset="0"/>
                <a:cs typeface="Calibri" panose="020F0502020204030204" pitchFamily="34" charset="0"/>
              </a:rPr>
              <a:t>.</a:t>
            </a:r>
          </a:p>
          <a:p>
            <a:pPr>
              <a:buSzPct val="80000"/>
            </a:pPr>
            <a:endParaRPr lang="en-US" sz="2200" cap="none" dirty="0">
              <a:latin typeface="Calibri" panose="020F0502020204030204" pitchFamily="34" charset="0"/>
              <a:cs typeface="Calibri" panose="020F0502020204030204" pitchFamily="34" charset="0"/>
            </a:endParaRPr>
          </a:p>
          <a:p>
            <a:pPr marL="0" indent="0">
              <a:buSzPct val="80000"/>
              <a:buNone/>
            </a:pPr>
            <a:r>
              <a:rPr lang="en-US" sz="2200" cap="none" dirty="0" smtClean="0">
                <a:latin typeface="Calibri" panose="020F0502020204030204" pitchFamily="34" charset="0"/>
                <a:cs typeface="Calibri" panose="020F0502020204030204" pitchFamily="34" charset="0"/>
              </a:rPr>
              <a:t>- Have a problem with cyclic dependencies</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406980"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3" name="Rectangle 22"/>
          <p:cNvSpPr/>
          <p:nvPr/>
        </p:nvSpPr>
        <p:spPr>
          <a:xfrm>
            <a:off x="77683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4" name="Rectangle 23"/>
          <p:cNvSpPr/>
          <p:nvPr/>
        </p:nvSpPr>
        <p:spPr>
          <a:xfrm>
            <a:off x="6406980" y="597823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6" name="Rectangle 25"/>
          <p:cNvSpPr/>
          <p:nvPr/>
        </p:nvSpPr>
        <p:spPr>
          <a:xfrm>
            <a:off x="7768411" y="597823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cxnSp>
        <p:nvCxnSpPr>
          <p:cNvPr id="27" name="Straight Arrow Connector 26"/>
          <p:cNvCxnSpPr>
            <a:stCxn id="20" idx="2"/>
            <a:endCxn id="24" idx="0"/>
          </p:cNvCxnSpPr>
          <p:nvPr/>
        </p:nvCxnSpPr>
        <p:spPr>
          <a:xfrm>
            <a:off x="6787980" y="4644880"/>
            <a:ext cx="0" cy="133335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0"/>
            <a:endCxn id="23" idx="2"/>
          </p:cNvCxnSpPr>
          <p:nvPr/>
        </p:nvCxnSpPr>
        <p:spPr>
          <a:xfrm flipH="1" flipV="1">
            <a:off x="8149399" y="4644880"/>
            <a:ext cx="12" cy="133335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1"/>
            <a:endCxn id="20" idx="3"/>
          </p:cNvCxnSpPr>
          <p:nvPr/>
        </p:nvCxnSpPr>
        <p:spPr>
          <a:xfrm flipH="1">
            <a:off x="7168980" y="4448030"/>
            <a:ext cx="599419"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3"/>
            <a:endCxn id="26" idx="1"/>
          </p:cNvCxnSpPr>
          <p:nvPr/>
        </p:nvCxnSpPr>
        <p:spPr>
          <a:xfrm>
            <a:off x="7168980" y="6175085"/>
            <a:ext cx="599431"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107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Simple. Garbage is easily identified.</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Easy to implement.</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Immediate reclamation of storage.</a:t>
            </a: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r>
              <a:rPr lang="en-US" sz="2400" b="1" cap="none" dirty="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overhead of incrementing and decrementing the reference count each time</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Extra space for counter field in each object.</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may increase heap fragmentation</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Does not detect garbage with cyclic references.</a:t>
            </a: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507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endParaRPr lang="en-US" sz="2400" cap="none" dirty="0" smtClean="0">
              <a:latin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88516" y="545851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1264319" y="545851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2824215" y="5458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16200000" flipH="1">
            <a:off x="1257417" y="5614830"/>
            <a:ext cx="12700" cy="775803"/>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5400000" flipH="1" flipV="1">
            <a:off x="2425266" y="5222784"/>
            <a:ext cx="1" cy="1559896"/>
          </a:xfrm>
          <a:prstGeom prst="curvedConnector3">
            <a:avLst>
              <a:gd name="adj1" fmla="val -228600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470421" y="6009082"/>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600017" y="5458516"/>
            <a:ext cx="884302"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1484016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endParaRPr lang="en-US" sz="2400" cap="none" dirty="0" smtClean="0">
              <a:latin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88516" y="545851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1264319" y="5458517"/>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2824215"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16200000" flipH="1">
            <a:off x="1257417" y="5614830"/>
            <a:ext cx="12700" cy="775803"/>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5400000" flipH="1" flipV="1">
            <a:off x="2425266" y="5222784"/>
            <a:ext cx="1" cy="1559896"/>
          </a:xfrm>
          <a:prstGeom prst="curvedConnector3">
            <a:avLst>
              <a:gd name="adj1" fmla="val -228600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475564" y="6009082"/>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600017" y="5458516"/>
            <a:ext cx="884302"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420565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endParaRPr lang="en-US" sz="2400" cap="none" dirty="0" smtClean="0">
              <a:latin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500306" y="546486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5278293"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6056280"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5400000" flipH="1" flipV="1">
            <a:off x="5267123" y="5616913"/>
            <a:ext cx="6351" cy="777987"/>
          </a:xfrm>
          <a:prstGeom prst="curvedConnector3">
            <a:avLst>
              <a:gd name="adj1" fmla="val -359943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16200000" flipH="1">
            <a:off x="6048286" y="5613737"/>
            <a:ext cx="12700" cy="777987"/>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818280" y="6009081"/>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600017" y="5458516"/>
            <a:ext cx="884302"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3964631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endParaRPr lang="en-US" sz="2400" cap="none" dirty="0" smtClean="0">
              <a:latin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new space</a:t>
            </a:r>
            <a:endParaRPr lang="ru-RU" sz="2000" b="1"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old space</a:t>
            </a:r>
            <a:endParaRPr lang="ru-RU" sz="2000" b="1" dirty="0"/>
          </a:p>
        </p:txBody>
      </p:sp>
      <p:sp>
        <p:nvSpPr>
          <p:cNvPr id="15" name="Rectangle 14"/>
          <p:cNvSpPr/>
          <p:nvPr/>
        </p:nvSpPr>
        <p:spPr>
          <a:xfrm>
            <a:off x="4500306" y="546486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5278293"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1" name="Rectangle 30"/>
          <p:cNvSpPr/>
          <p:nvPr/>
        </p:nvSpPr>
        <p:spPr>
          <a:xfrm>
            <a:off x="6056280"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5400000" flipH="1" flipV="1">
            <a:off x="5267123" y="5616913"/>
            <a:ext cx="6351" cy="777987"/>
          </a:xfrm>
          <a:prstGeom prst="curvedConnector3">
            <a:avLst>
              <a:gd name="adj1" fmla="val -359943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16200000" flipH="1">
            <a:off x="6048286" y="5613737"/>
            <a:ext cx="12700" cy="777987"/>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818280" y="6009081"/>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962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521709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Only one pass through the data is required</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de-fragment the heap</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Able to reclaim garbage with cyclic references.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No overhead with reference storage and manipulating.</a:t>
            </a: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Twice as much memory is needed for a given amount of heap space</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 </a:t>
            </a:r>
            <a:r>
              <a:rPr lang="en-US" sz="2400" cap="none" dirty="0" smtClean="0">
                <a:latin typeface="Calibri" panose="020F0502020204030204" pitchFamily="34" charset="0"/>
                <a:cs typeface="Calibri" panose="020F0502020204030204" pitchFamily="34" charset="0"/>
              </a:rPr>
              <a:t>Objects are moved in memory during garbage collection  (references need to be updated)</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program must be halted during garbage collecting.</a:t>
            </a: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189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Comparison</a:t>
            </a:r>
            <a:endParaRPr lang="ru-R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6429143"/>
              </p:ext>
            </p:extLst>
          </p:nvPr>
        </p:nvGraphicFramePr>
        <p:xfrm>
          <a:off x="350729" y="1672269"/>
          <a:ext cx="8430016" cy="4252908"/>
        </p:xfrm>
        <a:graphic>
          <a:graphicData uri="http://schemas.openxmlformats.org/drawingml/2006/table">
            <a:tbl>
              <a:tblPr firstRow="1" bandRow="1">
                <a:tableStyleId>{616DA210-FB5B-4158-B5E0-FEB733F419BA}</a:tableStyleId>
              </a:tblPr>
              <a:tblGrid>
                <a:gridCol w="3356975"/>
                <a:gridCol w="1728592"/>
                <a:gridCol w="1628383"/>
                <a:gridCol w="1716066"/>
              </a:tblGrid>
              <a:tr h="369474">
                <a:tc>
                  <a:txBody>
                    <a:bodyPr/>
                    <a:lstStyle/>
                    <a:p>
                      <a:endParaRPr lang="ru-RU" dirty="0"/>
                    </a:p>
                  </a:txBody>
                  <a:tcPr>
                    <a:solidFill>
                      <a:schemeClr val="bg1">
                        <a:lumMod val="85000"/>
                        <a:lumOff val="15000"/>
                      </a:schemeClr>
                    </a:solidFill>
                  </a:tcPr>
                </a:tc>
                <a:tc>
                  <a:txBody>
                    <a:bodyPr/>
                    <a:lstStyle/>
                    <a:p>
                      <a:r>
                        <a:rPr lang="en-US" b="0" dirty="0" smtClean="0"/>
                        <a:t>Tracing</a:t>
                      </a:r>
                      <a:endParaRPr lang="ru-RU" b="0" dirty="0"/>
                    </a:p>
                  </a:txBody>
                  <a:tcPr>
                    <a:solidFill>
                      <a:schemeClr val="bg1">
                        <a:lumMod val="85000"/>
                        <a:lumOff val="15000"/>
                      </a:schemeClr>
                    </a:solidFill>
                  </a:tcPr>
                </a:tc>
                <a:tc>
                  <a:txBody>
                    <a:bodyPr/>
                    <a:lstStyle/>
                    <a:p>
                      <a:r>
                        <a:rPr lang="en-US" b="0" dirty="0" smtClean="0"/>
                        <a:t>Reference</a:t>
                      </a:r>
                      <a:r>
                        <a:rPr lang="en-US" b="0" baseline="0" dirty="0" smtClean="0"/>
                        <a:t> counting</a:t>
                      </a:r>
                      <a:endParaRPr lang="ru-RU" b="0" dirty="0"/>
                    </a:p>
                  </a:txBody>
                  <a:tcPr>
                    <a:solidFill>
                      <a:schemeClr val="bg1">
                        <a:lumMod val="85000"/>
                        <a:lumOff val="15000"/>
                      </a:schemeClr>
                    </a:solidFill>
                  </a:tcPr>
                </a:tc>
                <a:tc>
                  <a:txBody>
                    <a:bodyPr/>
                    <a:lstStyle/>
                    <a:p>
                      <a:r>
                        <a:rPr lang="en-US" b="0" dirty="0" smtClean="0"/>
                        <a:t>Copying</a:t>
                      </a:r>
                      <a:r>
                        <a:rPr lang="en-US" b="0" baseline="0" dirty="0" smtClean="0"/>
                        <a:t> collections</a:t>
                      </a:r>
                      <a:endParaRPr lang="ru-RU" b="0" dirty="0"/>
                    </a:p>
                  </a:txBody>
                  <a:tcPr>
                    <a:solidFill>
                      <a:schemeClr val="bg1">
                        <a:lumMod val="85000"/>
                        <a:lumOff val="15000"/>
                      </a:schemeClr>
                    </a:solidFill>
                  </a:tcPr>
                </a:tc>
              </a:tr>
              <a:tr h="602138">
                <a:tc>
                  <a:txBody>
                    <a:bodyPr/>
                    <a:lstStyle/>
                    <a:p>
                      <a:r>
                        <a:rPr lang="en-US" b="0" dirty="0" smtClean="0"/>
                        <a:t>Collection style</a:t>
                      </a:r>
                      <a:endParaRPr lang="ru-RU" b="0" dirty="0"/>
                    </a:p>
                  </a:txBody>
                  <a:tcPr anchor="ctr"/>
                </a:tc>
                <a:tc>
                  <a:txBody>
                    <a:bodyPr/>
                    <a:lstStyle/>
                    <a:p>
                      <a:pPr algn="ctr"/>
                      <a:r>
                        <a:rPr lang="en-US" dirty="0" smtClean="0"/>
                        <a:t>batch</a:t>
                      </a:r>
                      <a:endParaRPr lang="ru-RU" dirty="0"/>
                    </a:p>
                  </a:txBody>
                  <a:tcPr anchor="ctr"/>
                </a:tc>
                <a:tc>
                  <a:txBody>
                    <a:bodyPr/>
                    <a:lstStyle/>
                    <a:p>
                      <a:pPr algn="ctr"/>
                      <a:r>
                        <a:rPr lang="en-US" dirty="0" smtClean="0"/>
                        <a:t>incremental</a:t>
                      </a:r>
                      <a:endParaRPr lang="ru-RU" dirty="0"/>
                    </a:p>
                  </a:txBody>
                  <a:tcPr anchor="ctr"/>
                </a:tc>
                <a:tc>
                  <a:txBody>
                    <a:bodyPr/>
                    <a:lstStyle/>
                    <a:p>
                      <a:pPr algn="ctr"/>
                      <a:r>
                        <a:rPr lang="en-US" dirty="0" smtClean="0"/>
                        <a:t>copy</a:t>
                      </a:r>
                      <a:endParaRPr lang="ru-RU" dirty="0"/>
                    </a:p>
                  </a:txBody>
                  <a:tcPr anchor="ctr"/>
                </a:tc>
              </a:tr>
              <a:tr h="602138">
                <a:tc>
                  <a:txBody>
                    <a:bodyPr/>
                    <a:lstStyle/>
                    <a:p>
                      <a:r>
                        <a:rPr lang="en-US" b="0" dirty="0" smtClean="0"/>
                        <a:t>Pause</a:t>
                      </a:r>
                      <a:r>
                        <a:rPr lang="en-US" b="0" baseline="0" dirty="0" smtClean="0"/>
                        <a:t> Times</a:t>
                      </a:r>
                      <a:endParaRPr lang="ru-RU" b="0" dirty="0"/>
                    </a:p>
                  </a:txBody>
                  <a:tcPr anchor="ctr"/>
                </a:tc>
                <a:tc>
                  <a:txBody>
                    <a:bodyPr/>
                    <a:lstStyle/>
                    <a:p>
                      <a:pPr algn="ctr"/>
                      <a:r>
                        <a:rPr lang="en-US" dirty="0" smtClean="0"/>
                        <a:t>long</a:t>
                      </a:r>
                      <a:endParaRPr lang="ru-RU" dirty="0"/>
                    </a:p>
                  </a:txBody>
                  <a:tcPr anchor="ctr"/>
                </a:tc>
                <a:tc>
                  <a:txBody>
                    <a:bodyPr/>
                    <a:lstStyle/>
                    <a:p>
                      <a:pPr algn="ctr"/>
                      <a:r>
                        <a:rPr lang="en-US" dirty="0" smtClean="0"/>
                        <a:t>short</a:t>
                      </a:r>
                      <a:endParaRPr lang="ru-RU" dirty="0"/>
                    </a:p>
                  </a:txBody>
                  <a:tcPr anchor="ctr"/>
                </a:tc>
                <a:tc>
                  <a:txBody>
                    <a:bodyPr/>
                    <a:lstStyle/>
                    <a:p>
                      <a:pPr algn="ctr"/>
                      <a:r>
                        <a:rPr lang="en-US" dirty="0" smtClean="0"/>
                        <a:t>long</a:t>
                      </a:r>
                      <a:endParaRPr lang="ru-RU" dirty="0"/>
                    </a:p>
                  </a:txBody>
                  <a:tcPr anchor="ctr"/>
                </a:tc>
              </a:tr>
              <a:tr h="602138">
                <a:tc>
                  <a:txBody>
                    <a:bodyPr/>
                    <a:lstStyle/>
                    <a:p>
                      <a:r>
                        <a:rPr lang="en-US" b="0" dirty="0" smtClean="0"/>
                        <a:t>Real Time</a:t>
                      </a:r>
                      <a:endParaRPr lang="ru-RU" b="0" dirty="0"/>
                    </a:p>
                  </a:txBody>
                  <a:tcPr anchor="ctr"/>
                </a:tc>
                <a:tc>
                  <a:txBody>
                    <a:bodyPr/>
                    <a:lstStyle/>
                    <a:p>
                      <a:pPr algn="ctr"/>
                      <a:r>
                        <a:rPr lang="en-US" dirty="0" smtClean="0"/>
                        <a:t>no</a:t>
                      </a:r>
                      <a:endParaRPr lang="ru-RU"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r>
              <a:tr h="602138">
                <a:tc>
                  <a:txBody>
                    <a:bodyPr/>
                    <a:lstStyle/>
                    <a:p>
                      <a:r>
                        <a:rPr lang="en-US" b="0" dirty="0" smtClean="0"/>
                        <a:t>Delayed Reclamation</a:t>
                      </a:r>
                      <a:endParaRPr lang="ru-RU" b="0"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c>
                  <a:txBody>
                    <a:bodyPr/>
                    <a:lstStyle/>
                    <a:p>
                      <a:pPr algn="ctr"/>
                      <a:r>
                        <a:rPr lang="en-US" dirty="0" smtClean="0"/>
                        <a:t>no</a:t>
                      </a:r>
                      <a:endParaRPr lang="ru-RU" dirty="0"/>
                    </a:p>
                  </a:txBody>
                  <a:tcPr anchor="ctr"/>
                </a:tc>
              </a:tr>
              <a:tr h="602138">
                <a:tc>
                  <a:txBody>
                    <a:bodyPr/>
                    <a:lstStyle/>
                    <a:p>
                      <a:r>
                        <a:rPr lang="en-US" b="0" dirty="0" smtClean="0"/>
                        <a:t>Cost</a:t>
                      </a:r>
                      <a:r>
                        <a:rPr lang="en-US" b="0" baseline="0" dirty="0" smtClean="0"/>
                        <a:t> per mutation</a:t>
                      </a:r>
                      <a:endParaRPr lang="ru-RU" b="0" dirty="0"/>
                    </a:p>
                  </a:txBody>
                  <a:tcPr anchor="ctr"/>
                </a:tc>
                <a:tc>
                  <a:txBody>
                    <a:bodyPr/>
                    <a:lstStyle/>
                    <a:p>
                      <a:pPr algn="ctr"/>
                      <a:r>
                        <a:rPr lang="en-US" dirty="0" smtClean="0"/>
                        <a:t>none</a:t>
                      </a:r>
                      <a:endParaRPr lang="ru-RU" dirty="0"/>
                    </a:p>
                  </a:txBody>
                  <a:tcPr anchor="ctr"/>
                </a:tc>
                <a:tc>
                  <a:txBody>
                    <a:bodyPr/>
                    <a:lstStyle/>
                    <a:p>
                      <a:pPr algn="ctr"/>
                      <a:r>
                        <a:rPr lang="en-US" dirty="0" smtClean="0"/>
                        <a:t>high</a:t>
                      </a:r>
                      <a:endParaRPr lang="ru-RU" dirty="0"/>
                    </a:p>
                  </a:txBody>
                  <a:tcPr anchor="ctr"/>
                </a:tc>
                <a:tc>
                  <a:txBody>
                    <a:bodyPr/>
                    <a:lstStyle/>
                    <a:p>
                      <a:pPr algn="ctr"/>
                      <a:r>
                        <a:rPr lang="en-US" dirty="0" smtClean="0"/>
                        <a:t>low</a:t>
                      </a:r>
                      <a:endParaRPr lang="ru-RU" dirty="0"/>
                    </a:p>
                  </a:txBody>
                  <a:tcPr anchor="ctr"/>
                </a:tc>
              </a:tr>
              <a:tr h="602138">
                <a:tc>
                  <a:txBody>
                    <a:bodyPr/>
                    <a:lstStyle/>
                    <a:p>
                      <a:r>
                        <a:rPr lang="en-US" b="0" dirty="0" smtClean="0"/>
                        <a:t>Collects cycles</a:t>
                      </a:r>
                      <a:endParaRPr lang="ru-RU" b="0"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c>
                  <a:txBody>
                    <a:bodyPr/>
                    <a:lstStyle/>
                    <a:p>
                      <a:pPr algn="ctr"/>
                      <a:r>
                        <a:rPr lang="en-US" dirty="0" smtClean="0"/>
                        <a:t>yes</a:t>
                      </a:r>
                      <a:endParaRPr lang="ru-RU" dirty="0"/>
                    </a:p>
                  </a:txBody>
                  <a:tcPr anchor="ctr"/>
                </a:tc>
              </a:tr>
            </a:tbl>
          </a:graphicData>
        </a:graphic>
      </p:graphicFrame>
    </p:spTree>
    <p:extLst>
      <p:ext uri="{BB962C8B-B14F-4D97-AF65-F5344CB8AC3E}">
        <p14:creationId xmlns:p14="http://schemas.microsoft.com/office/powerpoint/2010/main" val="3882999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Agenda</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r>
              <a:rPr lang="en-US" sz="2400" cap="none" dirty="0" smtClean="0">
                <a:latin typeface="Calibri" panose="020F0502020204030204" pitchFamily="34" charset="0"/>
                <a:cs typeface="Calibri" panose="020F0502020204030204" pitchFamily="34" charset="0"/>
              </a:rPr>
              <a:t>Reference counting vs. </a:t>
            </a:r>
            <a:r>
              <a:rPr lang="en-US" sz="2400" cap="none" dirty="0" smtClean="0">
                <a:latin typeface="Calibri" panose="020F0502020204030204" pitchFamily="34" charset="0"/>
                <a:cs typeface="Calibri" panose="020F0502020204030204" pitchFamily="34" charset="0"/>
              </a:rPr>
              <a:t>tracing vs. copying collection</a:t>
            </a:r>
            <a:endParaRPr lang="en-US" sz="2400" cap="none" dirty="0" smtClean="0">
              <a:latin typeface="Calibri" panose="020F0502020204030204" pitchFamily="34" charset="0"/>
              <a:cs typeface="Calibri" panose="020F0502020204030204" pitchFamily="34" charset="0"/>
            </a:endParaRPr>
          </a:p>
          <a:p>
            <a:r>
              <a:rPr lang="en-US" sz="2400" cap="none" dirty="0" smtClean="0">
                <a:latin typeface="Calibri" panose="020F0502020204030204" pitchFamily="34" charset="0"/>
                <a:cs typeface="Calibri" panose="020F0502020204030204" pitchFamily="34" charset="0"/>
              </a:rPr>
              <a:t>Memory allocation process</a:t>
            </a:r>
          </a:p>
          <a:p>
            <a:r>
              <a:rPr lang="en-US" sz="2400" cap="none" dirty="0" smtClean="0">
                <a:latin typeface="Calibri" panose="020F0502020204030204" pitchFamily="34" charset="0"/>
                <a:cs typeface="Calibri" panose="020F0502020204030204" pitchFamily="34" charset="0"/>
              </a:rPr>
              <a:t>Mark and sweep (and compact) algorithm</a:t>
            </a:r>
          </a:p>
          <a:p>
            <a:r>
              <a:rPr lang="en-US" sz="2400" cap="none" dirty="0" smtClean="0">
                <a:latin typeface="Calibri" panose="020F0502020204030204" pitchFamily="34" charset="0"/>
                <a:cs typeface="Calibri" panose="020F0502020204030204" pitchFamily="34" charset="0"/>
              </a:rPr>
              <a:t>Generations</a:t>
            </a:r>
          </a:p>
          <a:p>
            <a:r>
              <a:rPr lang="en-US" sz="2400" cap="none" dirty="0" smtClean="0">
                <a:latin typeface="Calibri" panose="020F0502020204030204" pitchFamily="34" charset="0"/>
                <a:cs typeface="Calibri" panose="020F0502020204030204" pitchFamily="34" charset="0"/>
              </a:rPr>
              <a:t>Dispose pattern</a:t>
            </a:r>
            <a:endParaRPr lang="ru-RU"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52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5217090"/>
          </a:xfrm>
        </p:spPr>
        <p:txBody>
          <a:bodyPr anchor="t">
            <a:normAutofit/>
          </a:bodyPr>
          <a:lstStyle/>
          <a:p>
            <a:pPr marL="0" indent="0">
              <a:buSzPct val="80000"/>
              <a:buNone/>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3420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Memory Allocation process</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pPr marL="342900" indent="-342900">
              <a:buSzPct val="80000"/>
              <a:buFont typeface="+mj-lt"/>
              <a:buAutoNum type="arabicPeriod"/>
            </a:pPr>
            <a:r>
              <a:rPr lang="en-US" sz="2400" cap="none" dirty="0" smtClean="0">
                <a:latin typeface="Calibri" panose="020F0502020204030204" pitchFamily="34" charset="0"/>
                <a:cs typeface="Calibri" panose="020F0502020204030204" pitchFamily="34" charset="0"/>
              </a:rPr>
              <a:t>Before CLR executes the first line of the managed code, it creates three application domains.</a:t>
            </a:r>
          </a:p>
          <a:p>
            <a:pPr marL="800100" lvl="1" indent="-342900">
              <a:buSzPct val="80000"/>
              <a:buFont typeface="+mj-lt"/>
              <a:buAutoNum type="arabicPeriod"/>
            </a:pPr>
            <a:r>
              <a:rPr lang="en-US" sz="2200" cap="none" dirty="0" smtClean="0">
                <a:latin typeface="Calibri" panose="020F0502020204030204" pitchFamily="34" charset="0"/>
                <a:cs typeface="Calibri" panose="020F0502020204030204" pitchFamily="34" charset="0"/>
              </a:rPr>
              <a:t>System Domain</a:t>
            </a:r>
          </a:p>
          <a:p>
            <a:pPr marL="800100" lvl="1" indent="-342900">
              <a:buSzPct val="80000"/>
              <a:buFont typeface="+mj-lt"/>
              <a:buAutoNum type="arabicPeriod"/>
            </a:pPr>
            <a:r>
              <a:rPr lang="en-US" sz="2200" cap="none" dirty="0" smtClean="0">
                <a:latin typeface="Calibri" panose="020F0502020204030204" pitchFamily="34" charset="0"/>
                <a:cs typeface="Calibri" panose="020F0502020204030204" pitchFamily="34" charset="0"/>
              </a:rPr>
              <a:t>Shared Domain</a:t>
            </a:r>
          </a:p>
          <a:p>
            <a:pPr marL="800100" lvl="1" indent="-342900">
              <a:buSzPct val="80000"/>
              <a:buFont typeface="+mj-lt"/>
              <a:buAutoNum type="arabicPeriod"/>
            </a:pPr>
            <a:r>
              <a:rPr lang="en-US" sz="2200" cap="none" dirty="0" smtClean="0">
                <a:latin typeface="Calibri" panose="020F0502020204030204" pitchFamily="34" charset="0"/>
                <a:cs typeface="Calibri" panose="020F0502020204030204" pitchFamily="34" charset="0"/>
              </a:rPr>
              <a:t>Default </a:t>
            </a:r>
            <a:r>
              <a:rPr lang="en-US" sz="2200" cap="none" dirty="0" err="1" smtClean="0">
                <a:latin typeface="Calibri" panose="020F0502020204030204" pitchFamily="34" charset="0"/>
                <a:cs typeface="Calibri" panose="020F0502020204030204" pitchFamily="34" charset="0"/>
              </a:rPr>
              <a:t>AppDomain</a:t>
            </a:r>
            <a:endParaRPr lang="en-US" sz="2200" cap="none" dirty="0" smtClean="0">
              <a:latin typeface="Calibri" panose="020F0502020204030204" pitchFamily="34" charset="0"/>
              <a:cs typeface="Calibri" panose="020F0502020204030204" pitchFamily="34" charset="0"/>
            </a:endParaRPr>
          </a:p>
          <a:p>
            <a:pPr marL="342900" indent="-342900">
              <a:buSzPct val="80000"/>
              <a:buFont typeface="+mj-lt"/>
              <a:buAutoNum type="arabicPeriod"/>
            </a:pPr>
            <a:r>
              <a:rPr lang="en-US" sz="2400" cap="none" dirty="0" smtClean="0">
                <a:latin typeface="Calibri" panose="020F0502020204030204" pitchFamily="34" charset="0"/>
                <a:cs typeface="Calibri" panose="020F0502020204030204" pitchFamily="34" charset="0"/>
              </a:rPr>
              <a:t>Define size of object MyClass</a:t>
            </a:r>
          </a:p>
          <a:p>
            <a:pPr marL="342900" indent="-342900">
              <a:buSzPct val="80000"/>
              <a:buFont typeface="+mj-lt"/>
              <a:buAutoNum type="arabicPeriod"/>
            </a:pPr>
            <a:r>
              <a:rPr lang="en-US" sz="2400" cap="none" dirty="0" smtClean="0">
                <a:latin typeface="Calibri" panose="020F0502020204030204" pitchFamily="34" charset="0"/>
                <a:cs typeface="Calibri" panose="020F0502020204030204" pitchFamily="34" charset="0"/>
              </a:rPr>
              <a:t>Allocate memory </a:t>
            </a:r>
            <a:endParaRPr lang="ru-RU" sz="2400" cap="none" dirty="0">
              <a:latin typeface="Calibri" panose="020F0502020204030204" pitchFamily="34" charset="0"/>
              <a:cs typeface="Calibri" panose="020F0502020204030204" pitchFamily="34" charset="0"/>
            </a:endParaRPr>
          </a:p>
        </p:txBody>
      </p:sp>
      <p:sp>
        <p:nvSpPr>
          <p:cNvPr id="5" name="Rectangle 4"/>
          <p:cNvSpPr/>
          <p:nvPr/>
        </p:nvSpPr>
        <p:spPr>
          <a:xfrm>
            <a:off x="1922293" y="1371600"/>
            <a:ext cx="5303579" cy="695195"/>
          </a:xfrm>
          <a:prstGeom prst="rect">
            <a:avLst/>
          </a:prstGeom>
          <a:solidFill>
            <a:schemeClr val="tx2">
              <a:lumMod val="2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137E8"/>
                </a:solidFill>
                <a:latin typeface="Courier New" panose="02070309020205020404" pitchFamily="49" charset="0"/>
                <a:cs typeface="Courier New" panose="02070309020205020404" pitchFamily="49" charset="0"/>
              </a:rPr>
              <a:t>MyClass</a:t>
            </a:r>
            <a:r>
              <a:rPr lang="en-US" sz="2000" dirty="0" smtClean="0">
                <a:latin typeface="Courier New" panose="02070309020205020404" pitchFamily="49" charset="0"/>
                <a:cs typeface="Courier New" panose="02070309020205020404" pitchFamily="49" charset="0"/>
              </a:rPr>
              <a:t> instance = </a:t>
            </a:r>
            <a:r>
              <a:rPr lang="en-US" sz="2000" dirty="0" smtClean="0">
                <a:solidFill>
                  <a:srgbClr val="3366FF"/>
                </a:solidFill>
                <a:latin typeface="Courier New" panose="02070309020205020404" pitchFamily="49" charset="0"/>
                <a:cs typeface="Courier New" panose="02070309020205020404" pitchFamily="49" charset="0"/>
              </a:rPr>
              <a:t>new</a:t>
            </a:r>
            <a:r>
              <a:rPr lang="en-US" sz="2000" dirty="0" smtClean="0">
                <a:latin typeface="Courier New" panose="02070309020205020404" pitchFamily="49" charset="0"/>
                <a:cs typeface="Courier New" panose="02070309020205020404" pitchFamily="49" charset="0"/>
              </a:rPr>
              <a:t> </a:t>
            </a:r>
            <a:r>
              <a:rPr lang="en-US" sz="2000" dirty="0" smtClean="0">
                <a:solidFill>
                  <a:srgbClr val="F137E8"/>
                </a:solidFill>
                <a:latin typeface="Courier New" panose="02070309020205020404" pitchFamily="49" charset="0"/>
                <a:cs typeface="Courier New" panose="02070309020205020404" pitchFamily="49" charset="0"/>
              </a:rPr>
              <a:t>MyClass</a:t>
            </a:r>
            <a:r>
              <a:rPr lang="en-US" sz="2000" dirty="0" smtClean="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7819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Memory Allocation process</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pPr marL="342900" indent="-342900">
              <a:buSzPct val="80000"/>
              <a:buFont typeface="+mj-lt"/>
              <a:buAutoNum type="arabicPeriod"/>
            </a:pPr>
            <a:r>
              <a:rPr lang="en-US" sz="2400" cap="none" dirty="0" smtClean="0">
                <a:latin typeface="Calibri" panose="020F0502020204030204" pitchFamily="34" charset="0"/>
                <a:cs typeface="Calibri" panose="020F0502020204030204" pitchFamily="34" charset="0"/>
              </a:rPr>
              <a:t>Define size of object MyClass</a:t>
            </a:r>
          </a:p>
          <a:p>
            <a:pPr marL="342900" indent="-342900">
              <a:buSzPct val="80000"/>
              <a:buFont typeface="+mj-lt"/>
              <a:buAutoNum type="arabicPeriod"/>
            </a:pPr>
            <a:r>
              <a:rPr lang="en-US" sz="2400" cap="none" dirty="0" smtClean="0">
                <a:latin typeface="Calibri" panose="020F0502020204030204" pitchFamily="34" charset="0"/>
                <a:cs typeface="Calibri" panose="020F0502020204030204" pitchFamily="34" charset="0"/>
              </a:rPr>
              <a:t>Allocate memory </a:t>
            </a:r>
            <a:endParaRPr lang="ru-RU" sz="2400" cap="none" dirty="0">
              <a:latin typeface="Calibri" panose="020F0502020204030204" pitchFamily="34" charset="0"/>
              <a:cs typeface="Calibri" panose="020F0502020204030204" pitchFamily="34" charset="0"/>
            </a:endParaRPr>
          </a:p>
        </p:txBody>
      </p:sp>
      <p:sp>
        <p:nvSpPr>
          <p:cNvPr id="5" name="Rectangle 4"/>
          <p:cNvSpPr/>
          <p:nvPr/>
        </p:nvSpPr>
        <p:spPr>
          <a:xfrm>
            <a:off x="1922293" y="1371600"/>
            <a:ext cx="5303579" cy="827314"/>
          </a:xfrm>
          <a:prstGeom prst="rect">
            <a:avLst/>
          </a:prstGeom>
          <a:solidFill>
            <a:schemeClr val="tx2">
              <a:lumMod val="2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137E8"/>
                </a:solidFill>
                <a:latin typeface="Courier New" panose="02070309020205020404" pitchFamily="49" charset="0"/>
                <a:cs typeface="Courier New" panose="02070309020205020404" pitchFamily="49" charset="0"/>
              </a:rPr>
              <a:t>MyClass</a:t>
            </a:r>
            <a:r>
              <a:rPr lang="en-US" sz="2000" dirty="0" smtClean="0">
                <a:latin typeface="Courier New" panose="02070309020205020404" pitchFamily="49" charset="0"/>
                <a:cs typeface="Courier New" panose="02070309020205020404" pitchFamily="49" charset="0"/>
              </a:rPr>
              <a:t> instance = </a:t>
            </a:r>
            <a:r>
              <a:rPr lang="en-US" sz="2000" dirty="0" smtClean="0">
                <a:solidFill>
                  <a:srgbClr val="3366FF"/>
                </a:solidFill>
                <a:latin typeface="Courier New" panose="02070309020205020404" pitchFamily="49" charset="0"/>
                <a:cs typeface="Courier New" panose="02070309020205020404" pitchFamily="49" charset="0"/>
              </a:rPr>
              <a:t>new</a:t>
            </a:r>
            <a:r>
              <a:rPr lang="en-US" sz="2000" dirty="0" smtClean="0">
                <a:latin typeface="Courier New" panose="02070309020205020404" pitchFamily="49" charset="0"/>
                <a:cs typeface="Courier New" panose="02070309020205020404" pitchFamily="49" charset="0"/>
              </a:rPr>
              <a:t> </a:t>
            </a:r>
            <a:r>
              <a:rPr lang="en-US" sz="2000" dirty="0" smtClean="0">
                <a:solidFill>
                  <a:srgbClr val="F137E8"/>
                </a:solidFill>
                <a:latin typeface="Courier New" panose="02070309020205020404" pitchFamily="49" charset="0"/>
                <a:cs typeface="Courier New" panose="02070309020205020404" pitchFamily="49" charset="0"/>
              </a:rPr>
              <a:t>MyClass</a:t>
            </a:r>
            <a:r>
              <a:rPr lang="en-US" sz="2000" dirty="0" smtClean="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36695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CLR Bootstrap</a:t>
            </a:r>
            <a:endParaRPr lang="ru-RU" dirty="0"/>
          </a:p>
        </p:txBody>
      </p:sp>
      <p:sp>
        <p:nvSpPr>
          <p:cNvPr id="5" name="Rectangle 4"/>
          <p:cNvSpPr/>
          <p:nvPr/>
        </p:nvSpPr>
        <p:spPr>
          <a:xfrm>
            <a:off x="609600" y="1371600"/>
            <a:ext cx="7720219" cy="5168900"/>
          </a:xfrm>
          <a:prstGeom prst="rect">
            <a:avLst/>
          </a:prstGeom>
          <a:solidFill>
            <a:schemeClr val="tx2">
              <a:lumMod val="2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dirty="0">
              <a:latin typeface="Courier New" panose="02070309020205020404" pitchFamily="49" charset="0"/>
              <a:cs typeface="Courier New" panose="02070309020205020404" pitchFamily="49" charset="0"/>
            </a:endParaRPr>
          </a:p>
        </p:txBody>
      </p:sp>
      <p:sp>
        <p:nvSpPr>
          <p:cNvPr id="6" name="Rectangle 5"/>
          <p:cNvSpPr/>
          <p:nvPr/>
        </p:nvSpPr>
        <p:spPr>
          <a:xfrm>
            <a:off x="672409" y="5689600"/>
            <a:ext cx="7594600" cy="74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14199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Sweep</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4156169" y="5089790"/>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681281" y="510811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556358" y="601422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4859065" y="607359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4" idx="2"/>
            <a:endCxn id="28" idx="0"/>
          </p:cNvCxnSpPr>
          <p:nvPr/>
        </p:nvCxnSpPr>
        <p:spPr>
          <a:xfrm>
            <a:off x="814106" y="4662092"/>
            <a:ext cx="324375" cy="446022"/>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6" idx="2"/>
            <a:endCxn id="19" idx="0"/>
          </p:cNvCxnSpPr>
          <p:nvPr/>
        </p:nvCxnSpPr>
        <p:spPr>
          <a:xfrm>
            <a:off x="3871376" y="4669466"/>
            <a:ext cx="741993" cy="420324"/>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8" idx="2"/>
            <a:endCxn id="30" idx="0"/>
          </p:cNvCxnSpPr>
          <p:nvPr/>
        </p:nvCxnSpPr>
        <p:spPr>
          <a:xfrm>
            <a:off x="3403244" y="5623190"/>
            <a:ext cx="610314" cy="391037"/>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0" idx="2"/>
            <a:endCxn id="31" idx="0"/>
          </p:cNvCxnSpPr>
          <p:nvPr/>
        </p:nvCxnSpPr>
        <p:spPr>
          <a:xfrm flipH="1">
            <a:off x="5316265" y="5682556"/>
            <a:ext cx="599811" cy="391037"/>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708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a:t>
            </a:r>
            <a:r>
              <a:rPr lang="en-US" dirty="0" smtClean="0"/>
              <a:t> Python</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a:latin typeface="Calibri" panose="020F0502020204030204" pitchFamily="34" charset="0"/>
                <a:cs typeface="Calibri" panose="020F0502020204030204" pitchFamily="34" charset="0"/>
              </a:rPr>
              <a:t>Generational Reference </a:t>
            </a:r>
            <a:r>
              <a:rPr lang="en-US" sz="2400" b="1" u="sng" cap="none" dirty="0" smtClean="0">
                <a:latin typeface="Calibri" panose="020F0502020204030204" pitchFamily="34" charset="0"/>
                <a:cs typeface="Calibri" panose="020F0502020204030204" pitchFamily="34" charset="0"/>
              </a:rPr>
              <a:t>Counting</a:t>
            </a:r>
          </a:p>
          <a:p>
            <a:pPr>
              <a:buSzPct val="80000"/>
            </a:pPr>
            <a:endParaRPr lang="en-US" sz="2400"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The same as .NET CLR, has </a:t>
            </a:r>
            <a:r>
              <a:rPr lang="en-US" sz="2400" cap="none" dirty="0">
                <a:latin typeface="Calibri" panose="020F0502020204030204" pitchFamily="34" charset="0"/>
                <a:cs typeface="Calibri" panose="020F0502020204030204" pitchFamily="34" charset="0"/>
              </a:rPr>
              <a:t>3 </a:t>
            </a:r>
            <a:r>
              <a:rPr lang="en-US" sz="2400" cap="none" dirty="0" smtClean="0">
                <a:latin typeface="Calibri" panose="020F0502020204030204" pitchFamily="34" charset="0"/>
                <a:cs typeface="Calibri" panose="020F0502020204030204" pitchFamily="34" charset="0"/>
              </a:rPr>
              <a:t>generations.</a:t>
            </a:r>
          </a:p>
          <a:p>
            <a:pPr>
              <a:buSzPct val="80000"/>
            </a:pPr>
            <a:r>
              <a:rPr lang="en-US" sz="2400" cap="none" dirty="0" smtClean="0">
                <a:latin typeface="Calibri" panose="020F0502020204030204" pitchFamily="34" charset="0"/>
                <a:cs typeface="Calibri" panose="020F0502020204030204" pitchFamily="34" charset="0"/>
              </a:rPr>
              <a:t>GC can be disabled, and programmer can switch it off.</a:t>
            </a:r>
            <a:endParaRPr lang="en-US" sz="2400" cap="none" dirty="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Using reference counting with specific procedure of cycles handling</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0863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JavaScript (V8 as example)</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Non-generational Mark and Sweep</a:t>
            </a:r>
          </a:p>
          <a:p>
            <a:pPr>
              <a:buSzPct val="80000"/>
            </a:pPr>
            <a:endParaRPr lang="en-US"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Every </a:t>
            </a:r>
            <a:r>
              <a:rPr lang="en-US" sz="2400" cap="none" dirty="0">
                <a:latin typeface="Calibri" panose="020F0502020204030204" pitchFamily="34" charset="0"/>
                <a:cs typeface="Calibri" panose="020F0502020204030204" pitchFamily="34" charset="0"/>
              </a:rPr>
              <a:t>objects in scope is called a "scavenger". GC create a "scav" list of this object.</a:t>
            </a:r>
          </a:p>
          <a:p>
            <a:pPr>
              <a:buSzPct val="80000"/>
            </a:pPr>
            <a:r>
              <a:rPr lang="en-US" sz="2400" cap="none" dirty="0" smtClean="0">
                <a:latin typeface="Calibri" panose="020F0502020204030204" pitchFamily="34" charset="0"/>
                <a:cs typeface="Calibri" panose="020F0502020204030204" pitchFamily="34" charset="0"/>
              </a:rPr>
              <a:t>When </a:t>
            </a:r>
            <a:r>
              <a:rPr lang="en-US" sz="2400" cap="none" dirty="0">
                <a:latin typeface="Calibri" panose="020F0502020204030204" pitchFamily="34" charset="0"/>
                <a:cs typeface="Calibri" panose="020F0502020204030204" pitchFamily="34" charset="0"/>
              </a:rPr>
              <a:t>GC runs, it mark every object, variable, string, etc.</a:t>
            </a:r>
          </a:p>
          <a:p>
            <a:pPr>
              <a:buSzPct val="80000"/>
            </a:pPr>
            <a:r>
              <a:rPr lang="en-US" sz="2400" cap="none" dirty="0" smtClean="0">
                <a:latin typeface="Calibri" panose="020F0502020204030204" pitchFamily="34" charset="0"/>
                <a:cs typeface="Calibri" panose="020F0502020204030204" pitchFamily="34" charset="0"/>
              </a:rPr>
              <a:t>Then</a:t>
            </a:r>
            <a:r>
              <a:rPr lang="en-US" sz="2400" cap="none" dirty="0">
                <a:latin typeface="Calibri" panose="020F0502020204030204" pitchFamily="34" charset="0"/>
                <a:cs typeface="Calibri" panose="020F0502020204030204" pitchFamily="34" charset="0"/>
              </a:rPr>
              <a:t>, it clear the mark from objects in "scav" list, and the transitive closures of scavenger references.</a:t>
            </a:r>
          </a:p>
          <a:p>
            <a:pPr>
              <a:buSzPct val="80000"/>
            </a:pPr>
            <a:r>
              <a:rPr lang="en-US" sz="2400" cap="none" dirty="0" smtClean="0">
                <a:latin typeface="Calibri" panose="020F0502020204030204" pitchFamily="34" charset="0"/>
                <a:cs typeface="Calibri" panose="020F0502020204030204" pitchFamily="34" charset="0"/>
              </a:rPr>
              <a:t>At </a:t>
            </a:r>
            <a:r>
              <a:rPr lang="en-US" sz="2400" cap="none" dirty="0">
                <a:latin typeface="Calibri" panose="020F0502020204030204" pitchFamily="34" charset="0"/>
                <a:cs typeface="Calibri" panose="020F0502020204030204" pitchFamily="34" charset="0"/>
              </a:rPr>
              <a:t>this point we know that all the memory still marked is allocated memory which cannot be reached by any path from any in-scope variable.</a:t>
            </a:r>
          </a:p>
        </p:txBody>
      </p:sp>
    </p:spTree>
    <p:extLst>
      <p:ext uri="{BB962C8B-B14F-4D97-AF65-F5344CB8AC3E}">
        <p14:creationId xmlns:p14="http://schemas.microsoft.com/office/powerpoint/2010/main" val="3734784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JavaScript (</a:t>
            </a:r>
            <a:r>
              <a:rPr lang="en-US" dirty="0" err="1" smtClean="0"/>
              <a:t>SpiderMonkey</a:t>
            </a:r>
            <a:r>
              <a:rPr lang="en-US" dirty="0" smtClean="0"/>
              <a:t>)</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Incremental (Tracing) Mark and Sweep</a:t>
            </a:r>
          </a:p>
          <a:p>
            <a:pPr>
              <a:buSzPct val="80000"/>
            </a:pPr>
            <a:endParaRPr lang="en-US" b="1" u="sng" cap="none" dirty="0" smtClean="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Allows eliminate downtimes during garbage collecting</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GC usually happen every </a:t>
            </a:r>
            <a:r>
              <a:rPr lang="en-US" sz="2400" cap="none" dirty="0" smtClean="0">
                <a:latin typeface="Calibri" panose="020F0502020204030204" pitchFamily="34" charset="0"/>
                <a:cs typeface="Calibri" panose="020F0502020204030204" pitchFamily="34" charset="0"/>
              </a:rPr>
              <a:t>5</a:t>
            </a:r>
            <a:endParaRPr lang="en-US" sz="2400" cap="none" dirty="0">
              <a:latin typeface="Calibri" panose="020F0502020204030204" pitchFamily="34" charset="0"/>
              <a:cs typeface="Calibri" panose="020F0502020204030204" pitchFamily="34" charset="0"/>
            </a:endParaRPr>
          </a:p>
        </p:txBody>
      </p:sp>
      <p:sp>
        <p:nvSpPr>
          <p:cNvPr id="4" name="Rectangle 3"/>
          <p:cNvSpPr/>
          <p:nvPr/>
        </p:nvSpPr>
        <p:spPr>
          <a:xfrm>
            <a:off x="504165" y="3657600"/>
            <a:ext cx="8139835" cy="2755726"/>
          </a:xfrm>
          <a:prstGeom prst="rect">
            <a:avLst/>
          </a:prstGeom>
          <a:solidFill>
            <a:schemeClr val="accent1">
              <a:alpha val="24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"Incremental garbage collection fixes the problem by dividing the work of a GC into smaller pieces. Rather than do a 500 millisecond garbage collection, an incremental collector might divide the work into fifty slices, each taking 10ms to complete. In between the slices, Firefox is free to respond to mouse clicks and draw animations</a:t>
            </a:r>
            <a:r>
              <a:rPr lang="en-US" sz="2000" dirty="0" smtClean="0"/>
              <a:t>.“</a:t>
            </a:r>
          </a:p>
          <a:p>
            <a:pPr algn="ctr"/>
            <a:endParaRPr lang="en-US" dirty="0" smtClean="0"/>
          </a:p>
          <a:p>
            <a:pPr algn="r"/>
            <a:r>
              <a:rPr lang="en-US" sz="1400" dirty="0">
                <a:solidFill>
                  <a:srgbClr val="0070C0"/>
                </a:solidFill>
              </a:rPr>
              <a:t>http://blog.mozilla.org/javascript/2012/08/28/incremental-gc-in-firefox-16/</a:t>
            </a:r>
            <a:endParaRPr lang="ru-RU" sz="1400" dirty="0">
              <a:solidFill>
                <a:srgbClr val="0070C0"/>
              </a:solidFill>
            </a:endParaRPr>
          </a:p>
        </p:txBody>
      </p:sp>
    </p:spTree>
    <p:extLst>
      <p:ext uri="{BB962C8B-B14F-4D97-AF65-F5344CB8AC3E}">
        <p14:creationId xmlns:p14="http://schemas.microsoft.com/office/powerpoint/2010/main" val="2321323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Algorithms</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pPr>
              <a:buSzPct val="80000"/>
            </a:pPr>
            <a:r>
              <a:rPr lang="en-US" sz="2400" cap="none" dirty="0" smtClean="0">
                <a:latin typeface="Calibri" panose="020F0502020204030204" pitchFamily="34" charset="0"/>
                <a:cs typeface="Calibri" panose="020F0502020204030204" pitchFamily="34" charset="0"/>
              </a:rPr>
              <a:t>Tracing [McCarthy, 1960</a:t>
            </a:r>
            <a:r>
              <a:rPr lang="en-US" sz="2400" cap="none" dirty="0" smtClean="0">
                <a:latin typeface="Calibri" panose="020F0502020204030204" pitchFamily="34" charset="0"/>
                <a:cs typeface="Calibri" panose="020F0502020204030204" pitchFamily="34" charset="0"/>
              </a:rPr>
              <a:t>]</a:t>
            </a:r>
          </a:p>
          <a:p>
            <a:pPr lvl="1">
              <a:buSzPct val="80000"/>
            </a:pPr>
            <a:r>
              <a:rPr lang="en-US" sz="2200" cap="none" dirty="0" smtClean="0">
                <a:latin typeface="Calibri" panose="020F0502020204030204" pitchFamily="34" charset="0"/>
                <a:cs typeface="Calibri" panose="020F0502020204030204" pitchFamily="34" charset="0"/>
              </a:rPr>
              <a:t>“Mark and Sweep”</a:t>
            </a: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Reference Counting [Collins, 1960]</a:t>
            </a:r>
          </a:p>
          <a:p>
            <a:pPr>
              <a:buSzPct val="80000"/>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Copying Collection [Minsky, 1963</a:t>
            </a:r>
            <a:r>
              <a:rPr lang="en-US" sz="2400" cap="none" dirty="0" smtClean="0">
                <a:latin typeface="Calibri" panose="020F0502020204030204" pitchFamily="34" charset="0"/>
                <a:cs typeface="Calibri" panose="020F0502020204030204" pitchFamily="34" charset="0"/>
              </a:rPr>
              <a:t>]</a:t>
            </a:r>
          </a:p>
          <a:p>
            <a:pPr lvl="1">
              <a:buSzPct val="80000"/>
            </a:pPr>
            <a:r>
              <a:rPr lang="en-US" sz="2200" cap="none" dirty="0" smtClean="0">
                <a:latin typeface="Calibri" panose="020F0502020204030204" pitchFamily="34" charset="0"/>
                <a:cs typeface="Calibri" panose="020F0502020204030204" pitchFamily="34" charset="0"/>
              </a:rPr>
              <a:t>“Stop and Copy”</a:t>
            </a:r>
            <a:endParaRPr lang="ru-RU" sz="2200" cap="none"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7138611" y="4994718"/>
            <a:ext cx="1503268" cy="1685482"/>
          </a:xfrm>
          <a:prstGeom prst="rect">
            <a:avLst/>
          </a:prstGeom>
          <a:ln w="31750">
            <a:noFill/>
          </a:ln>
          <a:effectLst>
            <a:glow rad="63500">
              <a:schemeClr val="accent2">
                <a:satMod val="175000"/>
                <a:alpha val="40000"/>
              </a:schemeClr>
            </a:glow>
            <a:softEdge rad="88900"/>
          </a:effectLst>
        </p:spPr>
      </p:pic>
      <p:pic>
        <p:nvPicPr>
          <p:cNvPr id="7" name="Picture 6"/>
          <p:cNvPicPr>
            <a:picLocks noChangeAspect="1"/>
          </p:cNvPicPr>
          <p:nvPr/>
        </p:nvPicPr>
        <p:blipFill>
          <a:blip r:embed="rId3"/>
          <a:stretch>
            <a:fillRect/>
          </a:stretch>
        </p:blipFill>
        <p:spPr>
          <a:xfrm>
            <a:off x="7113738" y="3035300"/>
            <a:ext cx="1553014" cy="1676119"/>
          </a:xfrm>
          <a:prstGeom prst="rect">
            <a:avLst/>
          </a:prstGeom>
          <a:ln w="31750">
            <a:noFill/>
          </a:ln>
          <a:effectLst>
            <a:glow rad="63500">
              <a:schemeClr val="accent2">
                <a:satMod val="175000"/>
                <a:alpha val="40000"/>
              </a:schemeClr>
            </a:glow>
            <a:softEdge rad="88900"/>
          </a:effectLst>
        </p:spPr>
      </p:pic>
      <p:pic>
        <p:nvPicPr>
          <p:cNvPr id="10" name="Picture 9"/>
          <p:cNvPicPr>
            <a:picLocks noChangeAspect="1"/>
          </p:cNvPicPr>
          <p:nvPr/>
        </p:nvPicPr>
        <p:blipFill>
          <a:blip r:embed="rId4"/>
          <a:stretch>
            <a:fillRect/>
          </a:stretch>
        </p:blipFill>
        <p:spPr>
          <a:xfrm>
            <a:off x="7098158" y="1076461"/>
            <a:ext cx="1568594" cy="1676119"/>
          </a:xfrm>
          <a:prstGeom prst="rect">
            <a:avLst/>
          </a:prstGeom>
          <a:ln w="31750">
            <a:noFill/>
          </a:ln>
          <a:effectLst>
            <a:glow rad="63500">
              <a:schemeClr val="accent2">
                <a:satMod val="175000"/>
                <a:alpha val="40000"/>
              </a:schemeClr>
            </a:glow>
            <a:softEdge rad="88900"/>
          </a:effectLst>
        </p:spPr>
      </p:pic>
    </p:spTree>
    <p:extLst>
      <p:ext uri="{BB962C8B-B14F-4D97-AF65-F5344CB8AC3E}">
        <p14:creationId xmlns:p14="http://schemas.microsoft.com/office/powerpoint/2010/main" val="2351631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5243387"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5243387"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3999929"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0"/>
            <a:endCxn id="12" idx="2"/>
          </p:cNvCxnSpPr>
          <p:nvPr/>
        </p:nvCxnSpPr>
        <p:spPr>
          <a:xfrm flipV="1">
            <a:off x="5624387" y="4774910"/>
            <a:ext cx="0" cy="41217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0"/>
            <a:endCxn id="16" idx="2"/>
          </p:cNvCxnSpPr>
          <p:nvPr/>
        </p:nvCxnSpPr>
        <p:spPr>
          <a:xfrm flipV="1">
            <a:off x="4380929"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1"/>
          </p:cNvCxnSpPr>
          <p:nvPr/>
        </p:nvCxnSpPr>
        <p:spPr>
          <a:xfrm flipH="1">
            <a:off x="3530601" y="6209430"/>
            <a:ext cx="46932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14" idx="0"/>
          </p:cNvCxnSpPr>
          <p:nvPr/>
        </p:nvCxnSpPr>
        <p:spPr>
          <a:xfrm>
            <a:off x="5624387"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61931" y="5599250"/>
            <a:ext cx="481455" cy="41333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1"/>
            <a:endCxn id="17" idx="3"/>
          </p:cNvCxnSpPr>
          <p:nvPr/>
        </p:nvCxnSpPr>
        <p:spPr>
          <a:xfrm flipH="1">
            <a:off x="4761929" y="6209430"/>
            <a:ext cx="48145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544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5243387" y="51870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5243387" y="60125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3999929" y="60125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0"/>
            <a:endCxn id="12" idx="2"/>
          </p:cNvCxnSpPr>
          <p:nvPr/>
        </p:nvCxnSpPr>
        <p:spPr>
          <a:xfrm flipV="1">
            <a:off x="5624387" y="4774910"/>
            <a:ext cx="0" cy="41217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0"/>
            <a:endCxn id="16" idx="2"/>
          </p:cNvCxnSpPr>
          <p:nvPr/>
        </p:nvCxnSpPr>
        <p:spPr>
          <a:xfrm flipV="1">
            <a:off x="4380929"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1"/>
          </p:cNvCxnSpPr>
          <p:nvPr/>
        </p:nvCxnSpPr>
        <p:spPr>
          <a:xfrm flipH="1">
            <a:off x="3530601" y="6209430"/>
            <a:ext cx="46932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14" idx="0"/>
          </p:cNvCxnSpPr>
          <p:nvPr/>
        </p:nvCxnSpPr>
        <p:spPr>
          <a:xfrm>
            <a:off x="5624387"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61931" y="5599250"/>
            <a:ext cx="481455" cy="41333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1"/>
            <a:endCxn id="17" idx="3"/>
          </p:cNvCxnSpPr>
          <p:nvPr/>
        </p:nvCxnSpPr>
        <p:spPr>
          <a:xfrm flipH="1">
            <a:off x="4761929" y="6209430"/>
            <a:ext cx="48145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38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667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Able to reclaim garbage that contains cyclic references.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There is no overhead in storing and manipulating reference counting fields.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Objects are not moved during GC – no need to update references to objects</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many increase heap fragmentation</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does work proportional to the size of entire heap.</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program must be halted during garbage collecting.</a:t>
            </a:r>
            <a:endParaRPr lang="ru-RU"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9038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a:t>
            </a:r>
            <a:r>
              <a:rPr lang="en-US" sz="2400" cap="none" dirty="0" smtClean="0">
                <a:latin typeface="Calibri" panose="020F0502020204030204" pitchFamily="34" charset="0"/>
                <a:cs typeface="Calibri" panose="020F0502020204030204" pitchFamily="34" charset="0"/>
              </a:rPr>
              <a:t>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9" name="Rectangle 8"/>
          <p:cNvSpPr/>
          <p:nvPr/>
        </p:nvSpPr>
        <p:spPr>
          <a:xfrm>
            <a:off x="4637583"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4" name="Rectangle 13"/>
          <p:cNvSpPr/>
          <p:nvPr/>
        </p:nvSpPr>
        <p:spPr>
          <a:xfrm>
            <a:off x="6001791"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20" name="Rectangle 19"/>
          <p:cNvSpPr/>
          <p:nvPr/>
        </p:nvSpPr>
        <p:spPr>
          <a:xfrm>
            <a:off x="1969091"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8" idx="2"/>
          </p:cNvCxnSpPr>
          <p:nvPr/>
        </p:nvCxnSpPr>
        <p:spPr>
          <a:xfrm flipV="1">
            <a:off x="5018583"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2"/>
          </p:cNvCxnSpPr>
          <p:nvPr/>
        </p:nvCxnSpPr>
        <p:spPr>
          <a:xfrm>
            <a:off x="5018583"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0" idx="3"/>
            <a:endCxn id="19" idx="1"/>
          </p:cNvCxnSpPr>
          <p:nvPr/>
        </p:nvCxnSpPr>
        <p:spPr>
          <a:xfrm flipV="1">
            <a:off x="2731091" y="6184755"/>
            <a:ext cx="599849" cy="1587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2"/>
            <a:endCxn id="13" idx="0"/>
          </p:cNvCxnSpPr>
          <p:nvPr/>
        </p:nvCxnSpPr>
        <p:spPr>
          <a:xfrm>
            <a:off x="63827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389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a:t>
            </a:r>
            <a:r>
              <a:rPr lang="en-US" sz="2400" cap="none" dirty="0" smtClean="0">
                <a:latin typeface="Calibri" panose="020F0502020204030204" pitchFamily="34" charset="0"/>
                <a:cs typeface="Calibri" panose="020F0502020204030204" pitchFamily="34" charset="0"/>
              </a:rPr>
              <a:t>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9" name="Rectangle 8"/>
          <p:cNvSpPr/>
          <p:nvPr/>
        </p:nvSpPr>
        <p:spPr>
          <a:xfrm>
            <a:off x="4637583" y="51274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4" name="Rectangle 13"/>
          <p:cNvSpPr/>
          <p:nvPr/>
        </p:nvSpPr>
        <p:spPr>
          <a:xfrm>
            <a:off x="6001791" y="42511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20" name="Rectangle 19"/>
          <p:cNvSpPr/>
          <p:nvPr/>
        </p:nvSpPr>
        <p:spPr>
          <a:xfrm>
            <a:off x="1969091" y="60037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8" idx="2"/>
          </p:cNvCxnSpPr>
          <p:nvPr/>
        </p:nvCxnSpPr>
        <p:spPr>
          <a:xfrm flipV="1">
            <a:off x="5018583"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2"/>
          </p:cNvCxnSpPr>
          <p:nvPr/>
        </p:nvCxnSpPr>
        <p:spPr>
          <a:xfrm>
            <a:off x="5018583"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0" idx="3"/>
            <a:endCxn id="19" idx="1"/>
          </p:cNvCxnSpPr>
          <p:nvPr/>
        </p:nvCxnSpPr>
        <p:spPr>
          <a:xfrm flipV="1">
            <a:off x="2731091" y="6184755"/>
            <a:ext cx="599849" cy="1587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2"/>
            <a:endCxn id="13" idx="0"/>
          </p:cNvCxnSpPr>
          <p:nvPr/>
        </p:nvCxnSpPr>
        <p:spPr>
          <a:xfrm>
            <a:off x="63827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405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TotalTime>2197</TotalTime>
  <Words>1066</Words>
  <Application>Microsoft Office PowerPoint</Application>
  <PresentationFormat>On-screen Show (4:3)</PresentationFormat>
  <Paragraphs>263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Courier New</vt:lpstr>
      <vt:lpstr>Mesh</vt:lpstr>
      <vt:lpstr>Garbage collection in .NET</vt:lpstr>
      <vt:lpstr>Agenda</vt:lpstr>
      <vt:lpstr>GC Algorithms</vt:lpstr>
      <vt:lpstr>Tracing (mark and sweep)</vt:lpstr>
      <vt:lpstr>Tracing (mark and sweep)</vt:lpstr>
      <vt:lpstr>Tracing (mark and sweep)</vt:lpstr>
      <vt:lpstr>Tracing (mark and sweep)</vt:lpstr>
      <vt:lpstr>Reference Counting</vt:lpstr>
      <vt:lpstr>Reference Counting</vt:lpstr>
      <vt:lpstr>Reference Counting</vt:lpstr>
      <vt:lpstr>Reference Counting</vt:lpstr>
      <vt:lpstr>Reference Counting</vt:lpstr>
      <vt:lpstr>Reference Counting</vt:lpstr>
      <vt:lpstr>Copying collections</vt:lpstr>
      <vt:lpstr>Copying collections</vt:lpstr>
      <vt:lpstr>Copying collections</vt:lpstr>
      <vt:lpstr>Copying collections</vt:lpstr>
      <vt:lpstr>Copying collections</vt:lpstr>
      <vt:lpstr>Comparison</vt:lpstr>
      <vt:lpstr>Copying collections</vt:lpstr>
      <vt:lpstr>Memory Allocation process</vt:lpstr>
      <vt:lpstr>Memory Allocation process</vt:lpstr>
      <vt:lpstr>CLR Bootstrap</vt:lpstr>
      <vt:lpstr>Mark and Sweep</vt:lpstr>
      <vt:lpstr>GC in Python</vt:lpstr>
      <vt:lpstr>GC in JavaScript (V8 as example)</vt:lpstr>
      <vt:lpstr>GC in JavaScript (SpiderMonkey)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collection in .NET</dc:title>
  <dc:creator>Yuriy Shapovalov</dc:creator>
  <cp:lastModifiedBy>Yuriy Shapovalov</cp:lastModifiedBy>
  <cp:revision>43</cp:revision>
  <dcterms:created xsi:type="dcterms:W3CDTF">2013-08-03T15:06:49Z</dcterms:created>
  <dcterms:modified xsi:type="dcterms:W3CDTF">2013-08-05T20:56:25Z</dcterms:modified>
</cp:coreProperties>
</file>