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E6F1"/>
    <a:srgbClr val="2DC5F1"/>
    <a:srgbClr val="2D92F1"/>
    <a:srgbClr val="EFB63F"/>
    <a:srgbClr val="E0AC3A"/>
    <a:srgbClr val="FFC340"/>
    <a:srgbClr val="FFA827"/>
    <a:srgbClr val="841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4" autoAdjust="0"/>
    <p:restoredTop sz="94599" autoAdjust="0"/>
  </p:normalViewPr>
  <p:slideViewPr>
    <p:cSldViewPr snapToObjects="1">
      <p:cViewPr varScale="1">
        <p:scale>
          <a:sx n="115" d="100"/>
          <a:sy n="115" d="100"/>
        </p:scale>
        <p:origin x="14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590392" y="1724977"/>
            <a:ext cx="6566840" cy="654923"/>
          </a:xfrm>
          <a:prstGeom prst="rect">
            <a:avLst/>
          </a:prstGeom>
          <a:effectLst>
            <a:outerShdw dist="25400" dir="5400000" algn="tl" rotWithShape="0">
              <a:srgbClr val="841A07">
                <a:alpha val="50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defRPr lang="en-US" sz="4100" dirty="0">
                <a:solidFill>
                  <a:schemeClr val="bg1"/>
                </a:solidFill>
                <a:latin typeface="Trebuchet MS"/>
                <a:ea typeface="+mn-ea"/>
                <a:cs typeface="+mn-cs"/>
              </a:defRPr>
            </a:lvl1pPr>
          </a:lstStyle>
          <a:p>
            <a:pPr marL="0" lvl="0" algn="l">
              <a:lnSpc>
                <a:spcPct val="87000"/>
              </a:lnSpc>
            </a:pPr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4" name="Picture 13" descr="epam-powered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93339"/>
            <a:ext cx="893115" cy="359997"/>
          </a:xfrm>
          <a:prstGeom prst="rect">
            <a:avLst/>
          </a:prstGeom>
        </p:spPr>
      </p:pic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4400445"/>
            <a:ext cx="346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500" baseline="0" dirty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4965192"/>
            <a:ext cx="2102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700" i="1" baseline="0" dirty="0">
                <a:solidFill>
                  <a:srgbClr val="2DE6F1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smtClean="0"/>
              <a:t>Title, Organization</a:t>
            </a:r>
            <a:endParaRPr lang="en-US" dirty="0"/>
          </a:p>
        </p:txBody>
      </p:sp>
      <p:pic>
        <p:nvPicPr>
          <p:cNvPr id="4" name="Picture 3" descr="Untitled-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" y="495179"/>
            <a:ext cx="1907812" cy="294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260648"/>
            <a:ext cx="849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800" b="1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028733"/>
            <a:ext cx="9144000" cy="5472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ntitled-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563790"/>
            <a:ext cx="1440160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75000" y="0"/>
            <a:ext cx="10972800" cy="6858000"/>
          </a:xfrm>
          <a:prstGeom prst="rect">
            <a:avLst/>
          </a:prstGeom>
        </p:spPr>
      </p:pic>
      <p:sp>
        <p:nvSpPr>
          <p:cNvPr id="7" name="TextBox 6"/>
          <p:cNvSpPr txBox="1">
            <a:spLocks/>
          </p:cNvSpPr>
          <p:nvPr userDrawn="1"/>
        </p:nvSpPr>
        <p:spPr>
          <a:xfrm>
            <a:off x="755576" y="2372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90392" y="1570823"/>
            <a:ext cx="6573896" cy="792140"/>
          </a:xfrm>
          <a:prstGeom prst="rect">
            <a:avLst/>
          </a:prstGeom>
          <a:effectLst>
            <a:outerShdw dist="25400" dir="5400000" algn="tl" rotWithShape="0">
              <a:srgbClr val="841A07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87000"/>
              </a:lnSpc>
            </a:pPr>
            <a:r>
              <a:rPr lang="en-US" sz="5100" b="1" dirty="0" smtClean="0">
                <a:solidFill>
                  <a:schemeClr val="bg1"/>
                </a:solidFill>
                <a:latin typeface="Trebuchet MS"/>
              </a:rPr>
              <a:t>Thank You</a:t>
            </a:r>
            <a:endParaRPr lang="en-US" sz="5100" b="1" dirty="0">
              <a:solidFill>
                <a:schemeClr val="bg1"/>
              </a:solidFill>
              <a:latin typeface="Trebuchet MS"/>
            </a:endParaRPr>
          </a:p>
        </p:txBody>
      </p:sp>
      <p:pic>
        <p:nvPicPr>
          <p:cNvPr id="12" name="Picture 11" descr="icon-in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" y="5023551"/>
            <a:ext cx="360000" cy="359997"/>
          </a:xfrm>
          <a:prstGeom prst="rect">
            <a:avLst/>
          </a:prstGeom>
        </p:spPr>
      </p:pic>
      <p:pic>
        <p:nvPicPr>
          <p:cNvPr id="18" name="Picture 17" descr="epam-powered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93339"/>
            <a:ext cx="893115" cy="359997"/>
          </a:xfrm>
          <a:prstGeom prst="rect">
            <a:avLst/>
          </a:prstGeom>
        </p:spPr>
      </p:pic>
      <p:pic>
        <p:nvPicPr>
          <p:cNvPr id="19" name="Picture 18" descr="icon-mail.pn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1" y="4244127"/>
            <a:ext cx="360000" cy="359997"/>
          </a:xfrm>
          <a:prstGeom prst="rect">
            <a:avLst/>
          </a:prstGeom>
        </p:spPr>
      </p:pic>
      <p:pic>
        <p:nvPicPr>
          <p:cNvPr id="21" name="Picture 20" descr="icon-blog.pn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5805264"/>
            <a:ext cx="360000" cy="359997"/>
          </a:xfrm>
          <a:prstGeom prst="rect">
            <a:avLst/>
          </a:prstGeom>
        </p:spPr>
      </p:pic>
      <p:sp>
        <p:nvSpPr>
          <p:cNvPr id="2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4936" y="2708920"/>
            <a:ext cx="346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500" baseline="0" dirty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595792" y="3273667"/>
            <a:ext cx="2102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700" i="1" baseline="0" dirty="0">
                <a:solidFill>
                  <a:srgbClr val="2DC5F1"/>
                </a:solidFill>
                <a:latin typeface="Trebuchet MS"/>
                <a:cs typeface="Trebuchet MS"/>
              </a:defRPr>
            </a:lvl1pPr>
          </a:lstStyle>
          <a:p>
            <a:pPr marL="0" lvl="0"/>
            <a:r>
              <a:rPr lang="en-US" dirty="0" smtClean="0"/>
              <a:t>Title, Organization</a:t>
            </a:r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078992" y="4187952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1078992" y="4974336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1078992" y="5760720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937760" y="4187952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937760" y="4974336"/>
            <a:ext cx="3232408" cy="4776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900" kern="1200" dirty="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40" name="Picture 39" descr="icon-skype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84" y="4238364"/>
            <a:ext cx="365760" cy="365760"/>
          </a:xfrm>
          <a:prstGeom prst="rect">
            <a:avLst/>
          </a:prstGeom>
        </p:spPr>
      </p:pic>
      <p:pic>
        <p:nvPicPr>
          <p:cNvPr id="41" name="Picture 40" descr="icon-tw.png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60" y="5023551"/>
            <a:ext cx="360000" cy="359997"/>
          </a:xfrm>
          <a:prstGeom prst="rect">
            <a:avLst/>
          </a:prstGeom>
        </p:spPr>
      </p:pic>
      <p:pic>
        <p:nvPicPr>
          <p:cNvPr id="22" name="Picture 21" descr="Untitled-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" y="495179"/>
            <a:ext cx="1907812" cy="2949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2" y="1724977"/>
            <a:ext cx="6566840" cy="1985159"/>
          </a:xfrm>
        </p:spPr>
        <p:txBody>
          <a:bodyPr/>
          <a:lstStyle/>
          <a:p>
            <a:r>
              <a:rPr lang="en-US" dirty="0" smtClean="0"/>
              <a:t>Garbage Collection and Memory Leak Avoidance in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Yuriy Shapovalov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3504" y="4965192"/>
            <a:ext cx="4297715" cy="353943"/>
          </a:xfrm>
        </p:spPr>
        <p:txBody>
          <a:bodyPr/>
          <a:lstStyle/>
          <a:p>
            <a:r>
              <a:rPr lang="en-US" dirty="0" smtClean="0"/>
              <a:t>Senior Software Engineer, EPAM (Kharkov)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garbage collector works in .NET</a:t>
            </a:r>
          </a:p>
          <a:p>
            <a:r>
              <a:rPr lang="en-US" sz="2400" dirty="0" smtClean="0"/>
              <a:t>What is a memory leak, and why it is bad.</a:t>
            </a:r>
          </a:p>
          <a:p>
            <a:r>
              <a:rPr lang="en-US" sz="2400" dirty="0" smtClean="0"/>
              <a:t>What might be a reason of memory leak</a:t>
            </a:r>
          </a:p>
          <a:p>
            <a:r>
              <a:rPr lang="en-US" sz="2400" dirty="0" smtClean="0"/>
              <a:t>What tool we have to profile application memory consuming.</a:t>
            </a:r>
          </a:p>
          <a:p>
            <a:r>
              <a:rPr lang="en-US" sz="2400" dirty="0" smtClean="0"/>
              <a:t>Design principles to avoid memory leak problems.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2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(Generational) GC algorithm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garbage collector works in .NET</a:t>
            </a:r>
          </a:p>
          <a:p>
            <a:r>
              <a:rPr lang="en-US" sz="2400" dirty="0" smtClean="0"/>
              <a:t>What is a memory leak, and why it is bad.</a:t>
            </a:r>
          </a:p>
          <a:p>
            <a:r>
              <a:rPr lang="en-US" sz="2400" dirty="0" smtClean="0"/>
              <a:t>What might be a reason of memory leak</a:t>
            </a:r>
          </a:p>
          <a:p>
            <a:r>
              <a:rPr lang="en-US" sz="2400" dirty="0" smtClean="0"/>
              <a:t>What tool we have to profile application memory consuming.</a:t>
            </a:r>
          </a:p>
          <a:p>
            <a:r>
              <a:rPr lang="en-US" sz="2400" dirty="0" smtClean="0"/>
              <a:t>Design principles to avoid memory leak problems.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71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Dispose Omitting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196752"/>
            <a:ext cx="8280920" cy="5112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690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Yuriy Shapovalov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5792" y="3273667"/>
            <a:ext cx="4312143" cy="353943"/>
          </a:xfrm>
        </p:spPr>
        <p:txBody>
          <a:bodyPr/>
          <a:lstStyle/>
          <a:p>
            <a:r>
              <a:rPr lang="en-US" dirty="0" smtClean="0"/>
              <a:t>Senior Software Engineer, EPAM (Kharkov)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78992" y="4187952"/>
            <a:ext cx="3493008" cy="477699"/>
          </a:xfrm>
        </p:spPr>
        <p:txBody>
          <a:bodyPr/>
          <a:lstStyle/>
          <a:p>
            <a:r>
              <a:rPr lang="en-US" dirty="0" smtClean="0"/>
              <a:t>yurii_shapovalov@epam.com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78992" y="4974336"/>
            <a:ext cx="3493008" cy="477699"/>
          </a:xfrm>
        </p:spPr>
        <p:txBody>
          <a:bodyPr/>
          <a:lstStyle/>
          <a:p>
            <a:r>
              <a:rPr lang="en-US" sz="1800" dirty="0" smtClean="0"/>
              <a:t>linkedin.com/in/</a:t>
            </a:r>
            <a:r>
              <a:rPr lang="en-US" sz="1800" dirty="0" err="1" smtClean="0"/>
              <a:t>yuriyshapovalov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shapovalov.yuriy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YuriyShapovalov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134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Trebuchet MS</vt:lpstr>
      <vt:lpstr>Тема Office</vt:lpstr>
      <vt:lpstr>Garbage Collection and Memory Leak Avoidance in .NET</vt:lpstr>
      <vt:lpstr>Agenda</vt:lpstr>
      <vt:lpstr>Tracing (Generational) GC algorithm</vt:lpstr>
      <vt:lpstr>Resource Dispose Omitting</vt:lpstr>
      <vt:lpstr>PowerPoint Presentation</vt:lpstr>
    </vt:vector>
  </TitlesOfParts>
  <Company>DG Win&amp;Soft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Yuriy Shapovalov</cp:lastModifiedBy>
  <cp:revision>53</cp:revision>
  <dcterms:created xsi:type="dcterms:W3CDTF">2013-08-21T11:43:56Z</dcterms:created>
  <dcterms:modified xsi:type="dcterms:W3CDTF">2014-01-23T20:56:44Z</dcterms:modified>
</cp:coreProperties>
</file>