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59" r:id="rId5"/>
    <p:sldId id="258" r:id="rId6"/>
    <p:sldId id="261" r:id="rId7"/>
    <p:sldId id="26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137E8"/>
    <a:srgbClr val="C20EB9"/>
    <a:srgbClr val="2924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0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2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31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100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319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795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558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85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00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67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92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48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45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77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55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85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9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839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Garbage collection in </a:t>
            </a:r>
            <a:r>
              <a:rPr lang="en-US" sz="3600" dirty="0" smtClean="0"/>
              <a:t>.NET</a:t>
            </a:r>
            <a:endParaRPr lang="ru-RU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Comparing with Java, Python and JavaScript approaches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Author: Yuriy Shapovalov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503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/>
          <a:lstStyle/>
          <a:p>
            <a:r>
              <a:rPr lang="en-US" dirty="0" smtClean="0"/>
              <a:t>Reference counting vs</a:t>
            </a:r>
            <a:r>
              <a:rPr lang="en-US" dirty="0" smtClean="0"/>
              <a:t>. tracing</a:t>
            </a:r>
            <a:endParaRPr lang="en-US" dirty="0" smtClean="0"/>
          </a:p>
          <a:p>
            <a:r>
              <a:rPr lang="en-US" dirty="0" smtClean="0"/>
              <a:t>Memory </a:t>
            </a:r>
            <a:r>
              <a:rPr lang="en-US" dirty="0" smtClean="0"/>
              <a:t>allocation process</a:t>
            </a:r>
          </a:p>
          <a:p>
            <a:r>
              <a:rPr lang="en-US" dirty="0" smtClean="0"/>
              <a:t>Mark and </a:t>
            </a:r>
            <a:r>
              <a:rPr lang="en-US" dirty="0" smtClean="0"/>
              <a:t>sweep (and compact)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Generations</a:t>
            </a:r>
          </a:p>
          <a:p>
            <a:r>
              <a:rPr lang="en-US" dirty="0" smtClean="0"/>
              <a:t>Dispose pattern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52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GC Algorithms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Tracing [McCarthy, 1960]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 Counting [Collins, 1960]</a:t>
            </a: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Copying Collection [Minsky, 1963]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611" y="4994718"/>
            <a:ext cx="1503268" cy="1685482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738" y="3035300"/>
            <a:ext cx="155301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158" y="1076461"/>
            <a:ext cx="156859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23516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Memory Allocation process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Before CLR executes the first line of the managed code, it creates three application domains.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 Domain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Shared Domain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Default </a:t>
            </a:r>
            <a:r>
              <a:rPr lang="en-US" sz="22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AppDomain</a:t>
            </a:r>
            <a:endParaRPr lang="en-US" sz="22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Define size of object MyClass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Allocate memory 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2293" y="1371600"/>
            <a:ext cx="5303579" cy="69519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137E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instance = </a:t>
            </a:r>
            <a:r>
              <a:rPr lang="en-US" sz="2000" dirty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137E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8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Memory Allocation process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Define size of object MyClass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Allocate memory 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2293" y="1371600"/>
            <a:ext cx="5303579" cy="82731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137E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instance = </a:t>
            </a:r>
            <a:r>
              <a:rPr lang="en-US" sz="2000" dirty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137E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6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CLR Bootstrap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" y="1371600"/>
            <a:ext cx="7720219" cy="51689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2409" y="5689600"/>
            <a:ext cx="75946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19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Mark and Sweep</a:t>
            </a:r>
            <a:endParaRPr lang="ru-RU" dirty="0"/>
          </a:p>
        </p:txBody>
      </p:sp>
      <p:grpSp>
        <p:nvGrpSpPr>
          <p:cNvPr id="13" name="Group 12"/>
          <p:cNvGrpSpPr/>
          <p:nvPr/>
        </p:nvGrpSpPr>
        <p:grpSpPr>
          <a:xfrm>
            <a:off x="818347" y="1362853"/>
            <a:ext cx="7478038" cy="1565755"/>
            <a:chOff x="818347" y="1162828"/>
            <a:chExt cx="7478038" cy="1565755"/>
          </a:xfrm>
        </p:grpSpPr>
        <p:sp>
          <p:nvSpPr>
            <p:cNvPr id="6" name="Rectangle 5"/>
            <p:cNvSpPr/>
            <p:nvPr/>
          </p:nvSpPr>
          <p:spPr>
            <a:xfrm>
              <a:off x="818347" y="1162828"/>
              <a:ext cx="7478038" cy="1565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Roots</a:t>
              </a:r>
              <a:endParaRPr lang="ru-RU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71306" y="1713973"/>
              <a:ext cx="1691014" cy="6936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global</a:t>
              </a:r>
              <a:endPara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52424" y="1703537"/>
              <a:ext cx="1691014" cy="4446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ru-RU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09168" y="1703537"/>
              <a:ext cx="1691014" cy="70406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CPU registers</a:t>
              </a:r>
              <a:endPara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67074" y="1219200"/>
              <a:ext cx="2562225" cy="1362075"/>
            </a:xfrm>
            <a:prstGeom prst="roundRect">
              <a:avLst/>
            </a:prstGeom>
            <a:noFill/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Processes</a:t>
              </a:r>
              <a:endParaRPr lang="ru-RU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46325" y="1809482"/>
              <a:ext cx="1691014" cy="4446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ru-R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84138" y="1934224"/>
              <a:ext cx="1691014" cy="4446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stack</a:t>
              </a:r>
              <a:endPara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4183378" y="3124669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3414176" y="4136066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4786238" y="4136066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2946044" y="5089790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4156169" y="5089790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5458876" y="5149156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6497475" y="3166402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967481" y="3166402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/>
          <p:cNvSpPr/>
          <p:nvPr/>
        </p:nvSpPr>
        <p:spPr>
          <a:xfrm>
            <a:off x="2349068" y="3166402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/>
          <p:cNvSpPr/>
          <p:nvPr/>
        </p:nvSpPr>
        <p:spPr>
          <a:xfrm>
            <a:off x="356906" y="4128692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/>
          <p:cNvSpPr/>
          <p:nvPr/>
        </p:nvSpPr>
        <p:spPr>
          <a:xfrm>
            <a:off x="1595681" y="4137258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7103745" y="4136066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/>
          <p:cNvSpPr/>
          <p:nvPr/>
        </p:nvSpPr>
        <p:spPr>
          <a:xfrm>
            <a:off x="7800182" y="5146246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/>
          <p:cNvSpPr/>
          <p:nvPr/>
        </p:nvSpPr>
        <p:spPr>
          <a:xfrm>
            <a:off x="681281" y="5108114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/>
          <p:cNvSpPr/>
          <p:nvPr/>
        </p:nvSpPr>
        <p:spPr>
          <a:xfrm>
            <a:off x="2346233" y="6014227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/>
          <p:cNvSpPr/>
          <p:nvPr/>
        </p:nvSpPr>
        <p:spPr>
          <a:xfrm>
            <a:off x="3556358" y="6014227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/>
          <p:cNvSpPr/>
          <p:nvPr/>
        </p:nvSpPr>
        <p:spPr>
          <a:xfrm>
            <a:off x="4859065" y="6073593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Straight Connector 32"/>
          <p:cNvCxnSpPr>
            <a:stCxn id="7" idx="2"/>
            <a:endCxn id="22" idx="0"/>
          </p:cNvCxnSpPr>
          <p:nvPr/>
        </p:nvCxnSpPr>
        <p:spPr>
          <a:xfrm flipH="1">
            <a:off x="1424681" y="2607630"/>
            <a:ext cx="692132" cy="55877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2"/>
            <a:endCxn id="23" idx="0"/>
          </p:cNvCxnSpPr>
          <p:nvPr/>
        </p:nvCxnSpPr>
        <p:spPr>
          <a:xfrm>
            <a:off x="2116813" y="2607630"/>
            <a:ext cx="689455" cy="55877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2" idx="2"/>
            <a:endCxn id="25" idx="0"/>
          </p:cNvCxnSpPr>
          <p:nvPr/>
        </p:nvCxnSpPr>
        <p:spPr>
          <a:xfrm>
            <a:off x="1424681" y="3699802"/>
            <a:ext cx="628200" cy="437456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2" idx="2"/>
            <a:endCxn id="24" idx="0"/>
          </p:cNvCxnSpPr>
          <p:nvPr/>
        </p:nvCxnSpPr>
        <p:spPr>
          <a:xfrm flipH="1">
            <a:off x="814106" y="3699802"/>
            <a:ext cx="610575" cy="42889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2"/>
            <a:endCxn id="28" idx="0"/>
          </p:cNvCxnSpPr>
          <p:nvPr/>
        </p:nvCxnSpPr>
        <p:spPr>
          <a:xfrm>
            <a:off x="814106" y="4662092"/>
            <a:ext cx="324375" cy="44602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2" idx="2"/>
            <a:endCxn id="15" idx="0"/>
          </p:cNvCxnSpPr>
          <p:nvPr/>
        </p:nvCxnSpPr>
        <p:spPr>
          <a:xfrm>
            <a:off x="4629645" y="2578924"/>
            <a:ext cx="10933" cy="545745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2"/>
            <a:endCxn id="16" idx="0"/>
          </p:cNvCxnSpPr>
          <p:nvPr/>
        </p:nvCxnSpPr>
        <p:spPr>
          <a:xfrm flipH="1">
            <a:off x="3871376" y="3658069"/>
            <a:ext cx="769202" cy="47799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2"/>
            <a:endCxn id="17" idx="0"/>
          </p:cNvCxnSpPr>
          <p:nvPr/>
        </p:nvCxnSpPr>
        <p:spPr>
          <a:xfrm>
            <a:off x="4640578" y="3658069"/>
            <a:ext cx="602860" cy="47799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6" idx="2"/>
            <a:endCxn id="18" idx="0"/>
          </p:cNvCxnSpPr>
          <p:nvPr/>
        </p:nvCxnSpPr>
        <p:spPr>
          <a:xfrm flipH="1">
            <a:off x="3403244" y="4669466"/>
            <a:ext cx="468132" cy="420324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6" idx="2"/>
            <a:endCxn id="19" idx="0"/>
          </p:cNvCxnSpPr>
          <p:nvPr/>
        </p:nvCxnSpPr>
        <p:spPr>
          <a:xfrm>
            <a:off x="3871376" y="4669466"/>
            <a:ext cx="741993" cy="420324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8" idx="2"/>
            <a:endCxn id="29" idx="0"/>
          </p:cNvCxnSpPr>
          <p:nvPr/>
        </p:nvCxnSpPr>
        <p:spPr>
          <a:xfrm flipH="1">
            <a:off x="2803433" y="5623190"/>
            <a:ext cx="599811" cy="39103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8" idx="2"/>
            <a:endCxn id="30" idx="0"/>
          </p:cNvCxnSpPr>
          <p:nvPr/>
        </p:nvCxnSpPr>
        <p:spPr>
          <a:xfrm>
            <a:off x="3403244" y="5623190"/>
            <a:ext cx="610314" cy="39103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0" idx="2"/>
            <a:endCxn id="31" idx="0"/>
          </p:cNvCxnSpPr>
          <p:nvPr/>
        </p:nvCxnSpPr>
        <p:spPr>
          <a:xfrm flipH="1">
            <a:off x="5316265" y="5682556"/>
            <a:ext cx="599811" cy="39103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7" idx="2"/>
            <a:endCxn id="20" idx="0"/>
          </p:cNvCxnSpPr>
          <p:nvPr/>
        </p:nvCxnSpPr>
        <p:spPr>
          <a:xfrm>
            <a:off x="5243438" y="4669466"/>
            <a:ext cx="672638" cy="47969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9" idx="2"/>
            <a:endCxn id="21" idx="0"/>
          </p:cNvCxnSpPr>
          <p:nvPr/>
        </p:nvCxnSpPr>
        <p:spPr>
          <a:xfrm>
            <a:off x="6954675" y="2607630"/>
            <a:ext cx="0" cy="55877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1" idx="2"/>
            <a:endCxn id="26" idx="0"/>
          </p:cNvCxnSpPr>
          <p:nvPr/>
        </p:nvCxnSpPr>
        <p:spPr>
          <a:xfrm>
            <a:off x="6954675" y="3699802"/>
            <a:ext cx="606270" cy="436264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6" idx="2"/>
            <a:endCxn id="27" idx="0"/>
          </p:cNvCxnSpPr>
          <p:nvPr/>
        </p:nvCxnSpPr>
        <p:spPr>
          <a:xfrm>
            <a:off x="7560945" y="4669466"/>
            <a:ext cx="696437" cy="47678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7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1723</TotalTime>
  <Words>127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Courier New</vt:lpstr>
      <vt:lpstr>Mesh</vt:lpstr>
      <vt:lpstr>Garbage collection in .NET</vt:lpstr>
      <vt:lpstr>Agenda</vt:lpstr>
      <vt:lpstr>GC Algorithms</vt:lpstr>
      <vt:lpstr>Memory Allocation process</vt:lpstr>
      <vt:lpstr>Memory Allocation process</vt:lpstr>
      <vt:lpstr>CLR Bootstrap</vt:lpstr>
      <vt:lpstr>Mark and Sweep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collection in .NET</dc:title>
  <dc:creator>Yuriy Shapovalov</dc:creator>
  <cp:lastModifiedBy>Yuriy Shapovalov</cp:lastModifiedBy>
  <cp:revision>19</cp:revision>
  <dcterms:created xsi:type="dcterms:W3CDTF">2013-08-03T15:06:49Z</dcterms:created>
  <dcterms:modified xsi:type="dcterms:W3CDTF">2013-08-04T19:53:34Z</dcterms:modified>
</cp:coreProperties>
</file>