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6" r:id="rId5"/>
    <p:sldId id="267" r:id="rId6"/>
    <p:sldId id="268" r:id="rId7"/>
    <p:sldId id="269" r:id="rId8"/>
    <p:sldId id="270" r:id="rId9"/>
    <p:sldId id="272" r:id="rId10"/>
    <p:sldId id="273" r:id="rId11"/>
    <p:sldId id="275" r:id="rId12"/>
    <p:sldId id="276" r:id="rId13"/>
    <p:sldId id="274" r:id="rId14"/>
    <p:sldId id="278" r:id="rId15"/>
    <p:sldId id="279" r:id="rId16"/>
    <p:sldId id="280" r:id="rId17"/>
    <p:sldId id="281" r:id="rId18"/>
    <p:sldId id="282" r:id="rId19"/>
    <p:sldId id="283" r:id="rId20"/>
    <p:sldId id="277" r:id="rId21"/>
    <p:sldId id="290" r:id="rId22"/>
    <p:sldId id="291" r:id="rId23"/>
    <p:sldId id="292" r:id="rId24"/>
    <p:sldId id="284" r:id="rId25"/>
    <p:sldId id="293" r:id="rId26"/>
    <p:sldId id="294" r:id="rId27"/>
    <p:sldId id="285" r:id="rId28"/>
    <p:sldId id="286" r:id="rId29"/>
    <p:sldId id="288" r:id="rId30"/>
    <p:sldId id="289" r:id="rId31"/>
    <p:sldId id="287" r:id="rId32"/>
    <p:sldId id="261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AC3A"/>
    <a:srgbClr val="F8E992"/>
    <a:srgbClr val="EDE993"/>
    <a:srgbClr val="2DE6F1"/>
    <a:srgbClr val="2DC5F1"/>
    <a:srgbClr val="2D92F1"/>
    <a:srgbClr val="EFB63F"/>
    <a:srgbClr val="FFC340"/>
    <a:srgbClr val="FFA827"/>
    <a:srgbClr val="841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4" autoAdjust="0"/>
    <p:restoredTop sz="94599" autoAdjust="0"/>
  </p:normalViewPr>
  <p:slideViewPr>
    <p:cSldViewPr snapToObjects="1">
      <p:cViewPr varScale="1">
        <p:scale>
          <a:sx n="115" d="100"/>
          <a:sy n="115" d="100"/>
        </p:scale>
        <p:origin x="82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590392" y="1724977"/>
            <a:ext cx="6566840" cy="654923"/>
          </a:xfrm>
          <a:prstGeom prst="rect">
            <a:avLst/>
          </a:prstGeom>
          <a:effectLst>
            <a:outerShdw dist="25400" dir="5400000" algn="tl" rotWithShape="0">
              <a:srgbClr val="841A07">
                <a:alpha val="50000"/>
              </a:srgbClr>
            </a:outerShdw>
          </a:effectLst>
        </p:spPr>
        <p:txBody>
          <a:bodyPr wrap="square">
            <a:spAutoFit/>
          </a:bodyPr>
          <a:lstStyle>
            <a:lvl1pPr algn="l">
              <a:defRPr lang="en-US" sz="4100" dirty="0">
                <a:solidFill>
                  <a:schemeClr val="bg1"/>
                </a:solidFill>
                <a:latin typeface="Trebuchet MS"/>
                <a:ea typeface="+mn-ea"/>
                <a:cs typeface="+mn-cs"/>
              </a:defRPr>
            </a:lvl1pPr>
          </a:lstStyle>
          <a:p>
            <a:pPr marL="0" lvl="0" algn="l">
              <a:lnSpc>
                <a:spcPct val="87000"/>
              </a:lnSpc>
            </a:pPr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14" name="Picture 13" descr="epam-powered.png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93339"/>
            <a:ext cx="893115" cy="359997"/>
          </a:xfrm>
          <a:prstGeom prst="rect">
            <a:avLst/>
          </a:prstGeom>
        </p:spPr>
      </p:pic>
      <p:sp>
        <p:nvSpPr>
          <p:cNvPr id="20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4400445"/>
            <a:ext cx="34630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500" baseline="0" dirty="0">
                <a:solidFill>
                  <a:srgbClr val="FFFFFF"/>
                </a:solidFill>
                <a:latin typeface="Trebuchet MS"/>
                <a:cs typeface="Trebuchet MS"/>
              </a:defRPr>
            </a:lvl1pPr>
          </a:lstStyle>
          <a:p>
            <a:pPr marL="0" lvl="0"/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dirty="0" err="1" smtClean="0"/>
              <a:t>Firstname</a:t>
            </a:r>
            <a:endParaRPr lang="en-US" dirty="0"/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603504" y="4965192"/>
            <a:ext cx="210213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sz="1700" i="1" baseline="0" dirty="0">
                <a:solidFill>
                  <a:srgbClr val="2DE6F1"/>
                </a:solidFill>
                <a:latin typeface="Trebuchet MS"/>
                <a:cs typeface="Trebuchet MS"/>
              </a:defRPr>
            </a:lvl1pPr>
          </a:lstStyle>
          <a:p>
            <a:pPr marL="0" lvl="0"/>
            <a:r>
              <a:rPr lang="en-US" dirty="0" smtClean="0"/>
              <a:t>Title, Organization</a:t>
            </a:r>
            <a:endParaRPr lang="en-US" dirty="0"/>
          </a:p>
        </p:txBody>
      </p:sp>
      <p:pic>
        <p:nvPicPr>
          <p:cNvPr id="4" name="Picture 3" descr="Untitled-2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5" y="495179"/>
            <a:ext cx="1907812" cy="2949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260648"/>
            <a:ext cx="8494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2800" b="1">
                <a:solidFill>
                  <a:schemeClr val="bg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algn="l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1028733"/>
            <a:ext cx="9144000" cy="54721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Untitled-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563790"/>
            <a:ext cx="1440160" cy="22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5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75000" y="0"/>
            <a:ext cx="10972800" cy="6858000"/>
          </a:xfrm>
          <a:prstGeom prst="rect">
            <a:avLst/>
          </a:prstGeom>
        </p:spPr>
      </p:pic>
      <p:sp>
        <p:nvSpPr>
          <p:cNvPr id="7" name="TextBox 6"/>
          <p:cNvSpPr txBox="1">
            <a:spLocks/>
          </p:cNvSpPr>
          <p:nvPr userDrawn="1"/>
        </p:nvSpPr>
        <p:spPr>
          <a:xfrm>
            <a:off x="755576" y="23728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90392" y="1570823"/>
            <a:ext cx="6573896" cy="792140"/>
          </a:xfrm>
          <a:prstGeom prst="rect">
            <a:avLst/>
          </a:prstGeom>
          <a:effectLst>
            <a:outerShdw dist="25400" dir="5400000" algn="tl" rotWithShape="0">
              <a:srgbClr val="841A07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87000"/>
              </a:lnSpc>
            </a:pPr>
            <a:r>
              <a:rPr lang="en-US" sz="5100" b="1" dirty="0" smtClean="0">
                <a:solidFill>
                  <a:schemeClr val="bg1"/>
                </a:solidFill>
                <a:latin typeface="Trebuchet MS"/>
              </a:rPr>
              <a:t>Thank You</a:t>
            </a:r>
            <a:endParaRPr lang="en-US" sz="5100" b="1" dirty="0">
              <a:solidFill>
                <a:schemeClr val="bg1"/>
              </a:solidFill>
              <a:latin typeface="Trebuchet MS"/>
            </a:endParaRPr>
          </a:p>
        </p:txBody>
      </p:sp>
      <p:pic>
        <p:nvPicPr>
          <p:cNvPr id="12" name="Picture 11" descr="icon-in.png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" y="5023551"/>
            <a:ext cx="360000" cy="359997"/>
          </a:xfrm>
          <a:prstGeom prst="rect">
            <a:avLst/>
          </a:prstGeom>
        </p:spPr>
      </p:pic>
      <p:pic>
        <p:nvPicPr>
          <p:cNvPr id="18" name="Picture 17" descr="epam-powered.png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93339"/>
            <a:ext cx="893115" cy="359997"/>
          </a:xfrm>
          <a:prstGeom prst="rect">
            <a:avLst/>
          </a:prstGeom>
        </p:spPr>
      </p:pic>
      <p:pic>
        <p:nvPicPr>
          <p:cNvPr id="19" name="Picture 18" descr="icon-mail.png"/>
          <p:cNvPicPr>
            <a:picLocks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61" y="4244127"/>
            <a:ext cx="360000" cy="359997"/>
          </a:xfrm>
          <a:prstGeom prst="rect">
            <a:avLst/>
          </a:prstGeom>
        </p:spPr>
      </p:pic>
      <p:pic>
        <p:nvPicPr>
          <p:cNvPr id="21" name="Picture 20" descr="icon-blog.png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" y="5805264"/>
            <a:ext cx="360000" cy="359997"/>
          </a:xfrm>
          <a:prstGeom prst="rect">
            <a:avLst/>
          </a:prstGeom>
        </p:spPr>
      </p:pic>
      <p:sp>
        <p:nvSpPr>
          <p:cNvPr id="25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604936" y="2708920"/>
            <a:ext cx="34630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500" baseline="0" dirty="0">
                <a:solidFill>
                  <a:srgbClr val="FFFFFF"/>
                </a:solidFill>
                <a:latin typeface="Trebuchet MS"/>
                <a:cs typeface="Trebuchet MS"/>
              </a:defRPr>
            </a:lvl1pPr>
          </a:lstStyle>
          <a:p>
            <a:pPr marL="0" lvl="0"/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dirty="0" err="1" smtClean="0"/>
              <a:t>Firstname</a:t>
            </a:r>
            <a:endParaRPr lang="en-US" dirty="0"/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595792" y="3273667"/>
            <a:ext cx="210213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sz="1700" i="1" baseline="0" dirty="0">
                <a:solidFill>
                  <a:srgbClr val="2DC5F1"/>
                </a:solidFill>
                <a:latin typeface="Trebuchet MS"/>
                <a:cs typeface="Trebuchet MS"/>
              </a:defRPr>
            </a:lvl1pPr>
          </a:lstStyle>
          <a:p>
            <a:pPr marL="0" lvl="0"/>
            <a:r>
              <a:rPr lang="en-US" dirty="0" smtClean="0"/>
              <a:t>Title, Organization</a:t>
            </a:r>
            <a:endParaRPr lang="en-US" dirty="0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2"/>
          </p:nvPr>
        </p:nvSpPr>
        <p:spPr>
          <a:xfrm>
            <a:off x="1078992" y="4187952"/>
            <a:ext cx="3232408" cy="4776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900" kern="1200" dirty="0">
                <a:solidFill>
                  <a:srgbClr val="FFFFFF"/>
                </a:solidFill>
                <a:latin typeface="Helvetica"/>
                <a:ea typeface="+mn-ea"/>
                <a:cs typeface="Helvetic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13"/>
          </p:nvPr>
        </p:nvSpPr>
        <p:spPr>
          <a:xfrm>
            <a:off x="1078992" y="4974336"/>
            <a:ext cx="3232408" cy="4776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900" kern="1200" dirty="0">
                <a:solidFill>
                  <a:srgbClr val="FFFFFF"/>
                </a:solidFill>
                <a:latin typeface="Helvetica"/>
                <a:ea typeface="+mn-ea"/>
                <a:cs typeface="Helvetic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14"/>
          </p:nvPr>
        </p:nvSpPr>
        <p:spPr>
          <a:xfrm>
            <a:off x="1078992" y="5760720"/>
            <a:ext cx="3232408" cy="4776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900" kern="1200" dirty="0">
                <a:solidFill>
                  <a:srgbClr val="FFFFFF"/>
                </a:solidFill>
                <a:latin typeface="Helvetica"/>
                <a:ea typeface="+mn-ea"/>
                <a:cs typeface="Helvetic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4937760" y="4187952"/>
            <a:ext cx="3232408" cy="4776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900" kern="1200" dirty="0">
                <a:solidFill>
                  <a:srgbClr val="FFFFFF"/>
                </a:solidFill>
                <a:latin typeface="Helvetica"/>
                <a:ea typeface="+mn-ea"/>
                <a:cs typeface="Helvetic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16"/>
          </p:nvPr>
        </p:nvSpPr>
        <p:spPr>
          <a:xfrm>
            <a:off x="4937760" y="4974336"/>
            <a:ext cx="3232408" cy="4776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900" kern="1200" dirty="0">
                <a:solidFill>
                  <a:srgbClr val="FFFFFF"/>
                </a:solidFill>
                <a:latin typeface="Helvetica"/>
                <a:ea typeface="+mn-ea"/>
                <a:cs typeface="Helvetica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40" name="Picture 39" descr="icon-skype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184" y="4238364"/>
            <a:ext cx="365760" cy="365760"/>
          </a:xfrm>
          <a:prstGeom prst="rect">
            <a:avLst/>
          </a:prstGeom>
        </p:spPr>
      </p:pic>
      <p:pic>
        <p:nvPicPr>
          <p:cNvPr id="41" name="Picture 40" descr="icon-tw.png"/>
          <p:cNvPicPr>
            <a:picLocks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760" y="5023551"/>
            <a:ext cx="360000" cy="359997"/>
          </a:xfrm>
          <a:prstGeom prst="rect">
            <a:avLst/>
          </a:prstGeom>
        </p:spPr>
      </p:pic>
      <p:pic>
        <p:nvPicPr>
          <p:cNvPr id="22" name="Picture 21" descr="Untitled-2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5" y="495179"/>
            <a:ext cx="1907812" cy="2949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rofiler/" TargetMode="External"/><Relationship Id="rId2" Type="http://schemas.openxmlformats.org/officeDocument/2006/relationships/hyperlink" Target="http://memprofil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ed-gate.com/products/dotnet-development/ants-performance-profiler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392" y="1724977"/>
            <a:ext cx="6566840" cy="1985159"/>
          </a:xfrm>
        </p:spPr>
        <p:txBody>
          <a:bodyPr/>
          <a:lstStyle/>
          <a:p>
            <a:r>
              <a:rPr lang="en-US" dirty="0" smtClean="0"/>
              <a:t>Garbage Collection and Memory Leak Avoidance in 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Yuriy Shapovalov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3504" y="4965192"/>
            <a:ext cx="4297715" cy="353943"/>
          </a:xfrm>
        </p:spPr>
        <p:txBody>
          <a:bodyPr/>
          <a:lstStyle/>
          <a:p>
            <a:r>
              <a:rPr lang="en-US" dirty="0" smtClean="0"/>
              <a:t>Senior Software Engineer, EPAM (Kharkov)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8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3960" y="13491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Younger objects dies faster</a:t>
            </a:r>
          </a:p>
          <a:p>
            <a:pPr>
              <a:buSzPct val="80000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Older objects live longer </a:t>
            </a:r>
          </a:p>
          <a:p>
            <a:pPr>
              <a:buSzPct val="80000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Garbage collection works faster for part of the heap, than for whole heap.</a:t>
            </a:r>
          </a:p>
          <a:p>
            <a:pPr>
              <a:buSzPct val="80000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80000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GLR has 3 generations:</a:t>
            </a:r>
          </a:p>
          <a:p>
            <a:pPr lvl="1">
              <a:buSzPct val="80000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0 – for new objects</a:t>
            </a:r>
          </a:p>
          <a:p>
            <a:pPr lvl="1">
              <a:buSzPct val="80000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1 – for old objects</a:t>
            </a:r>
          </a:p>
          <a:p>
            <a:pPr lvl="1">
              <a:buSzPct val="80000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2 – for the oldest</a:t>
            </a:r>
          </a:p>
        </p:txBody>
      </p:sp>
    </p:spTree>
    <p:extLst>
      <p:ext uri="{BB962C8B-B14F-4D97-AF65-F5344CB8AC3E}">
        <p14:creationId xmlns:p14="http://schemas.microsoft.com/office/powerpoint/2010/main" val="131437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3960" y="13491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60414" y="1340768"/>
            <a:ext cx="8263011" cy="1602785"/>
            <a:chOff x="460414" y="1340768"/>
            <a:chExt cx="8263011" cy="1602785"/>
          </a:xfrm>
        </p:grpSpPr>
        <p:sp>
          <p:nvSpPr>
            <p:cNvPr id="21" name="Rectangle 20"/>
            <p:cNvSpPr/>
            <p:nvPr/>
          </p:nvSpPr>
          <p:spPr>
            <a:xfrm>
              <a:off x="460414" y="1340768"/>
              <a:ext cx="8263011" cy="8267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5646" y="1469493"/>
              <a:ext cx="762000" cy="544215"/>
            </a:xfrm>
            <a:prstGeom prst="rect">
              <a:avLst/>
            </a:prstGeom>
            <a:solidFill>
              <a:srgbClr val="F8E992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27646" y="1469492"/>
              <a:ext cx="762000" cy="544215"/>
            </a:xfrm>
            <a:prstGeom prst="rect">
              <a:avLst/>
            </a:prstGeom>
            <a:solidFill>
              <a:srgbClr val="F8E992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73005" y="1469491"/>
              <a:ext cx="762000" cy="544215"/>
            </a:xfrm>
            <a:prstGeom prst="rect">
              <a:avLst/>
            </a:prstGeom>
            <a:solidFill>
              <a:srgbClr val="F8E992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745466" y="1469490"/>
              <a:ext cx="762000" cy="544215"/>
            </a:xfrm>
            <a:prstGeom prst="rect">
              <a:avLst/>
            </a:prstGeom>
            <a:solidFill>
              <a:srgbClr val="F8E992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517927" y="1469489"/>
              <a:ext cx="762000" cy="544215"/>
            </a:xfrm>
            <a:prstGeom prst="rect">
              <a:avLst/>
            </a:prstGeom>
            <a:solidFill>
              <a:srgbClr val="F8E992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e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Left Brace 26"/>
            <p:cNvSpPr/>
            <p:nvPr/>
          </p:nvSpPr>
          <p:spPr>
            <a:xfrm rot="16200000">
              <a:off x="2174502" y="343537"/>
              <a:ext cx="409180" cy="3801674"/>
            </a:xfrm>
            <a:prstGeom prst="leftBrac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01800" y="248188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  <a:endParaRPr lang="ru-RU" sz="24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42574" y="3079527"/>
            <a:ext cx="8263011" cy="1602785"/>
            <a:chOff x="442574" y="3079527"/>
            <a:chExt cx="8263011" cy="1602785"/>
          </a:xfrm>
        </p:grpSpPr>
        <p:sp>
          <p:nvSpPr>
            <p:cNvPr id="30" name="Rectangle 29"/>
            <p:cNvSpPr/>
            <p:nvPr/>
          </p:nvSpPr>
          <p:spPr>
            <a:xfrm>
              <a:off x="442574" y="3079527"/>
              <a:ext cx="8263011" cy="8267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7806" y="3208252"/>
              <a:ext cx="762000" cy="54421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209806" y="3208251"/>
              <a:ext cx="762000" cy="54421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955165" y="3208250"/>
              <a:ext cx="762000" cy="544215"/>
            </a:xfrm>
            <a:prstGeom prst="rect">
              <a:avLst/>
            </a:prstGeom>
            <a:solidFill>
              <a:srgbClr val="FF3300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27626" y="3208249"/>
              <a:ext cx="762000" cy="54421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500087" y="3208248"/>
              <a:ext cx="762000" cy="544215"/>
            </a:xfrm>
            <a:prstGeom prst="rect">
              <a:avLst/>
            </a:prstGeom>
            <a:solidFill>
              <a:srgbClr val="FF3300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e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Left Brace 35"/>
            <p:cNvSpPr/>
            <p:nvPr/>
          </p:nvSpPr>
          <p:spPr>
            <a:xfrm rot="16200000">
              <a:off x="2156662" y="2082296"/>
              <a:ext cx="409180" cy="3801674"/>
            </a:xfrm>
            <a:prstGeom prst="leftBrac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83960" y="422064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  <a:endParaRPr lang="ru-RU" sz="24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42575" y="4876146"/>
            <a:ext cx="8263011" cy="1637057"/>
            <a:chOff x="442575" y="4876146"/>
            <a:chExt cx="8263011" cy="1637057"/>
          </a:xfrm>
        </p:grpSpPr>
        <p:sp>
          <p:nvSpPr>
            <p:cNvPr id="39" name="Rectangle 38"/>
            <p:cNvSpPr/>
            <p:nvPr/>
          </p:nvSpPr>
          <p:spPr>
            <a:xfrm>
              <a:off x="442575" y="4876146"/>
              <a:ext cx="8263011" cy="8267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47807" y="5004871"/>
              <a:ext cx="762000" cy="544215"/>
            </a:xfrm>
            <a:prstGeom prst="rect">
              <a:avLst/>
            </a:prstGeom>
            <a:solidFill>
              <a:srgbClr val="F8E992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209807" y="5004870"/>
              <a:ext cx="762000" cy="544215"/>
            </a:xfrm>
            <a:prstGeom prst="rect">
              <a:avLst/>
            </a:prstGeom>
            <a:solidFill>
              <a:srgbClr val="F8E992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55166" y="5004869"/>
              <a:ext cx="762000" cy="544215"/>
            </a:xfrm>
            <a:prstGeom prst="rect">
              <a:avLst/>
            </a:prstGeom>
            <a:solidFill>
              <a:srgbClr val="F8E992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Left Brace 42"/>
            <p:cNvSpPr/>
            <p:nvPr/>
          </p:nvSpPr>
          <p:spPr>
            <a:xfrm rot="16200000">
              <a:off x="1384201" y="4651377"/>
              <a:ext cx="409180" cy="2256750"/>
            </a:xfrm>
            <a:prstGeom prst="leftBrac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11498" y="605153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ru-RU" sz="2400" dirty="0"/>
            </a:p>
          </p:txBody>
        </p:sp>
        <p:sp>
          <p:nvSpPr>
            <p:cNvPr id="45" name="Left Brace 44"/>
            <p:cNvSpPr/>
            <p:nvPr/>
          </p:nvSpPr>
          <p:spPr>
            <a:xfrm rot="16200000">
              <a:off x="3714985" y="4651377"/>
              <a:ext cx="409180" cy="2256750"/>
            </a:xfrm>
            <a:prstGeom prst="leftBrac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42282" y="605153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  <a:endParaRPr lang="ru-RU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057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3960" y="13491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42573" y="1340768"/>
            <a:ext cx="8263011" cy="1637057"/>
            <a:chOff x="442573" y="1340768"/>
            <a:chExt cx="8263011" cy="1637057"/>
          </a:xfrm>
        </p:grpSpPr>
        <p:sp>
          <p:nvSpPr>
            <p:cNvPr id="59" name="Rectangle 58"/>
            <p:cNvSpPr/>
            <p:nvPr/>
          </p:nvSpPr>
          <p:spPr>
            <a:xfrm>
              <a:off x="442573" y="1340768"/>
              <a:ext cx="8263011" cy="8267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47805" y="1469493"/>
              <a:ext cx="762000" cy="544215"/>
            </a:xfrm>
            <a:prstGeom prst="rect">
              <a:avLst/>
            </a:prstGeom>
            <a:solidFill>
              <a:srgbClr val="F8E992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209805" y="1469492"/>
              <a:ext cx="762000" cy="544215"/>
            </a:xfrm>
            <a:prstGeom prst="rect">
              <a:avLst/>
            </a:prstGeom>
            <a:solidFill>
              <a:srgbClr val="F8E992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55164" y="1469491"/>
              <a:ext cx="762000" cy="544215"/>
            </a:xfrm>
            <a:prstGeom prst="rect">
              <a:avLst/>
            </a:prstGeom>
            <a:solidFill>
              <a:srgbClr val="F8E992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Left Brace 62"/>
            <p:cNvSpPr/>
            <p:nvPr/>
          </p:nvSpPr>
          <p:spPr>
            <a:xfrm rot="16200000">
              <a:off x="1384199" y="1115999"/>
              <a:ext cx="409180" cy="2256750"/>
            </a:xfrm>
            <a:prstGeom prst="leftBrac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411496" y="251616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ru-RU" sz="2400" dirty="0"/>
            </a:p>
          </p:txBody>
        </p:sp>
        <p:sp>
          <p:nvSpPr>
            <p:cNvPr id="65" name="Left Brace 64"/>
            <p:cNvSpPr/>
            <p:nvPr/>
          </p:nvSpPr>
          <p:spPr>
            <a:xfrm rot="16200000">
              <a:off x="4854890" y="-23908"/>
              <a:ext cx="409180" cy="4536564"/>
            </a:xfrm>
            <a:prstGeom prst="leftBrac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82188" y="245094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  <a:endParaRPr lang="ru-RU" sz="24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791198" y="1469491"/>
              <a:ext cx="762000" cy="544215"/>
            </a:xfrm>
            <a:prstGeom prst="rect">
              <a:avLst/>
            </a:prstGeom>
            <a:solidFill>
              <a:srgbClr val="F8E992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538572" y="1469491"/>
              <a:ext cx="762000" cy="544215"/>
            </a:xfrm>
            <a:prstGeom prst="rect">
              <a:avLst/>
            </a:prstGeom>
            <a:solidFill>
              <a:srgbClr val="F8E992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g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298474" y="1469491"/>
              <a:ext cx="762000" cy="544215"/>
            </a:xfrm>
            <a:prstGeom prst="rect">
              <a:avLst/>
            </a:prstGeom>
            <a:solidFill>
              <a:srgbClr val="F8E992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h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047946" y="1475126"/>
              <a:ext cx="762000" cy="544215"/>
            </a:xfrm>
            <a:prstGeom prst="rect">
              <a:avLst/>
            </a:prstGeom>
            <a:solidFill>
              <a:srgbClr val="F8E992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i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805750" y="1469491"/>
              <a:ext cx="762000" cy="544215"/>
            </a:xfrm>
            <a:prstGeom prst="rect">
              <a:avLst/>
            </a:prstGeom>
            <a:solidFill>
              <a:srgbClr val="F8E992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j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565762" y="1469490"/>
              <a:ext cx="762000" cy="544215"/>
            </a:xfrm>
            <a:prstGeom prst="rect">
              <a:avLst/>
            </a:prstGeom>
            <a:solidFill>
              <a:srgbClr val="F8E992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k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42574" y="3090184"/>
            <a:ext cx="8263011" cy="1602786"/>
            <a:chOff x="442574" y="3090184"/>
            <a:chExt cx="8263011" cy="1602786"/>
          </a:xfrm>
        </p:grpSpPr>
        <p:sp>
          <p:nvSpPr>
            <p:cNvPr id="74" name="Rectangle 73"/>
            <p:cNvSpPr/>
            <p:nvPr/>
          </p:nvSpPr>
          <p:spPr>
            <a:xfrm>
              <a:off x="442574" y="3090184"/>
              <a:ext cx="8263011" cy="8267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578290" y="3212094"/>
              <a:ext cx="762000" cy="544215"/>
            </a:xfrm>
            <a:prstGeom prst="rect">
              <a:avLst/>
            </a:prstGeom>
            <a:solidFill>
              <a:srgbClr val="FF3300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k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Left Brace 75"/>
            <p:cNvSpPr/>
            <p:nvPr/>
          </p:nvSpPr>
          <p:spPr>
            <a:xfrm rot="16200000">
              <a:off x="4867418" y="1718696"/>
              <a:ext cx="409180" cy="4536564"/>
            </a:xfrm>
            <a:prstGeom prst="leftBrac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94716" y="419354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  <a:endParaRPr lang="ru-RU" sz="2400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803726" y="3212095"/>
              <a:ext cx="762000" cy="544215"/>
            </a:xfrm>
            <a:prstGeom prst="rect">
              <a:avLst/>
            </a:prstGeom>
            <a:solidFill>
              <a:srgbClr val="FF3300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551100" y="3212095"/>
              <a:ext cx="762000" cy="54421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g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311002" y="3212095"/>
              <a:ext cx="762000" cy="544215"/>
            </a:xfrm>
            <a:prstGeom prst="rect">
              <a:avLst/>
            </a:prstGeom>
            <a:solidFill>
              <a:srgbClr val="FF3300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h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060474" y="3217730"/>
              <a:ext cx="762000" cy="54421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i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818278" y="3212095"/>
              <a:ext cx="762000" cy="544215"/>
            </a:xfrm>
            <a:prstGeom prst="rect">
              <a:avLst/>
            </a:prstGeom>
            <a:solidFill>
              <a:srgbClr val="FF3300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j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47806" y="3218909"/>
              <a:ext cx="762000" cy="54421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209806" y="3218908"/>
              <a:ext cx="762000" cy="544215"/>
            </a:xfrm>
            <a:prstGeom prst="rect">
              <a:avLst/>
            </a:prstGeom>
            <a:solidFill>
              <a:srgbClr val="FF3300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966580" y="3218905"/>
              <a:ext cx="762000" cy="54421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Left Brace 85"/>
            <p:cNvSpPr/>
            <p:nvPr/>
          </p:nvSpPr>
          <p:spPr>
            <a:xfrm rot="16200000">
              <a:off x="1389908" y="2859707"/>
              <a:ext cx="409180" cy="2268165"/>
            </a:xfrm>
            <a:prstGeom prst="leftBrac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411496" y="423130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ru-RU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2365" y="4800777"/>
            <a:ext cx="8263011" cy="1615942"/>
            <a:chOff x="342365" y="4800777"/>
            <a:chExt cx="8263011" cy="1615942"/>
          </a:xfrm>
        </p:grpSpPr>
        <p:sp>
          <p:nvSpPr>
            <p:cNvPr id="89" name="Rectangle 88"/>
            <p:cNvSpPr/>
            <p:nvPr/>
          </p:nvSpPr>
          <p:spPr>
            <a:xfrm>
              <a:off x="342365" y="4800777"/>
              <a:ext cx="8263011" cy="8267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0" name="Left Brace 89"/>
            <p:cNvSpPr/>
            <p:nvPr/>
          </p:nvSpPr>
          <p:spPr>
            <a:xfrm rot="16200000">
              <a:off x="2574069" y="4885494"/>
              <a:ext cx="409180" cy="1624154"/>
            </a:xfrm>
            <a:prstGeom prst="leftBrac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794507" y="590413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  <a:endParaRPr lang="ru-RU" sz="24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060021" y="4928322"/>
              <a:ext cx="762000" cy="544215"/>
            </a:xfrm>
            <a:prstGeom prst="rect">
              <a:avLst/>
            </a:prstGeom>
            <a:solidFill>
              <a:srgbClr val="F8E992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g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828733" y="4928322"/>
              <a:ext cx="762000" cy="544215"/>
            </a:xfrm>
            <a:prstGeom prst="rect">
              <a:avLst/>
            </a:prstGeom>
            <a:solidFill>
              <a:srgbClr val="F8E992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i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47597" y="4929502"/>
              <a:ext cx="762000" cy="544215"/>
            </a:xfrm>
            <a:prstGeom prst="rect">
              <a:avLst/>
            </a:prstGeom>
            <a:solidFill>
              <a:srgbClr val="F8E992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137244" y="4929501"/>
              <a:ext cx="762000" cy="544215"/>
            </a:xfrm>
            <a:prstGeom prst="rect">
              <a:avLst/>
            </a:prstGeom>
            <a:solidFill>
              <a:srgbClr val="F8E992"/>
            </a:solidFill>
            <a:ln>
              <a:solidFill>
                <a:srgbClr val="E0A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Left Brace 95"/>
            <p:cNvSpPr/>
            <p:nvPr/>
          </p:nvSpPr>
          <p:spPr>
            <a:xfrm rot="16200000">
              <a:off x="925137" y="4934863"/>
              <a:ext cx="409180" cy="1539039"/>
            </a:xfrm>
            <a:prstGeom prst="leftBrac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932305" y="5955054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2</a:t>
              </a:r>
              <a:endParaRPr lang="ru-RU" sz="24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601367" y="590413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ru-RU" sz="2400" dirty="0"/>
            </a:p>
          </p:txBody>
        </p:sp>
        <p:sp>
          <p:nvSpPr>
            <p:cNvPr id="99" name="Left Brace 98"/>
            <p:cNvSpPr/>
            <p:nvPr/>
          </p:nvSpPr>
          <p:spPr>
            <a:xfrm rot="16200000">
              <a:off x="4761474" y="4432485"/>
              <a:ext cx="409180" cy="2543795"/>
            </a:xfrm>
            <a:prstGeom prst="leftBrac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6612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Finalization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3960" y="13491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0000"/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GC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can be called in following cases</a:t>
            </a:r>
          </a:p>
          <a:p>
            <a:pPr>
              <a:buSzPct val="80000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Generation 0 is full</a:t>
            </a:r>
          </a:p>
          <a:p>
            <a:pPr>
              <a:buSzPct val="80000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Explicit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call static method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GC.Collect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lvl="1">
              <a:buSzPct val="80000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Although Microsoft does not recommend to do that, sometime it make sense to force collecting.</a:t>
            </a:r>
          </a:p>
          <a:p>
            <a:pPr>
              <a:buSzPct val="80000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Unload application domain.</a:t>
            </a:r>
          </a:p>
          <a:p>
            <a:pPr lvl="1">
              <a:buSzPct val="80000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CLR treat that application has no roots anymore.</a:t>
            </a:r>
          </a:p>
          <a:p>
            <a:pPr>
              <a:buSzPct val="80000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Closing CLR</a:t>
            </a:r>
          </a:p>
          <a:p>
            <a:pPr lvl="1">
              <a:buSzPct val="80000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CLR tries to call Finalize() for each object in managed heap</a:t>
            </a:r>
          </a:p>
        </p:txBody>
      </p:sp>
    </p:spTree>
    <p:extLst>
      <p:ext uri="{BB962C8B-B14F-4D97-AF65-F5344CB8AC3E}">
        <p14:creationId xmlns:p14="http://schemas.microsoft.com/office/powerpoint/2010/main" val="203077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2959332"/>
            <a:ext cx="8136904" cy="1852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Managed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Finalization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7" name="Rectangle 6"/>
          <p:cNvSpPr/>
          <p:nvPr/>
        </p:nvSpPr>
        <p:spPr>
          <a:xfrm>
            <a:off x="611560" y="1196752"/>
            <a:ext cx="8136904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roots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1600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35896" y="1628800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variables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0192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 registers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15616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Oval 11"/>
          <p:cNvSpPr/>
          <p:nvPr/>
        </p:nvSpPr>
        <p:spPr>
          <a:xfrm>
            <a:off x="1604650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Oval 12"/>
          <p:cNvSpPr/>
          <p:nvPr/>
        </p:nvSpPr>
        <p:spPr>
          <a:xfrm>
            <a:off x="2071285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Oval 13"/>
          <p:cNvSpPr/>
          <p:nvPr/>
        </p:nvSpPr>
        <p:spPr>
          <a:xfrm>
            <a:off x="3785355" y="21864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Oval 14"/>
          <p:cNvSpPr/>
          <p:nvPr/>
        </p:nvSpPr>
        <p:spPr>
          <a:xfrm>
            <a:off x="4254601" y="21864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Oval 15"/>
          <p:cNvSpPr/>
          <p:nvPr/>
        </p:nvSpPr>
        <p:spPr>
          <a:xfrm>
            <a:off x="4718404" y="218733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Oval 16"/>
          <p:cNvSpPr/>
          <p:nvPr/>
        </p:nvSpPr>
        <p:spPr>
          <a:xfrm>
            <a:off x="5192747" y="218733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Oval 17"/>
          <p:cNvSpPr/>
          <p:nvPr/>
        </p:nvSpPr>
        <p:spPr>
          <a:xfrm>
            <a:off x="6455266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Oval 34"/>
          <p:cNvSpPr/>
          <p:nvPr/>
        </p:nvSpPr>
        <p:spPr>
          <a:xfrm>
            <a:off x="1115616" y="30865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Oval 35"/>
          <p:cNvSpPr/>
          <p:nvPr/>
        </p:nvSpPr>
        <p:spPr>
          <a:xfrm>
            <a:off x="1651323" y="3788311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Oval 36"/>
          <p:cNvSpPr/>
          <p:nvPr/>
        </p:nvSpPr>
        <p:spPr>
          <a:xfrm>
            <a:off x="2685023" y="3098014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Oval 37"/>
          <p:cNvSpPr/>
          <p:nvPr/>
        </p:nvSpPr>
        <p:spPr>
          <a:xfrm>
            <a:off x="3785355" y="3104056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Oval 38"/>
          <p:cNvSpPr/>
          <p:nvPr/>
        </p:nvSpPr>
        <p:spPr>
          <a:xfrm>
            <a:off x="4254601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Oval 39"/>
          <p:cNvSpPr/>
          <p:nvPr/>
        </p:nvSpPr>
        <p:spPr>
          <a:xfrm>
            <a:off x="5247974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Oval 40"/>
          <p:cNvSpPr/>
          <p:nvPr/>
        </p:nvSpPr>
        <p:spPr>
          <a:xfrm>
            <a:off x="6866915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Oval 41"/>
          <p:cNvSpPr/>
          <p:nvPr/>
        </p:nvSpPr>
        <p:spPr>
          <a:xfrm>
            <a:off x="6455266" y="30865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Straight Arrow Connector 43"/>
          <p:cNvCxnSpPr>
            <a:stCxn id="11" idx="4"/>
            <a:endCxn id="35" idx="0"/>
          </p:cNvCxnSpPr>
          <p:nvPr/>
        </p:nvCxnSpPr>
        <p:spPr>
          <a:xfrm>
            <a:off x="1295636" y="2528900"/>
            <a:ext cx="0" cy="55760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5"/>
            <a:endCxn id="36" idx="1"/>
          </p:cNvCxnSpPr>
          <p:nvPr/>
        </p:nvCxnSpPr>
        <p:spPr>
          <a:xfrm>
            <a:off x="1422929" y="3393821"/>
            <a:ext cx="281121" cy="447217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5"/>
            <a:endCxn id="37" idx="1"/>
          </p:cNvCxnSpPr>
          <p:nvPr/>
        </p:nvCxnSpPr>
        <p:spPr>
          <a:xfrm>
            <a:off x="2378598" y="2476173"/>
            <a:ext cx="359152" cy="67456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4"/>
            <a:endCxn id="35" idx="7"/>
          </p:cNvCxnSpPr>
          <p:nvPr/>
        </p:nvCxnSpPr>
        <p:spPr>
          <a:xfrm flipH="1">
            <a:off x="1422929" y="2528900"/>
            <a:ext cx="361741" cy="61033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3"/>
            <a:endCxn id="37" idx="7"/>
          </p:cNvCxnSpPr>
          <p:nvPr/>
        </p:nvCxnSpPr>
        <p:spPr>
          <a:xfrm flipH="1">
            <a:off x="2992336" y="2493721"/>
            <a:ext cx="845746" cy="65702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5" idx="3"/>
            <a:endCxn id="38" idx="0"/>
          </p:cNvCxnSpPr>
          <p:nvPr/>
        </p:nvCxnSpPr>
        <p:spPr>
          <a:xfrm flipH="1">
            <a:off x="3965375" y="2493721"/>
            <a:ext cx="341953" cy="61033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6" idx="3"/>
            <a:endCxn id="38" idx="7"/>
          </p:cNvCxnSpPr>
          <p:nvPr/>
        </p:nvCxnSpPr>
        <p:spPr>
          <a:xfrm flipH="1">
            <a:off x="4092668" y="2494643"/>
            <a:ext cx="678463" cy="66214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6" idx="4"/>
            <a:endCxn id="39" idx="0"/>
          </p:cNvCxnSpPr>
          <p:nvPr/>
        </p:nvCxnSpPr>
        <p:spPr>
          <a:xfrm flipH="1">
            <a:off x="4434621" y="2547370"/>
            <a:ext cx="463803" cy="116966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6" idx="5"/>
            <a:endCxn id="40" idx="1"/>
          </p:cNvCxnSpPr>
          <p:nvPr/>
        </p:nvCxnSpPr>
        <p:spPr>
          <a:xfrm>
            <a:off x="5025717" y="2494643"/>
            <a:ext cx="274984" cy="127511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7" idx="4"/>
            <a:endCxn id="40" idx="0"/>
          </p:cNvCxnSpPr>
          <p:nvPr/>
        </p:nvCxnSpPr>
        <p:spPr>
          <a:xfrm>
            <a:off x="5372767" y="2547370"/>
            <a:ext cx="55227" cy="116966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8" idx="4"/>
            <a:endCxn id="42" idx="0"/>
          </p:cNvCxnSpPr>
          <p:nvPr/>
        </p:nvCxnSpPr>
        <p:spPr>
          <a:xfrm>
            <a:off x="6635286" y="2528900"/>
            <a:ext cx="0" cy="55760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" idx="5"/>
            <a:endCxn id="41" idx="0"/>
          </p:cNvCxnSpPr>
          <p:nvPr/>
        </p:nvCxnSpPr>
        <p:spPr>
          <a:xfrm>
            <a:off x="6762579" y="2476173"/>
            <a:ext cx="284356" cy="124085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2" idx="4"/>
            <a:endCxn id="41" idx="1"/>
          </p:cNvCxnSpPr>
          <p:nvPr/>
        </p:nvCxnSpPr>
        <p:spPr>
          <a:xfrm>
            <a:off x="6635286" y="3446548"/>
            <a:ext cx="284356" cy="32321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0" idx="2"/>
            <a:endCxn id="39" idx="6"/>
          </p:cNvCxnSpPr>
          <p:nvPr/>
        </p:nvCxnSpPr>
        <p:spPr>
          <a:xfrm flipH="1">
            <a:off x="4614641" y="3897052"/>
            <a:ext cx="633333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8" idx="2"/>
            <a:endCxn id="37" idx="6"/>
          </p:cNvCxnSpPr>
          <p:nvPr/>
        </p:nvCxnSpPr>
        <p:spPr>
          <a:xfrm flipH="1" flipV="1">
            <a:off x="3045063" y="3278034"/>
            <a:ext cx="740292" cy="604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0" idx="6"/>
            <a:endCxn id="42" idx="2"/>
          </p:cNvCxnSpPr>
          <p:nvPr/>
        </p:nvCxnSpPr>
        <p:spPr>
          <a:xfrm flipV="1">
            <a:off x="5608014" y="3266528"/>
            <a:ext cx="847252" cy="63052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11560" y="4977330"/>
            <a:ext cx="8136904" cy="13098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Native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2464676" y="38161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Oval 57"/>
          <p:cNvSpPr/>
          <p:nvPr/>
        </p:nvSpPr>
        <p:spPr>
          <a:xfrm>
            <a:off x="1649428" y="4362821"/>
            <a:ext cx="360040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717883" y="4283838"/>
            <a:ext cx="360040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6057440" y="3949896"/>
            <a:ext cx="360040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7065634" y="4267690"/>
            <a:ext cx="360040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758969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Oval 65"/>
          <p:cNvSpPr/>
          <p:nvPr/>
        </p:nvSpPr>
        <p:spPr>
          <a:xfrm>
            <a:off x="3316186" y="4267690"/>
            <a:ext cx="360040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775891" y="3795089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Oval 68"/>
          <p:cNvSpPr/>
          <p:nvPr/>
        </p:nvSpPr>
        <p:spPr>
          <a:xfrm>
            <a:off x="2626532" y="5169587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Oval 69"/>
          <p:cNvSpPr/>
          <p:nvPr/>
        </p:nvSpPr>
        <p:spPr>
          <a:xfrm>
            <a:off x="1811284" y="571630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Oval 71"/>
          <p:cNvSpPr/>
          <p:nvPr/>
        </p:nvSpPr>
        <p:spPr>
          <a:xfrm>
            <a:off x="6219296" y="5303375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Oval 72"/>
          <p:cNvSpPr/>
          <p:nvPr/>
        </p:nvSpPr>
        <p:spPr>
          <a:xfrm>
            <a:off x="4074581" y="5127687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Oval 74"/>
          <p:cNvSpPr/>
          <p:nvPr/>
        </p:nvSpPr>
        <p:spPr>
          <a:xfrm>
            <a:off x="937747" y="514856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6" name="Straight Arrow Connector 75"/>
          <p:cNvCxnSpPr>
            <a:stCxn id="46" idx="6"/>
            <a:endCxn id="66" idx="1"/>
          </p:cNvCxnSpPr>
          <p:nvPr/>
        </p:nvCxnSpPr>
        <p:spPr>
          <a:xfrm>
            <a:off x="2824716" y="3996128"/>
            <a:ext cx="544197" cy="32428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7" idx="5"/>
            <a:endCxn id="58" idx="1"/>
          </p:cNvCxnSpPr>
          <p:nvPr/>
        </p:nvCxnSpPr>
        <p:spPr>
          <a:xfrm>
            <a:off x="1083204" y="4102402"/>
            <a:ext cx="618951" cy="31314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6" idx="4"/>
            <a:endCxn id="58" idx="0"/>
          </p:cNvCxnSpPr>
          <p:nvPr/>
        </p:nvCxnSpPr>
        <p:spPr>
          <a:xfrm flipH="1">
            <a:off x="1829448" y="4148351"/>
            <a:ext cx="1895" cy="21447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6" idx="2"/>
            <a:endCxn id="36" idx="6"/>
          </p:cNvCxnSpPr>
          <p:nvPr/>
        </p:nvCxnSpPr>
        <p:spPr>
          <a:xfrm flipH="1" flipV="1">
            <a:off x="2011363" y="3968331"/>
            <a:ext cx="453313" cy="27797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6" idx="3"/>
            <a:endCxn id="58" idx="6"/>
          </p:cNvCxnSpPr>
          <p:nvPr/>
        </p:nvCxnSpPr>
        <p:spPr>
          <a:xfrm flipH="1">
            <a:off x="2009468" y="4123421"/>
            <a:ext cx="507935" cy="41942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0" idx="2"/>
            <a:endCxn id="39" idx="4"/>
          </p:cNvCxnSpPr>
          <p:nvPr/>
        </p:nvCxnSpPr>
        <p:spPr>
          <a:xfrm flipH="1" flipV="1">
            <a:off x="4434621" y="4077072"/>
            <a:ext cx="283262" cy="38678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3" idx="0"/>
            <a:endCxn id="41" idx="5"/>
          </p:cNvCxnSpPr>
          <p:nvPr/>
        </p:nvCxnSpPr>
        <p:spPr>
          <a:xfrm flipH="1" flipV="1">
            <a:off x="7174228" y="4024345"/>
            <a:ext cx="71426" cy="24334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3" idx="7"/>
            <a:endCxn id="64" idx="3"/>
          </p:cNvCxnSpPr>
          <p:nvPr/>
        </p:nvCxnSpPr>
        <p:spPr>
          <a:xfrm flipV="1">
            <a:off x="7372947" y="4024345"/>
            <a:ext cx="438749" cy="29607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60" idx="3"/>
            <a:endCxn id="73" idx="7"/>
          </p:cNvCxnSpPr>
          <p:nvPr/>
        </p:nvCxnSpPr>
        <p:spPr>
          <a:xfrm flipH="1">
            <a:off x="4381894" y="4591151"/>
            <a:ext cx="388716" cy="589263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8" idx="3"/>
            <a:endCxn id="75" idx="7"/>
          </p:cNvCxnSpPr>
          <p:nvPr/>
        </p:nvCxnSpPr>
        <p:spPr>
          <a:xfrm flipH="1">
            <a:off x="1245060" y="4670134"/>
            <a:ext cx="457095" cy="53116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58" idx="4"/>
            <a:endCxn id="70" idx="0"/>
          </p:cNvCxnSpPr>
          <p:nvPr/>
        </p:nvCxnSpPr>
        <p:spPr>
          <a:xfrm>
            <a:off x="1829448" y="4722861"/>
            <a:ext cx="161856" cy="99343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4"/>
            <a:endCxn id="69" idx="7"/>
          </p:cNvCxnSpPr>
          <p:nvPr/>
        </p:nvCxnSpPr>
        <p:spPr>
          <a:xfrm flipH="1">
            <a:off x="2933845" y="4627730"/>
            <a:ext cx="562361" cy="59458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1" idx="4"/>
            <a:endCxn id="72" idx="0"/>
          </p:cNvCxnSpPr>
          <p:nvPr/>
        </p:nvCxnSpPr>
        <p:spPr>
          <a:xfrm>
            <a:off x="6237460" y="4309936"/>
            <a:ext cx="161856" cy="99343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3" idx="3"/>
            <a:endCxn id="72" idx="7"/>
          </p:cNvCxnSpPr>
          <p:nvPr/>
        </p:nvCxnSpPr>
        <p:spPr>
          <a:xfrm flipH="1">
            <a:off x="6526609" y="4575003"/>
            <a:ext cx="591752" cy="78109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64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2959332"/>
            <a:ext cx="8136904" cy="1852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Managed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Finalization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7" name="Rectangle 6"/>
          <p:cNvSpPr/>
          <p:nvPr/>
        </p:nvSpPr>
        <p:spPr>
          <a:xfrm>
            <a:off x="611560" y="1196752"/>
            <a:ext cx="8136904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roots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1600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35896" y="1628800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variables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0192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 registers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15616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Oval 11"/>
          <p:cNvSpPr/>
          <p:nvPr/>
        </p:nvSpPr>
        <p:spPr>
          <a:xfrm>
            <a:off x="1604650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Oval 12"/>
          <p:cNvSpPr/>
          <p:nvPr/>
        </p:nvSpPr>
        <p:spPr>
          <a:xfrm>
            <a:off x="2071285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Oval 13"/>
          <p:cNvSpPr/>
          <p:nvPr/>
        </p:nvSpPr>
        <p:spPr>
          <a:xfrm>
            <a:off x="3785355" y="21864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Oval 14"/>
          <p:cNvSpPr/>
          <p:nvPr/>
        </p:nvSpPr>
        <p:spPr>
          <a:xfrm>
            <a:off x="4254601" y="21864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Oval 15"/>
          <p:cNvSpPr/>
          <p:nvPr/>
        </p:nvSpPr>
        <p:spPr>
          <a:xfrm>
            <a:off x="4718404" y="218733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Oval 16"/>
          <p:cNvSpPr/>
          <p:nvPr/>
        </p:nvSpPr>
        <p:spPr>
          <a:xfrm>
            <a:off x="5192747" y="218733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Oval 17"/>
          <p:cNvSpPr/>
          <p:nvPr/>
        </p:nvSpPr>
        <p:spPr>
          <a:xfrm>
            <a:off x="6455266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Oval 34"/>
          <p:cNvSpPr/>
          <p:nvPr/>
        </p:nvSpPr>
        <p:spPr>
          <a:xfrm>
            <a:off x="1115616" y="30865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Oval 35"/>
          <p:cNvSpPr/>
          <p:nvPr/>
        </p:nvSpPr>
        <p:spPr>
          <a:xfrm>
            <a:off x="1651323" y="3788311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Oval 36"/>
          <p:cNvSpPr/>
          <p:nvPr/>
        </p:nvSpPr>
        <p:spPr>
          <a:xfrm>
            <a:off x="2685023" y="3098014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Oval 37"/>
          <p:cNvSpPr/>
          <p:nvPr/>
        </p:nvSpPr>
        <p:spPr>
          <a:xfrm>
            <a:off x="3785355" y="3104056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Oval 38"/>
          <p:cNvSpPr/>
          <p:nvPr/>
        </p:nvSpPr>
        <p:spPr>
          <a:xfrm>
            <a:off x="4254601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Oval 39"/>
          <p:cNvSpPr/>
          <p:nvPr/>
        </p:nvSpPr>
        <p:spPr>
          <a:xfrm>
            <a:off x="5247974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Oval 40"/>
          <p:cNvSpPr/>
          <p:nvPr/>
        </p:nvSpPr>
        <p:spPr>
          <a:xfrm>
            <a:off x="6866915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Oval 41"/>
          <p:cNvSpPr/>
          <p:nvPr/>
        </p:nvSpPr>
        <p:spPr>
          <a:xfrm>
            <a:off x="6455266" y="30865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Straight Arrow Connector 43"/>
          <p:cNvCxnSpPr>
            <a:stCxn id="11" idx="4"/>
            <a:endCxn id="35" idx="0"/>
          </p:cNvCxnSpPr>
          <p:nvPr/>
        </p:nvCxnSpPr>
        <p:spPr>
          <a:xfrm>
            <a:off x="1295636" y="2528900"/>
            <a:ext cx="0" cy="55760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5"/>
            <a:endCxn id="36" idx="1"/>
          </p:cNvCxnSpPr>
          <p:nvPr/>
        </p:nvCxnSpPr>
        <p:spPr>
          <a:xfrm>
            <a:off x="1422929" y="3393821"/>
            <a:ext cx="281121" cy="447217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5"/>
            <a:endCxn id="37" idx="1"/>
          </p:cNvCxnSpPr>
          <p:nvPr/>
        </p:nvCxnSpPr>
        <p:spPr>
          <a:xfrm>
            <a:off x="2378598" y="2476173"/>
            <a:ext cx="359152" cy="67456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4"/>
            <a:endCxn id="35" idx="7"/>
          </p:cNvCxnSpPr>
          <p:nvPr/>
        </p:nvCxnSpPr>
        <p:spPr>
          <a:xfrm flipH="1">
            <a:off x="1422929" y="2528900"/>
            <a:ext cx="361741" cy="61033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3"/>
            <a:endCxn id="37" idx="7"/>
          </p:cNvCxnSpPr>
          <p:nvPr/>
        </p:nvCxnSpPr>
        <p:spPr>
          <a:xfrm flipH="1">
            <a:off x="2992336" y="2493721"/>
            <a:ext cx="845746" cy="65702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5" idx="3"/>
            <a:endCxn id="38" idx="0"/>
          </p:cNvCxnSpPr>
          <p:nvPr/>
        </p:nvCxnSpPr>
        <p:spPr>
          <a:xfrm flipH="1">
            <a:off x="3965375" y="2493721"/>
            <a:ext cx="341953" cy="61033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6" idx="3"/>
            <a:endCxn id="38" idx="7"/>
          </p:cNvCxnSpPr>
          <p:nvPr/>
        </p:nvCxnSpPr>
        <p:spPr>
          <a:xfrm flipH="1">
            <a:off x="4092668" y="2494643"/>
            <a:ext cx="678463" cy="66214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6" idx="4"/>
            <a:endCxn id="39" idx="0"/>
          </p:cNvCxnSpPr>
          <p:nvPr/>
        </p:nvCxnSpPr>
        <p:spPr>
          <a:xfrm flipH="1">
            <a:off x="4434621" y="2547370"/>
            <a:ext cx="463803" cy="116966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6" idx="5"/>
            <a:endCxn id="40" idx="1"/>
          </p:cNvCxnSpPr>
          <p:nvPr/>
        </p:nvCxnSpPr>
        <p:spPr>
          <a:xfrm>
            <a:off x="5025717" y="2494643"/>
            <a:ext cx="274984" cy="127511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7" idx="4"/>
            <a:endCxn id="40" idx="0"/>
          </p:cNvCxnSpPr>
          <p:nvPr/>
        </p:nvCxnSpPr>
        <p:spPr>
          <a:xfrm>
            <a:off x="5372767" y="2547370"/>
            <a:ext cx="55227" cy="116966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8" idx="4"/>
            <a:endCxn id="42" idx="0"/>
          </p:cNvCxnSpPr>
          <p:nvPr/>
        </p:nvCxnSpPr>
        <p:spPr>
          <a:xfrm>
            <a:off x="6635286" y="2528900"/>
            <a:ext cx="0" cy="55760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" idx="5"/>
            <a:endCxn id="41" idx="0"/>
          </p:cNvCxnSpPr>
          <p:nvPr/>
        </p:nvCxnSpPr>
        <p:spPr>
          <a:xfrm>
            <a:off x="6762579" y="2476173"/>
            <a:ext cx="284356" cy="124085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2" idx="4"/>
            <a:endCxn id="41" idx="1"/>
          </p:cNvCxnSpPr>
          <p:nvPr/>
        </p:nvCxnSpPr>
        <p:spPr>
          <a:xfrm>
            <a:off x="6635286" y="3446548"/>
            <a:ext cx="284356" cy="32321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0" idx="2"/>
            <a:endCxn id="39" idx="6"/>
          </p:cNvCxnSpPr>
          <p:nvPr/>
        </p:nvCxnSpPr>
        <p:spPr>
          <a:xfrm flipH="1">
            <a:off x="4614641" y="3897052"/>
            <a:ext cx="633333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8" idx="2"/>
            <a:endCxn id="37" idx="6"/>
          </p:cNvCxnSpPr>
          <p:nvPr/>
        </p:nvCxnSpPr>
        <p:spPr>
          <a:xfrm flipH="1" flipV="1">
            <a:off x="3045063" y="3278034"/>
            <a:ext cx="740292" cy="604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0" idx="6"/>
            <a:endCxn id="42" idx="2"/>
          </p:cNvCxnSpPr>
          <p:nvPr/>
        </p:nvCxnSpPr>
        <p:spPr>
          <a:xfrm flipV="1">
            <a:off x="5608014" y="3266528"/>
            <a:ext cx="847252" cy="63052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11560" y="4977330"/>
            <a:ext cx="8136904" cy="13098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Native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2464676" y="38161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Oval 57"/>
          <p:cNvSpPr/>
          <p:nvPr/>
        </p:nvSpPr>
        <p:spPr>
          <a:xfrm>
            <a:off x="1649428" y="4362821"/>
            <a:ext cx="360040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717883" y="4283838"/>
            <a:ext cx="360040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6057440" y="3949896"/>
            <a:ext cx="360040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Oval 62"/>
          <p:cNvSpPr/>
          <p:nvPr/>
        </p:nvSpPr>
        <p:spPr>
          <a:xfrm>
            <a:off x="7065634" y="4267690"/>
            <a:ext cx="360040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Oval 63"/>
          <p:cNvSpPr/>
          <p:nvPr/>
        </p:nvSpPr>
        <p:spPr>
          <a:xfrm>
            <a:off x="7758969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Oval 65"/>
          <p:cNvSpPr/>
          <p:nvPr/>
        </p:nvSpPr>
        <p:spPr>
          <a:xfrm>
            <a:off x="3316186" y="4267690"/>
            <a:ext cx="360040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775891" y="3795089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Oval 68"/>
          <p:cNvSpPr/>
          <p:nvPr/>
        </p:nvSpPr>
        <p:spPr>
          <a:xfrm>
            <a:off x="2626532" y="5169587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Oval 69"/>
          <p:cNvSpPr/>
          <p:nvPr/>
        </p:nvSpPr>
        <p:spPr>
          <a:xfrm>
            <a:off x="1811284" y="571630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Oval 71"/>
          <p:cNvSpPr/>
          <p:nvPr/>
        </p:nvSpPr>
        <p:spPr>
          <a:xfrm>
            <a:off x="6219296" y="5303375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Oval 72"/>
          <p:cNvSpPr/>
          <p:nvPr/>
        </p:nvSpPr>
        <p:spPr>
          <a:xfrm>
            <a:off x="4074581" y="5127687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Oval 74"/>
          <p:cNvSpPr/>
          <p:nvPr/>
        </p:nvSpPr>
        <p:spPr>
          <a:xfrm>
            <a:off x="937747" y="514856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6" name="Straight Arrow Connector 75"/>
          <p:cNvCxnSpPr>
            <a:stCxn id="46" idx="6"/>
            <a:endCxn id="66" idx="1"/>
          </p:cNvCxnSpPr>
          <p:nvPr/>
        </p:nvCxnSpPr>
        <p:spPr>
          <a:xfrm>
            <a:off x="2824716" y="3996128"/>
            <a:ext cx="544197" cy="32428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7" idx="5"/>
            <a:endCxn id="58" idx="1"/>
          </p:cNvCxnSpPr>
          <p:nvPr/>
        </p:nvCxnSpPr>
        <p:spPr>
          <a:xfrm>
            <a:off x="1083204" y="4102402"/>
            <a:ext cx="618951" cy="31314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6" idx="4"/>
            <a:endCxn id="58" idx="0"/>
          </p:cNvCxnSpPr>
          <p:nvPr/>
        </p:nvCxnSpPr>
        <p:spPr>
          <a:xfrm flipH="1">
            <a:off x="1829448" y="4148351"/>
            <a:ext cx="1895" cy="21447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6" idx="2"/>
            <a:endCxn id="36" idx="6"/>
          </p:cNvCxnSpPr>
          <p:nvPr/>
        </p:nvCxnSpPr>
        <p:spPr>
          <a:xfrm flipH="1" flipV="1">
            <a:off x="2011363" y="3968331"/>
            <a:ext cx="453313" cy="27797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6" idx="3"/>
            <a:endCxn id="58" idx="6"/>
          </p:cNvCxnSpPr>
          <p:nvPr/>
        </p:nvCxnSpPr>
        <p:spPr>
          <a:xfrm flipH="1">
            <a:off x="2009468" y="4123421"/>
            <a:ext cx="507935" cy="41942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0" idx="2"/>
            <a:endCxn id="39" idx="4"/>
          </p:cNvCxnSpPr>
          <p:nvPr/>
        </p:nvCxnSpPr>
        <p:spPr>
          <a:xfrm flipH="1" flipV="1">
            <a:off x="4434621" y="4077072"/>
            <a:ext cx="283262" cy="38678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3" idx="0"/>
            <a:endCxn id="41" idx="5"/>
          </p:cNvCxnSpPr>
          <p:nvPr/>
        </p:nvCxnSpPr>
        <p:spPr>
          <a:xfrm flipH="1" flipV="1">
            <a:off x="7174228" y="4024345"/>
            <a:ext cx="71426" cy="24334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3" idx="7"/>
            <a:endCxn id="64" idx="3"/>
          </p:cNvCxnSpPr>
          <p:nvPr/>
        </p:nvCxnSpPr>
        <p:spPr>
          <a:xfrm flipV="1">
            <a:off x="7372947" y="4024345"/>
            <a:ext cx="438749" cy="29607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60" idx="3"/>
            <a:endCxn id="73" idx="7"/>
          </p:cNvCxnSpPr>
          <p:nvPr/>
        </p:nvCxnSpPr>
        <p:spPr>
          <a:xfrm flipH="1">
            <a:off x="4381894" y="4591151"/>
            <a:ext cx="388716" cy="589263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8" idx="3"/>
            <a:endCxn id="75" idx="7"/>
          </p:cNvCxnSpPr>
          <p:nvPr/>
        </p:nvCxnSpPr>
        <p:spPr>
          <a:xfrm flipH="1">
            <a:off x="1245060" y="4670134"/>
            <a:ext cx="457095" cy="53116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58" idx="4"/>
            <a:endCxn id="70" idx="0"/>
          </p:cNvCxnSpPr>
          <p:nvPr/>
        </p:nvCxnSpPr>
        <p:spPr>
          <a:xfrm>
            <a:off x="1829448" y="4722861"/>
            <a:ext cx="161856" cy="99343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4"/>
            <a:endCxn id="69" idx="7"/>
          </p:cNvCxnSpPr>
          <p:nvPr/>
        </p:nvCxnSpPr>
        <p:spPr>
          <a:xfrm flipH="1">
            <a:off x="2933845" y="4627730"/>
            <a:ext cx="562361" cy="59458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1" idx="4"/>
            <a:endCxn id="72" idx="0"/>
          </p:cNvCxnSpPr>
          <p:nvPr/>
        </p:nvCxnSpPr>
        <p:spPr>
          <a:xfrm>
            <a:off x="6237460" y="4309936"/>
            <a:ext cx="161856" cy="99343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3" idx="3"/>
            <a:endCxn id="72" idx="7"/>
          </p:cNvCxnSpPr>
          <p:nvPr/>
        </p:nvCxnSpPr>
        <p:spPr>
          <a:xfrm flipH="1">
            <a:off x="6526609" y="4575003"/>
            <a:ext cx="591752" cy="78109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403943" y="629462"/>
            <a:ext cx="3893763" cy="62285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/>
          <p:cNvSpPr/>
          <p:nvPr/>
        </p:nvSpPr>
        <p:spPr>
          <a:xfrm>
            <a:off x="6177904" y="3211360"/>
            <a:ext cx="989557" cy="27484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/>
          <p:cNvSpPr/>
          <p:nvPr/>
        </p:nvSpPr>
        <p:spPr>
          <a:xfrm>
            <a:off x="7772503" y="1215718"/>
            <a:ext cx="989557" cy="38329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TextBox 92"/>
          <p:cNvSpPr txBox="1"/>
          <p:nvPr/>
        </p:nvSpPr>
        <p:spPr>
          <a:xfrm>
            <a:off x="5862532" y="5888592"/>
            <a:ext cx="154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F-reachable queue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425752" y="4984541"/>
            <a:ext cx="154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Finalization queue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798973" y="1244783"/>
            <a:ext cx="914400" cy="533400"/>
          </a:xfrm>
          <a:prstGeom prst="rect">
            <a:avLst/>
          </a:prstGeom>
          <a:solidFill>
            <a:srgbClr val="F8E992"/>
          </a:solidFill>
          <a:ln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798973" y="1829643"/>
            <a:ext cx="914400" cy="533400"/>
          </a:xfrm>
          <a:prstGeom prst="rect">
            <a:avLst/>
          </a:prstGeom>
          <a:solidFill>
            <a:srgbClr val="F8E992"/>
          </a:solidFill>
          <a:ln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7798973" y="2420617"/>
            <a:ext cx="914400" cy="533400"/>
          </a:xfrm>
          <a:prstGeom prst="rect">
            <a:avLst/>
          </a:prstGeom>
          <a:solidFill>
            <a:srgbClr val="F8E992"/>
          </a:solidFill>
          <a:ln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13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2959332"/>
            <a:ext cx="8136904" cy="1852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Managed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Finalization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7" name="Rectangle 6"/>
          <p:cNvSpPr/>
          <p:nvPr/>
        </p:nvSpPr>
        <p:spPr>
          <a:xfrm>
            <a:off x="611560" y="1196752"/>
            <a:ext cx="8136904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roots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1600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35896" y="1628800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variables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0192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 registers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15616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Oval 11"/>
          <p:cNvSpPr/>
          <p:nvPr/>
        </p:nvSpPr>
        <p:spPr>
          <a:xfrm>
            <a:off x="1604650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Oval 12"/>
          <p:cNvSpPr/>
          <p:nvPr/>
        </p:nvSpPr>
        <p:spPr>
          <a:xfrm>
            <a:off x="2071285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Oval 13"/>
          <p:cNvSpPr/>
          <p:nvPr/>
        </p:nvSpPr>
        <p:spPr>
          <a:xfrm>
            <a:off x="3785355" y="21864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Oval 14"/>
          <p:cNvSpPr/>
          <p:nvPr/>
        </p:nvSpPr>
        <p:spPr>
          <a:xfrm>
            <a:off x="4254601" y="21864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Oval 15"/>
          <p:cNvSpPr/>
          <p:nvPr/>
        </p:nvSpPr>
        <p:spPr>
          <a:xfrm>
            <a:off x="4718404" y="218733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Oval 16"/>
          <p:cNvSpPr/>
          <p:nvPr/>
        </p:nvSpPr>
        <p:spPr>
          <a:xfrm>
            <a:off x="5192747" y="218733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Oval 17"/>
          <p:cNvSpPr/>
          <p:nvPr/>
        </p:nvSpPr>
        <p:spPr>
          <a:xfrm>
            <a:off x="6455266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Oval 34"/>
          <p:cNvSpPr/>
          <p:nvPr/>
        </p:nvSpPr>
        <p:spPr>
          <a:xfrm>
            <a:off x="1115616" y="3086508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Oval 35"/>
          <p:cNvSpPr/>
          <p:nvPr/>
        </p:nvSpPr>
        <p:spPr>
          <a:xfrm>
            <a:off x="1651323" y="3788311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Oval 36"/>
          <p:cNvSpPr/>
          <p:nvPr/>
        </p:nvSpPr>
        <p:spPr>
          <a:xfrm>
            <a:off x="2685023" y="3098014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Oval 37"/>
          <p:cNvSpPr/>
          <p:nvPr/>
        </p:nvSpPr>
        <p:spPr>
          <a:xfrm>
            <a:off x="3785355" y="3104056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Oval 38"/>
          <p:cNvSpPr/>
          <p:nvPr/>
        </p:nvSpPr>
        <p:spPr>
          <a:xfrm>
            <a:off x="4254601" y="3717032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Oval 39"/>
          <p:cNvSpPr/>
          <p:nvPr/>
        </p:nvSpPr>
        <p:spPr>
          <a:xfrm>
            <a:off x="5247974" y="3717032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Oval 40"/>
          <p:cNvSpPr/>
          <p:nvPr/>
        </p:nvSpPr>
        <p:spPr>
          <a:xfrm>
            <a:off x="6866915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Oval 41"/>
          <p:cNvSpPr/>
          <p:nvPr/>
        </p:nvSpPr>
        <p:spPr>
          <a:xfrm>
            <a:off x="6455266" y="30865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Straight Arrow Connector 43"/>
          <p:cNvCxnSpPr>
            <a:stCxn id="11" idx="4"/>
            <a:endCxn id="35" idx="0"/>
          </p:cNvCxnSpPr>
          <p:nvPr/>
        </p:nvCxnSpPr>
        <p:spPr>
          <a:xfrm>
            <a:off x="1295636" y="2528900"/>
            <a:ext cx="0" cy="557608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5"/>
            <a:endCxn id="36" idx="1"/>
          </p:cNvCxnSpPr>
          <p:nvPr/>
        </p:nvCxnSpPr>
        <p:spPr>
          <a:xfrm>
            <a:off x="1422929" y="3393821"/>
            <a:ext cx="281121" cy="447217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5"/>
            <a:endCxn id="37" idx="1"/>
          </p:cNvCxnSpPr>
          <p:nvPr/>
        </p:nvCxnSpPr>
        <p:spPr>
          <a:xfrm>
            <a:off x="2378598" y="2476173"/>
            <a:ext cx="359152" cy="674568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4"/>
            <a:endCxn id="35" idx="7"/>
          </p:cNvCxnSpPr>
          <p:nvPr/>
        </p:nvCxnSpPr>
        <p:spPr>
          <a:xfrm flipH="1">
            <a:off x="1422929" y="2528900"/>
            <a:ext cx="361741" cy="610335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3"/>
            <a:endCxn id="37" idx="7"/>
          </p:cNvCxnSpPr>
          <p:nvPr/>
        </p:nvCxnSpPr>
        <p:spPr>
          <a:xfrm flipH="1">
            <a:off x="2992336" y="2493721"/>
            <a:ext cx="845746" cy="657020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5" idx="3"/>
            <a:endCxn id="38" idx="0"/>
          </p:cNvCxnSpPr>
          <p:nvPr/>
        </p:nvCxnSpPr>
        <p:spPr>
          <a:xfrm flipH="1">
            <a:off x="3965375" y="2493721"/>
            <a:ext cx="341953" cy="610335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6" idx="3"/>
            <a:endCxn id="38" idx="7"/>
          </p:cNvCxnSpPr>
          <p:nvPr/>
        </p:nvCxnSpPr>
        <p:spPr>
          <a:xfrm flipH="1">
            <a:off x="4092668" y="2494643"/>
            <a:ext cx="678463" cy="662140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6" idx="4"/>
            <a:endCxn id="39" idx="0"/>
          </p:cNvCxnSpPr>
          <p:nvPr/>
        </p:nvCxnSpPr>
        <p:spPr>
          <a:xfrm flipH="1">
            <a:off x="4434621" y="2547370"/>
            <a:ext cx="463803" cy="1169662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6" idx="5"/>
            <a:endCxn id="40" idx="1"/>
          </p:cNvCxnSpPr>
          <p:nvPr/>
        </p:nvCxnSpPr>
        <p:spPr>
          <a:xfrm>
            <a:off x="5025717" y="2494643"/>
            <a:ext cx="274984" cy="1275116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7" idx="4"/>
            <a:endCxn id="40" idx="0"/>
          </p:cNvCxnSpPr>
          <p:nvPr/>
        </p:nvCxnSpPr>
        <p:spPr>
          <a:xfrm>
            <a:off x="5372767" y="2547370"/>
            <a:ext cx="55227" cy="1169662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8" idx="4"/>
            <a:endCxn id="42" idx="0"/>
          </p:cNvCxnSpPr>
          <p:nvPr/>
        </p:nvCxnSpPr>
        <p:spPr>
          <a:xfrm>
            <a:off x="6635286" y="2528900"/>
            <a:ext cx="0" cy="55760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" idx="5"/>
            <a:endCxn id="41" idx="0"/>
          </p:cNvCxnSpPr>
          <p:nvPr/>
        </p:nvCxnSpPr>
        <p:spPr>
          <a:xfrm>
            <a:off x="6762579" y="2476173"/>
            <a:ext cx="284356" cy="124085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2" idx="4"/>
            <a:endCxn id="41" idx="1"/>
          </p:cNvCxnSpPr>
          <p:nvPr/>
        </p:nvCxnSpPr>
        <p:spPr>
          <a:xfrm>
            <a:off x="6635286" y="3446548"/>
            <a:ext cx="284356" cy="32321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0" idx="2"/>
            <a:endCxn id="39" idx="6"/>
          </p:cNvCxnSpPr>
          <p:nvPr/>
        </p:nvCxnSpPr>
        <p:spPr>
          <a:xfrm flipH="1">
            <a:off x="4614641" y="3897052"/>
            <a:ext cx="633333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8" idx="2"/>
            <a:endCxn id="37" idx="6"/>
          </p:cNvCxnSpPr>
          <p:nvPr/>
        </p:nvCxnSpPr>
        <p:spPr>
          <a:xfrm flipH="1" flipV="1">
            <a:off x="3045063" y="3278034"/>
            <a:ext cx="740292" cy="6042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0" idx="6"/>
            <a:endCxn id="42" idx="2"/>
          </p:cNvCxnSpPr>
          <p:nvPr/>
        </p:nvCxnSpPr>
        <p:spPr>
          <a:xfrm flipV="1">
            <a:off x="5608014" y="3266528"/>
            <a:ext cx="847252" cy="63052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11560" y="4977330"/>
            <a:ext cx="8136904" cy="13098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Native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2464676" y="3816108"/>
            <a:ext cx="360040" cy="3600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Oval 57"/>
          <p:cNvSpPr/>
          <p:nvPr/>
        </p:nvSpPr>
        <p:spPr>
          <a:xfrm>
            <a:off x="1649428" y="4362821"/>
            <a:ext cx="360040" cy="360040"/>
          </a:xfrm>
          <a:prstGeom prst="ellipse">
            <a:avLst/>
          </a:prstGeom>
          <a:solidFill>
            <a:srgbClr val="00B050"/>
          </a:solidFill>
          <a:ln w="12700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717883" y="4283838"/>
            <a:ext cx="360040" cy="36004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6057440" y="3949896"/>
            <a:ext cx="360040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Oval 62"/>
          <p:cNvSpPr/>
          <p:nvPr/>
        </p:nvSpPr>
        <p:spPr>
          <a:xfrm>
            <a:off x="7065634" y="4267690"/>
            <a:ext cx="360040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Oval 63"/>
          <p:cNvSpPr/>
          <p:nvPr/>
        </p:nvSpPr>
        <p:spPr>
          <a:xfrm>
            <a:off x="7758969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Oval 65"/>
          <p:cNvSpPr/>
          <p:nvPr/>
        </p:nvSpPr>
        <p:spPr>
          <a:xfrm>
            <a:off x="3316186" y="4267690"/>
            <a:ext cx="360040" cy="36004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775891" y="3795089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Oval 68"/>
          <p:cNvSpPr/>
          <p:nvPr/>
        </p:nvSpPr>
        <p:spPr>
          <a:xfrm>
            <a:off x="2626532" y="5169587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Oval 69"/>
          <p:cNvSpPr/>
          <p:nvPr/>
        </p:nvSpPr>
        <p:spPr>
          <a:xfrm>
            <a:off x="1811284" y="571630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Oval 71"/>
          <p:cNvSpPr/>
          <p:nvPr/>
        </p:nvSpPr>
        <p:spPr>
          <a:xfrm>
            <a:off x="6219296" y="5303375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Oval 72"/>
          <p:cNvSpPr/>
          <p:nvPr/>
        </p:nvSpPr>
        <p:spPr>
          <a:xfrm>
            <a:off x="4074581" y="5127687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Oval 74"/>
          <p:cNvSpPr/>
          <p:nvPr/>
        </p:nvSpPr>
        <p:spPr>
          <a:xfrm>
            <a:off x="937747" y="514856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6" name="Straight Arrow Connector 75"/>
          <p:cNvCxnSpPr>
            <a:stCxn id="46" idx="6"/>
            <a:endCxn id="66" idx="1"/>
          </p:cNvCxnSpPr>
          <p:nvPr/>
        </p:nvCxnSpPr>
        <p:spPr>
          <a:xfrm>
            <a:off x="2824716" y="3996128"/>
            <a:ext cx="544197" cy="32428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7" idx="5"/>
            <a:endCxn id="58" idx="1"/>
          </p:cNvCxnSpPr>
          <p:nvPr/>
        </p:nvCxnSpPr>
        <p:spPr>
          <a:xfrm>
            <a:off x="1083204" y="4102402"/>
            <a:ext cx="618951" cy="313146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6" idx="4"/>
            <a:endCxn id="58" idx="0"/>
          </p:cNvCxnSpPr>
          <p:nvPr/>
        </p:nvCxnSpPr>
        <p:spPr>
          <a:xfrm flipH="1">
            <a:off x="1829448" y="4148351"/>
            <a:ext cx="1895" cy="214470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6" idx="2"/>
            <a:endCxn id="36" idx="6"/>
          </p:cNvCxnSpPr>
          <p:nvPr/>
        </p:nvCxnSpPr>
        <p:spPr>
          <a:xfrm flipH="1" flipV="1">
            <a:off x="2011363" y="3968331"/>
            <a:ext cx="453313" cy="27797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6" idx="3"/>
            <a:endCxn id="58" idx="6"/>
          </p:cNvCxnSpPr>
          <p:nvPr/>
        </p:nvCxnSpPr>
        <p:spPr>
          <a:xfrm flipH="1">
            <a:off x="2009468" y="4123421"/>
            <a:ext cx="507935" cy="41942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0" idx="2"/>
            <a:endCxn id="39" idx="4"/>
          </p:cNvCxnSpPr>
          <p:nvPr/>
        </p:nvCxnSpPr>
        <p:spPr>
          <a:xfrm flipH="1" flipV="1">
            <a:off x="4434621" y="4077072"/>
            <a:ext cx="283262" cy="38678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3" idx="0"/>
            <a:endCxn id="41" idx="5"/>
          </p:cNvCxnSpPr>
          <p:nvPr/>
        </p:nvCxnSpPr>
        <p:spPr>
          <a:xfrm flipH="1" flipV="1">
            <a:off x="7174228" y="4024345"/>
            <a:ext cx="71426" cy="24334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3" idx="7"/>
            <a:endCxn id="64" idx="3"/>
          </p:cNvCxnSpPr>
          <p:nvPr/>
        </p:nvCxnSpPr>
        <p:spPr>
          <a:xfrm flipV="1">
            <a:off x="7372947" y="4024345"/>
            <a:ext cx="438749" cy="29607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60" idx="3"/>
            <a:endCxn id="73" idx="7"/>
          </p:cNvCxnSpPr>
          <p:nvPr/>
        </p:nvCxnSpPr>
        <p:spPr>
          <a:xfrm flipH="1">
            <a:off x="4381894" y="4591151"/>
            <a:ext cx="388716" cy="589263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8" idx="3"/>
            <a:endCxn id="75" idx="7"/>
          </p:cNvCxnSpPr>
          <p:nvPr/>
        </p:nvCxnSpPr>
        <p:spPr>
          <a:xfrm flipH="1">
            <a:off x="1245060" y="4670134"/>
            <a:ext cx="457095" cy="53116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58" idx="4"/>
            <a:endCxn id="70" idx="0"/>
          </p:cNvCxnSpPr>
          <p:nvPr/>
        </p:nvCxnSpPr>
        <p:spPr>
          <a:xfrm>
            <a:off x="1829448" y="4722861"/>
            <a:ext cx="161856" cy="99343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4"/>
            <a:endCxn id="69" idx="7"/>
          </p:cNvCxnSpPr>
          <p:nvPr/>
        </p:nvCxnSpPr>
        <p:spPr>
          <a:xfrm flipH="1">
            <a:off x="2933845" y="4627730"/>
            <a:ext cx="562361" cy="59458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1" idx="4"/>
            <a:endCxn id="72" idx="0"/>
          </p:cNvCxnSpPr>
          <p:nvPr/>
        </p:nvCxnSpPr>
        <p:spPr>
          <a:xfrm>
            <a:off x="6237460" y="4309936"/>
            <a:ext cx="161856" cy="99343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3" idx="3"/>
            <a:endCxn id="72" idx="7"/>
          </p:cNvCxnSpPr>
          <p:nvPr/>
        </p:nvCxnSpPr>
        <p:spPr>
          <a:xfrm flipH="1">
            <a:off x="6526609" y="4575003"/>
            <a:ext cx="591752" cy="78109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403943" y="629462"/>
            <a:ext cx="3893763" cy="62285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/>
          <p:cNvSpPr/>
          <p:nvPr/>
        </p:nvSpPr>
        <p:spPr>
          <a:xfrm>
            <a:off x="6177904" y="3211360"/>
            <a:ext cx="989557" cy="27484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/>
          <p:cNvSpPr/>
          <p:nvPr/>
        </p:nvSpPr>
        <p:spPr>
          <a:xfrm>
            <a:off x="7772503" y="1215718"/>
            <a:ext cx="989557" cy="38329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TextBox 92"/>
          <p:cNvSpPr txBox="1"/>
          <p:nvPr/>
        </p:nvSpPr>
        <p:spPr>
          <a:xfrm>
            <a:off x="5862532" y="5888592"/>
            <a:ext cx="154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F-reachable queue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425752" y="4984541"/>
            <a:ext cx="154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Finalization queue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798973" y="1244783"/>
            <a:ext cx="914400" cy="533400"/>
          </a:xfrm>
          <a:prstGeom prst="rect">
            <a:avLst/>
          </a:prstGeom>
          <a:solidFill>
            <a:srgbClr val="F8E992"/>
          </a:solidFill>
          <a:ln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798973" y="1829643"/>
            <a:ext cx="914400" cy="533400"/>
          </a:xfrm>
          <a:prstGeom prst="rect">
            <a:avLst/>
          </a:prstGeom>
          <a:solidFill>
            <a:srgbClr val="FF0000"/>
          </a:solidFill>
          <a:ln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7798973" y="2420617"/>
            <a:ext cx="914400" cy="533400"/>
          </a:xfrm>
          <a:prstGeom prst="rect">
            <a:avLst/>
          </a:prstGeom>
          <a:solidFill>
            <a:srgbClr val="FF0000"/>
          </a:solidFill>
          <a:ln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84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2959332"/>
            <a:ext cx="8136904" cy="1852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Managed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Finalization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7" name="Rectangle 6"/>
          <p:cNvSpPr/>
          <p:nvPr/>
        </p:nvSpPr>
        <p:spPr>
          <a:xfrm>
            <a:off x="611560" y="1196752"/>
            <a:ext cx="8136904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roots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1600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35896" y="1628800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variables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0192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 registers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15616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Oval 11"/>
          <p:cNvSpPr/>
          <p:nvPr/>
        </p:nvSpPr>
        <p:spPr>
          <a:xfrm>
            <a:off x="1604650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Oval 12"/>
          <p:cNvSpPr/>
          <p:nvPr/>
        </p:nvSpPr>
        <p:spPr>
          <a:xfrm>
            <a:off x="2071285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Oval 13"/>
          <p:cNvSpPr/>
          <p:nvPr/>
        </p:nvSpPr>
        <p:spPr>
          <a:xfrm>
            <a:off x="3785355" y="21864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Oval 14"/>
          <p:cNvSpPr/>
          <p:nvPr/>
        </p:nvSpPr>
        <p:spPr>
          <a:xfrm>
            <a:off x="4254601" y="21864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Oval 15"/>
          <p:cNvSpPr/>
          <p:nvPr/>
        </p:nvSpPr>
        <p:spPr>
          <a:xfrm>
            <a:off x="4718404" y="218733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Oval 16"/>
          <p:cNvSpPr/>
          <p:nvPr/>
        </p:nvSpPr>
        <p:spPr>
          <a:xfrm>
            <a:off x="5192747" y="218733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Oval 17"/>
          <p:cNvSpPr/>
          <p:nvPr/>
        </p:nvSpPr>
        <p:spPr>
          <a:xfrm>
            <a:off x="6455266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Oval 34"/>
          <p:cNvSpPr/>
          <p:nvPr/>
        </p:nvSpPr>
        <p:spPr>
          <a:xfrm>
            <a:off x="1115616" y="3086508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Oval 35"/>
          <p:cNvSpPr/>
          <p:nvPr/>
        </p:nvSpPr>
        <p:spPr>
          <a:xfrm>
            <a:off x="1651323" y="3788311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Oval 36"/>
          <p:cNvSpPr/>
          <p:nvPr/>
        </p:nvSpPr>
        <p:spPr>
          <a:xfrm>
            <a:off x="2685023" y="3098014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Oval 37"/>
          <p:cNvSpPr/>
          <p:nvPr/>
        </p:nvSpPr>
        <p:spPr>
          <a:xfrm>
            <a:off x="3785355" y="3104056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Oval 38"/>
          <p:cNvSpPr/>
          <p:nvPr/>
        </p:nvSpPr>
        <p:spPr>
          <a:xfrm>
            <a:off x="4254601" y="3717032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Oval 39"/>
          <p:cNvSpPr/>
          <p:nvPr/>
        </p:nvSpPr>
        <p:spPr>
          <a:xfrm>
            <a:off x="5247974" y="3717032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Oval 40"/>
          <p:cNvSpPr/>
          <p:nvPr/>
        </p:nvSpPr>
        <p:spPr>
          <a:xfrm>
            <a:off x="6866915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Oval 41"/>
          <p:cNvSpPr/>
          <p:nvPr/>
        </p:nvSpPr>
        <p:spPr>
          <a:xfrm>
            <a:off x="6455266" y="30865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Straight Arrow Connector 43"/>
          <p:cNvCxnSpPr>
            <a:stCxn id="11" idx="4"/>
            <a:endCxn id="35" idx="0"/>
          </p:cNvCxnSpPr>
          <p:nvPr/>
        </p:nvCxnSpPr>
        <p:spPr>
          <a:xfrm>
            <a:off x="1295636" y="2528900"/>
            <a:ext cx="0" cy="557608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5"/>
            <a:endCxn id="36" idx="1"/>
          </p:cNvCxnSpPr>
          <p:nvPr/>
        </p:nvCxnSpPr>
        <p:spPr>
          <a:xfrm>
            <a:off x="1422929" y="3393821"/>
            <a:ext cx="281121" cy="447217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5"/>
            <a:endCxn id="37" idx="1"/>
          </p:cNvCxnSpPr>
          <p:nvPr/>
        </p:nvCxnSpPr>
        <p:spPr>
          <a:xfrm>
            <a:off x="2378598" y="2476173"/>
            <a:ext cx="359152" cy="674568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4"/>
            <a:endCxn id="35" idx="7"/>
          </p:cNvCxnSpPr>
          <p:nvPr/>
        </p:nvCxnSpPr>
        <p:spPr>
          <a:xfrm flipH="1">
            <a:off x="1422929" y="2528900"/>
            <a:ext cx="361741" cy="610335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3"/>
            <a:endCxn id="37" idx="7"/>
          </p:cNvCxnSpPr>
          <p:nvPr/>
        </p:nvCxnSpPr>
        <p:spPr>
          <a:xfrm flipH="1">
            <a:off x="2992336" y="2493721"/>
            <a:ext cx="845746" cy="657020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5" idx="3"/>
            <a:endCxn id="38" idx="0"/>
          </p:cNvCxnSpPr>
          <p:nvPr/>
        </p:nvCxnSpPr>
        <p:spPr>
          <a:xfrm flipH="1">
            <a:off x="3965375" y="2493721"/>
            <a:ext cx="341953" cy="610335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6" idx="3"/>
            <a:endCxn id="38" idx="7"/>
          </p:cNvCxnSpPr>
          <p:nvPr/>
        </p:nvCxnSpPr>
        <p:spPr>
          <a:xfrm flipH="1">
            <a:off x="4092668" y="2494643"/>
            <a:ext cx="678463" cy="662140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6" idx="4"/>
            <a:endCxn id="39" idx="0"/>
          </p:cNvCxnSpPr>
          <p:nvPr/>
        </p:nvCxnSpPr>
        <p:spPr>
          <a:xfrm flipH="1">
            <a:off x="4434621" y="2547370"/>
            <a:ext cx="463803" cy="1169662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6" idx="5"/>
            <a:endCxn id="40" idx="1"/>
          </p:cNvCxnSpPr>
          <p:nvPr/>
        </p:nvCxnSpPr>
        <p:spPr>
          <a:xfrm>
            <a:off x="5025717" y="2494643"/>
            <a:ext cx="274984" cy="1275116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7" idx="4"/>
            <a:endCxn id="40" idx="0"/>
          </p:cNvCxnSpPr>
          <p:nvPr/>
        </p:nvCxnSpPr>
        <p:spPr>
          <a:xfrm>
            <a:off x="5372767" y="2547370"/>
            <a:ext cx="55227" cy="1169662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8" idx="4"/>
            <a:endCxn id="42" idx="0"/>
          </p:cNvCxnSpPr>
          <p:nvPr/>
        </p:nvCxnSpPr>
        <p:spPr>
          <a:xfrm>
            <a:off x="6635286" y="2528900"/>
            <a:ext cx="0" cy="55760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" idx="5"/>
            <a:endCxn id="41" idx="0"/>
          </p:cNvCxnSpPr>
          <p:nvPr/>
        </p:nvCxnSpPr>
        <p:spPr>
          <a:xfrm>
            <a:off x="6762579" y="2476173"/>
            <a:ext cx="284356" cy="124085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2" idx="4"/>
            <a:endCxn id="41" idx="1"/>
          </p:cNvCxnSpPr>
          <p:nvPr/>
        </p:nvCxnSpPr>
        <p:spPr>
          <a:xfrm>
            <a:off x="6635286" y="3446548"/>
            <a:ext cx="284356" cy="32321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0" idx="2"/>
            <a:endCxn id="39" idx="6"/>
          </p:cNvCxnSpPr>
          <p:nvPr/>
        </p:nvCxnSpPr>
        <p:spPr>
          <a:xfrm flipH="1">
            <a:off x="4614641" y="3897052"/>
            <a:ext cx="633333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8" idx="2"/>
            <a:endCxn id="37" idx="6"/>
          </p:cNvCxnSpPr>
          <p:nvPr/>
        </p:nvCxnSpPr>
        <p:spPr>
          <a:xfrm flipH="1" flipV="1">
            <a:off x="3045063" y="3278034"/>
            <a:ext cx="740292" cy="6042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0" idx="6"/>
            <a:endCxn id="42" idx="2"/>
          </p:cNvCxnSpPr>
          <p:nvPr/>
        </p:nvCxnSpPr>
        <p:spPr>
          <a:xfrm flipV="1">
            <a:off x="5608014" y="3266528"/>
            <a:ext cx="847252" cy="63052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11560" y="4977330"/>
            <a:ext cx="8136904" cy="13098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Native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Oval 57"/>
          <p:cNvSpPr/>
          <p:nvPr/>
        </p:nvSpPr>
        <p:spPr>
          <a:xfrm>
            <a:off x="1649428" y="4362821"/>
            <a:ext cx="360040" cy="360040"/>
          </a:xfrm>
          <a:prstGeom prst="ellipse">
            <a:avLst/>
          </a:prstGeom>
          <a:solidFill>
            <a:srgbClr val="00B050"/>
          </a:solidFill>
          <a:ln w="12700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717883" y="4283838"/>
            <a:ext cx="360040" cy="36004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6057440" y="3949896"/>
            <a:ext cx="360040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Oval 62"/>
          <p:cNvSpPr/>
          <p:nvPr/>
        </p:nvSpPr>
        <p:spPr>
          <a:xfrm>
            <a:off x="7065634" y="4267690"/>
            <a:ext cx="360040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Oval 63"/>
          <p:cNvSpPr/>
          <p:nvPr/>
        </p:nvSpPr>
        <p:spPr>
          <a:xfrm>
            <a:off x="7758969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Oval 65"/>
          <p:cNvSpPr/>
          <p:nvPr/>
        </p:nvSpPr>
        <p:spPr>
          <a:xfrm>
            <a:off x="3316186" y="4267690"/>
            <a:ext cx="360040" cy="36004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775891" y="3795089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Oval 68"/>
          <p:cNvSpPr/>
          <p:nvPr/>
        </p:nvSpPr>
        <p:spPr>
          <a:xfrm>
            <a:off x="2626532" y="5169587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Oval 69"/>
          <p:cNvSpPr/>
          <p:nvPr/>
        </p:nvSpPr>
        <p:spPr>
          <a:xfrm>
            <a:off x="1811284" y="571630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Oval 71"/>
          <p:cNvSpPr/>
          <p:nvPr/>
        </p:nvSpPr>
        <p:spPr>
          <a:xfrm>
            <a:off x="6219296" y="5303375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Oval 72"/>
          <p:cNvSpPr/>
          <p:nvPr/>
        </p:nvSpPr>
        <p:spPr>
          <a:xfrm>
            <a:off x="4074581" y="5127687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Oval 74"/>
          <p:cNvSpPr/>
          <p:nvPr/>
        </p:nvSpPr>
        <p:spPr>
          <a:xfrm>
            <a:off x="937747" y="514856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8" name="Straight Arrow Connector 77"/>
          <p:cNvCxnSpPr>
            <a:stCxn id="67" idx="5"/>
            <a:endCxn id="58" idx="1"/>
          </p:cNvCxnSpPr>
          <p:nvPr/>
        </p:nvCxnSpPr>
        <p:spPr>
          <a:xfrm>
            <a:off x="1083204" y="4102402"/>
            <a:ext cx="618951" cy="313146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6" idx="4"/>
            <a:endCxn id="58" idx="0"/>
          </p:cNvCxnSpPr>
          <p:nvPr/>
        </p:nvCxnSpPr>
        <p:spPr>
          <a:xfrm flipH="1">
            <a:off x="1829448" y="4148351"/>
            <a:ext cx="1895" cy="214470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0" idx="2"/>
            <a:endCxn id="39" idx="4"/>
          </p:cNvCxnSpPr>
          <p:nvPr/>
        </p:nvCxnSpPr>
        <p:spPr>
          <a:xfrm flipH="1" flipV="1">
            <a:off x="4434621" y="4077072"/>
            <a:ext cx="283262" cy="38678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3" idx="0"/>
            <a:endCxn id="41" idx="5"/>
          </p:cNvCxnSpPr>
          <p:nvPr/>
        </p:nvCxnSpPr>
        <p:spPr>
          <a:xfrm flipH="1" flipV="1">
            <a:off x="7174228" y="4024345"/>
            <a:ext cx="71426" cy="24334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3" idx="7"/>
            <a:endCxn id="64" idx="3"/>
          </p:cNvCxnSpPr>
          <p:nvPr/>
        </p:nvCxnSpPr>
        <p:spPr>
          <a:xfrm flipV="1">
            <a:off x="7372947" y="4024345"/>
            <a:ext cx="438749" cy="29607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60" idx="3"/>
            <a:endCxn id="73" idx="7"/>
          </p:cNvCxnSpPr>
          <p:nvPr/>
        </p:nvCxnSpPr>
        <p:spPr>
          <a:xfrm flipH="1">
            <a:off x="4381894" y="4591151"/>
            <a:ext cx="388716" cy="589263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8" idx="3"/>
            <a:endCxn id="75" idx="7"/>
          </p:cNvCxnSpPr>
          <p:nvPr/>
        </p:nvCxnSpPr>
        <p:spPr>
          <a:xfrm flipH="1">
            <a:off x="1245060" y="4670134"/>
            <a:ext cx="457095" cy="53116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58" idx="4"/>
            <a:endCxn id="70" idx="0"/>
          </p:cNvCxnSpPr>
          <p:nvPr/>
        </p:nvCxnSpPr>
        <p:spPr>
          <a:xfrm>
            <a:off x="1829448" y="4722861"/>
            <a:ext cx="161856" cy="99343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4"/>
            <a:endCxn id="69" idx="7"/>
          </p:cNvCxnSpPr>
          <p:nvPr/>
        </p:nvCxnSpPr>
        <p:spPr>
          <a:xfrm flipH="1">
            <a:off x="2933845" y="4627730"/>
            <a:ext cx="562361" cy="59458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1" idx="4"/>
            <a:endCxn id="72" idx="0"/>
          </p:cNvCxnSpPr>
          <p:nvPr/>
        </p:nvCxnSpPr>
        <p:spPr>
          <a:xfrm>
            <a:off x="6237460" y="4309936"/>
            <a:ext cx="161856" cy="99343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3" idx="3"/>
            <a:endCxn id="72" idx="7"/>
          </p:cNvCxnSpPr>
          <p:nvPr/>
        </p:nvCxnSpPr>
        <p:spPr>
          <a:xfrm flipH="1">
            <a:off x="6526609" y="4575003"/>
            <a:ext cx="591752" cy="78109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403943" y="629462"/>
            <a:ext cx="3893763" cy="62285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/>
          <p:cNvSpPr/>
          <p:nvPr/>
        </p:nvSpPr>
        <p:spPr>
          <a:xfrm>
            <a:off x="6177904" y="3211360"/>
            <a:ext cx="989557" cy="27484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/>
          <p:cNvSpPr/>
          <p:nvPr/>
        </p:nvSpPr>
        <p:spPr>
          <a:xfrm>
            <a:off x="7772503" y="1215718"/>
            <a:ext cx="989557" cy="38329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TextBox 92"/>
          <p:cNvSpPr txBox="1"/>
          <p:nvPr/>
        </p:nvSpPr>
        <p:spPr>
          <a:xfrm>
            <a:off x="5862532" y="5888592"/>
            <a:ext cx="154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F-reachable queue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425752" y="4984541"/>
            <a:ext cx="154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Finalization queue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798973" y="1244783"/>
            <a:ext cx="914400" cy="533400"/>
          </a:xfrm>
          <a:prstGeom prst="rect">
            <a:avLst/>
          </a:prstGeom>
          <a:solidFill>
            <a:srgbClr val="F8E992"/>
          </a:solidFill>
          <a:ln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211995" y="3284174"/>
            <a:ext cx="914400" cy="533400"/>
          </a:xfrm>
          <a:prstGeom prst="rect">
            <a:avLst/>
          </a:prstGeom>
          <a:solidFill>
            <a:srgbClr val="FF0000"/>
          </a:solidFill>
          <a:ln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211995" y="3875148"/>
            <a:ext cx="914400" cy="533400"/>
          </a:xfrm>
          <a:prstGeom prst="rect">
            <a:avLst/>
          </a:prstGeom>
          <a:solidFill>
            <a:srgbClr val="FF0000"/>
          </a:solidFill>
          <a:ln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6683119" y="2606998"/>
            <a:ext cx="105" cy="590915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50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2959332"/>
            <a:ext cx="8136904" cy="1852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Managed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Finalization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7" name="Rectangle 6"/>
          <p:cNvSpPr/>
          <p:nvPr/>
        </p:nvSpPr>
        <p:spPr>
          <a:xfrm>
            <a:off x="611560" y="1196752"/>
            <a:ext cx="8136904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roots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1600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35896" y="1628800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variables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0192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 registers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15616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Oval 11"/>
          <p:cNvSpPr/>
          <p:nvPr/>
        </p:nvSpPr>
        <p:spPr>
          <a:xfrm>
            <a:off x="1604650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Oval 12"/>
          <p:cNvSpPr/>
          <p:nvPr/>
        </p:nvSpPr>
        <p:spPr>
          <a:xfrm>
            <a:off x="2071285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Oval 13"/>
          <p:cNvSpPr/>
          <p:nvPr/>
        </p:nvSpPr>
        <p:spPr>
          <a:xfrm>
            <a:off x="3785355" y="21864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Oval 14"/>
          <p:cNvSpPr/>
          <p:nvPr/>
        </p:nvSpPr>
        <p:spPr>
          <a:xfrm>
            <a:off x="4254601" y="21864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Oval 15"/>
          <p:cNvSpPr/>
          <p:nvPr/>
        </p:nvSpPr>
        <p:spPr>
          <a:xfrm>
            <a:off x="4718404" y="218733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Oval 16"/>
          <p:cNvSpPr/>
          <p:nvPr/>
        </p:nvSpPr>
        <p:spPr>
          <a:xfrm>
            <a:off x="5192747" y="218733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Oval 17"/>
          <p:cNvSpPr/>
          <p:nvPr/>
        </p:nvSpPr>
        <p:spPr>
          <a:xfrm>
            <a:off x="6455266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Oval 34"/>
          <p:cNvSpPr/>
          <p:nvPr/>
        </p:nvSpPr>
        <p:spPr>
          <a:xfrm>
            <a:off x="1115616" y="3086508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Oval 35"/>
          <p:cNvSpPr/>
          <p:nvPr/>
        </p:nvSpPr>
        <p:spPr>
          <a:xfrm>
            <a:off x="1651323" y="3788311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Oval 36"/>
          <p:cNvSpPr/>
          <p:nvPr/>
        </p:nvSpPr>
        <p:spPr>
          <a:xfrm>
            <a:off x="2685023" y="3098014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Oval 37"/>
          <p:cNvSpPr/>
          <p:nvPr/>
        </p:nvSpPr>
        <p:spPr>
          <a:xfrm>
            <a:off x="3785355" y="3104056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Oval 38"/>
          <p:cNvSpPr/>
          <p:nvPr/>
        </p:nvSpPr>
        <p:spPr>
          <a:xfrm>
            <a:off x="4254601" y="3717032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Oval 39"/>
          <p:cNvSpPr/>
          <p:nvPr/>
        </p:nvSpPr>
        <p:spPr>
          <a:xfrm>
            <a:off x="5247974" y="3717032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Oval 40"/>
          <p:cNvSpPr/>
          <p:nvPr/>
        </p:nvSpPr>
        <p:spPr>
          <a:xfrm>
            <a:off x="6866915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Oval 41"/>
          <p:cNvSpPr/>
          <p:nvPr/>
        </p:nvSpPr>
        <p:spPr>
          <a:xfrm>
            <a:off x="6455266" y="30865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Straight Arrow Connector 43"/>
          <p:cNvCxnSpPr>
            <a:stCxn id="11" idx="4"/>
            <a:endCxn id="35" idx="0"/>
          </p:cNvCxnSpPr>
          <p:nvPr/>
        </p:nvCxnSpPr>
        <p:spPr>
          <a:xfrm>
            <a:off x="1295636" y="2528900"/>
            <a:ext cx="0" cy="557608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5"/>
            <a:endCxn id="36" idx="1"/>
          </p:cNvCxnSpPr>
          <p:nvPr/>
        </p:nvCxnSpPr>
        <p:spPr>
          <a:xfrm>
            <a:off x="1422929" y="3393821"/>
            <a:ext cx="281121" cy="447217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5"/>
            <a:endCxn id="37" idx="1"/>
          </p:cNvCxnSpPr>
          <p:nvPr/>
        </p:nvCxnSpPr>
        <p:spPr>
          <a:xfrm>
            <a:off x="2378598" y="2476173"/>
            <a:ext cx="359152" cy="674568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4"/>
            <a:endCxn id="35" idx="7"/>
          </p:cNvCxnSpPr>
          <p:nvPr/>
        </p:nvCxnSpPr>
        <p:spPr>
          <a:xfrm flipH="1">
            <a:off x="1422929" y="2528900"/>
            <a:ext cx="361741" cy="610335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3"/>
            <a:endCxn id="37" idx="7"/>
          </p:cNvCxnSpPr>
          <p:nvPr/>
        </p:nvCxnSpPr>
        <p:spPr>
          <a:xfrm flipH="1">
            <a:off x="2992336" y="2493721"/>
            <a:ext cx="845746" cy="657020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5" idx="3"/>
            <a:endCxn id="38" idx="0"/>
          </p:cNvCxnSpPr>
          <p:nvPr/>
        </p:nvCxnSpPr>
        <p:spPr>
          <a:xfrm flipH="1">
            <a:off x="3965375" y="2493721"/>
            <a:ext cx="341953" cy="610335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6" idx="3"/>
            <a:endCxn id="38" idx="7"/>
          </p:cNvCxnSpPr>
          <p:nvPr/>
        </p:nvCxnSpPr>
        <p:spPr>
          <a:xfrm flipH="1">
            <a:off x="4092668" y="2494643"/>
            <a:ext cx="678463" cy="662140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6" idx="4"/>
            <a:endCxn id="39" idx="0"/>
          </p:cNvCxnSpPr>
          <p:nvPr/>
        </p:nvCxnSpPr>
        <p:spPr>
          <a:xfrm flipH="1">
            <a:off x="4434621" y="2547370"/>
            <a:ext cx="463803" cy="1169662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6" idx="5"/>
            <a:endCxn id="40" idx="1"/>
          </p:cNvCxnSpPr>
          <p:nvPr/>
        </p:nvCxnSpPr>
        <p:spPr>
          <a:xfrm>
            <a:off x="5025717" y="2494643"/>
            <a:ext cx="274984" cy="1275116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7" idx="4"/>
            <a:endCxn id="40" idx="0"/>
          </p:cNvCxnSpPr>
          <p:nvPr/>
        </p:nvCxnSpPr>
        <p:spPr>
          <a:xfrm>
            <a:off x="5372767" y="2547370"/>
            <a:ext cx="55227" cy="1169662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8" idx="4"/>
            <a:endCxn id="42" idx="0"/>
          </p:cNvCxnSpPr>
          <p:nvPr/>
        </p:nvCxnSpPr>
        <p:spPr>
          <a:xfrm>
            <a:off x="6635286" y="2528900"/>
            <a:ext cx="0" cy="55760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" idx="5"/>
            <a:endCxn id="41" idx="0"/>
          </p:cNvCxnSpPr>
          <p:nvPr/>
        </p:nvCxnSpPr>
        <p:spPr>
          <a:xfrm>
            <a:off x="6762579" y="2476173"/>
            <a:ext cx="284356" cy="124085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2" idx="4"/>
            <a:endCxn id="41" idx="1"/>
          </p:cNvCxnSpPr>
          <p:nvPr/>
        </p:nvCxnSpPr>
        <p:spPr>
          <a:xfrm>
            <a:off x="6635286" y="3446548"/>
            <a:ext cx="284356" cy="32321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0" idx="2"/>
            <a:endCxn id="39" idx="6"/>
          </p:cNvCxnSpPr>
          <p:nvPr/>
        </p:nvCxnSpPr>
        <p:spPr>
          <a:xfrm flipH="1">
            <a:off x="4614641" y="3897052"/>
            <a:ext cx="633333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8" idx="2"/>
            <a:endCxn id="37" idx="6"/>
          </p:cNvCxnSpPr>
          <p:nvPr/>
        </p:nvCxnSpPr>
        <p:spPr>
          <a:xfrm flipH="1" flipV="1">
            <a:off x="3045063" y="3278034"/>
            <a:ext cx="740292" cy="6042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0" idx="6"/>
            <a:endCxn id="42" idx="2"/>
          </p:cNvCxnSpPr>
          <p:nvPr/>
        </p:nvCxnSpPr>
        <p:spPr>
          <a:xfrm flipV="1">
            <a:off x="5608014" y="3266528"/>
            <a:ext cx="847252" cy="63052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11560" y="4977330"/>
            <a:ext cx="8136904" cy="13098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Native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Oval 57"/>
          <p:cNvSpPr/>
          <p:nvPr/>
        </p:nvSpPr>
        <p:spPr>
          <a:xfrm>
            <a:off x="1649428" y="4362821"/>
            <a:ext cx="360040" cy="360040"/>
          </a:xfrm>
          <a:prstGeom prst="ellipse">
            <a:avLst/>
          </a:prstGeom>
          <a:solidFill>
            <a:srgbClr val="00B050"/>
          </a:solidFill>
          <a:ln w="12700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717883" y="4283838"/>
            <a:ext cx="360040" cy="36004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6057440" y="3949896"/>
            <a:ext cx="360040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Oval 62"/>
          <p:cNvSpPr/>
          <p:nvPr/>
        </p:nvSpPr>
        <p:spPr>
          <a:xfrm>
            <a:off x="7065634" y="4267690"/>
            <a:ext cx="360040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Oval 63"/>
          <p:cNvSpPr/>
          <p:nvPr/>
        </p:nvSpPr>
        <p:spPr>
          <a:xfrm>
            <a:off x="7758969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Oval 66"/>
          <p:cNvSpPr/>
          <p:nvPr/>
        </p:nvSpPr>
        <p:spPr>
          <a:xfrm>
            <a:off x="775891" y="3795089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0" name="Oval 69"/>
          <p:cNvSpPr/>
          <p:nvPr/>
        </p:nvSpPr>
        <p:spPr>
          <a:xfrm>
            <a:off x="1811284" y="571630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Oval 71"/>
          <p:cNvSpPr/>
          <p:nvPr/>
        </p:nvSpPr>
        <p:spPr>
          <a:xfrm>
            <a:off x="6219296" y="5303375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Oval 72"/>
          <p:cNvSpPr/>
          <p:nvPr/>
        </p:nvSpPr>
        <p:spPr>
          <a:xfrm>
            <a:off x="4074581" y="5127687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Oval 74"/>
          <p:cNvSpPr/>
          <p:nvPr/>
        </p:nvSpPr>
        <p:spPr>
          <a:xfrm>
            <a:off x="937747" y="514856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8" name="Straight Arrow Connector 77"/>
          <p:cNvCxnSpPr>
            <a:stCxn id="67" idx="5"/>
            <a:endCxn id="58" idx="1"/>
          </p:cNvCxnSpPr>
          <p:nvPr/>
        </p:nvCxnSpPr>
        <p:spPr>
          <a:xfrm>
            <a:off x="1083204" y="4102402"/>
            <a:ext cx="618951" cy="313146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6" idx="4"/>
            <a:endCxn id="58" idx="0"/>
          </p:cNvCxnSpPr>
          <p:nvPr/>
        </p:nvCxnSpPr>
        <p:spPr>
          <a:xfrm flipH="1">
            <a:off x="1829448" y="4148351"/>
            <a:ext cx="1895" cy="214470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0" idx="2"/>
            <a:endCxn id="39" idx="4"/>
          </p:cNvCxnSpPr>
          <p:nvPr/>
        </p:nvCxnSpPr>
        <p:spPr>
          <a:xfrm flipH="1" flipV="1">
            <a:off x="4434621" y="4077072"/>
            <a:ext cx="283262" cy="38678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3" idx="0"/>
            <a:endCxn id="41" idx="5"/>
          </p:cNvCxnSpPr>
          <p:nvPr/>
        </p:nvCxnSpPr>
        <p:spPr>
          <a:xfrm flipH="1" flipV="1">
            <a:off x="7174228" y="4024345"/>
            <a:ext cx="71426" cy="24334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3" idx="7"/>
            <a:endCxn id="64" idx="3"/>
          </p:cNvCxnSpPr>
          <p:nvPr/>
        </p:nvCxnSpPr>
        <p:spPr>
          <a:xfrm flipV="1">
            <a:off x="7372947" y="4024345"/>
            <a:ext cx="438749" cy="29607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60" idx="3"/>
            <a:endCxn id="73" idx="7"/>
          </p:cNvCxnSpPr>
          <p:nvPr/>
        </p:nvCxnSpPr>
        <p:spPr>
          <a:xfrm flipH="1">
            <a:off x="4381894" y="4591151"/>
            <a:ext cx="388716" cy="589263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8" idx="3"/>
            <a:endCxn id="75" idx="7"/>
          </p:cNvCxnSpPr>
          <p:nvPr/>
        </p:nvCxnSpPr>
        <p:spPr>
          <a:xfrm flipH="1">
            <a:off x="1245060" y="4670134"/>
            <a:ext cx="457095" cy="53116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58" idx="4"/>
            <a:endCxn id="70" idx="0"/>
          </p:cNvCxnSpPr>
          <p:nvPr/>
        </p:nvCxnSpPr>
        <p:spPr>
          <a:xfrm>
            <a:off x="1829448" y="4722861"/>
            <a:ext cx="161856" cy="99343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1" idx="4"/>
            <a:endCxn id="72" idx="0"/>
          </p:cNvCxnSpPr>
          <p:nvPr/>
        </p:nvCxnSpPr>
        <p:spPr>
          <a:xfrm>
            <a:off x="6237460" y="4309936"/>
            <a:ext cx="161856" cy="99343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3" idx="3"/>
            <a:endCxn id="72" idx="7"/>
          </p:cNvCxnSpPr>
          <p:nvPr/>
        </p:nvCxnSpPr>
        <p:spPr>
          <a:xfrm flipH="1">
            <a:off x="6526609" y="4575003"/>
            <a:ext cx="591752" cy="78109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403943" y="629462"/>
            <a:ext cx="3893763" cy="62285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/>
          <p:cNvSpPr/>
          <p:nvPr/>
        </p:nvSpPr>
        <p:spPr>
          <a:xfrm>
            <a:off x="6177904" y="3211360"/>
            <a:ext cx="989557" cy="27484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/>
          <p:cNvSpPr/>
          <p:nvPr/>
        </p:nvSpPr>
        <p:spPr>
          <a:xfrm>
            <a:off x="7772503" y="1215718"/>
            <a:ext cx="989557" cy="38329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TextBox 92"/>
          <p:cNvSpPr txBox="1"/>
          <p:nvPr/>
        </p:nvSpPr>
        <p:spPr>
          <a:xfrm>
            <a:off x="5862532" y="5888592"/>
            <a:ext cx="154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F-reachable queue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425752" y="4984541"/>
            <a:ext cx="154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Finalization queue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798973" y="1244783"/>
            <a:ext cx="914400" cy="533400"/>
          </a:xfrm>
          <a:prstGeom prst="rect">
            <a:avLst/>
          </a:prstGeom>
          <a:solidFill>
            <a:srgbClr val="F8E992"/>
          </a:solidFill>
          <a:ln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211995" y="3875148"/>
            <a:ext cx="914400" cy="533400"/>
          </a:xfrm>
          <a:prstGeom prst="rect">
            <a:avLst/>
          </a:prstGeom>
          <a:solidFill>
            <a:srgbClr val="FF0000"/>
          </a:solidFill>
          <a:ln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6683119" y="2606998"/>
            <a:ext cx="105" cy="590915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31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2959332"/>
            <a:ext cx="8136904" cy="1852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Managed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Finalization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7" name="Rectangle 6"/>
          <p:cNvSpPr/>
          <p:nvPr/>
        </p:nvSpPr>
        <p:spPr>
          <a:xfrm>
            <a:off x="611560" y="1196752"/>
            <a:ext cx="8136904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roots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1600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35896" y="1628800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variables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0192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 registers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15616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Oval 11"/>
          <p:cNvSpPr/>
          <p:nvPr/>
        </p:nvSpPr>
        <p:spPr>
          <a:xfrm>
            <a:off x="1604650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Oval 12"/>
          <p:cNvSpPr/>
          <p:nvPr/>
        </p:nvSpPr>
        <p:spPr>
          <a:xfrm>
            <a:off x="2071285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Oval 13"/>
          <p:cNvSpPr/>
          <p:nvPr/>
        </p:nvSpPr>
        <p:spPr>
          <a:xfrm>
            <a:off x="3785355" y="21864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Oval 14"/>
          <p:cNvSpPr/>
          <p:nvPr/>
        </p:nvSpPr>
        <p:spPr>
          <a:xfrm>
            <a:off x="4254601" y="21864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Oval 15"/>
          <p:cNvSpPr/>
          <p:nvPr/>
        </p:nvSpPr>
        <p:spPr>
          <a:xfrm>
            <a:off x="4718404" y="218733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Oval 16"/>
          <p:cNvSpPr/>
          <p:nvPr/>
        </p:nvSpPr>
        <p:spPr>
          <a:xfrm>
            <a:off x="5192747" y="218733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Oval 17"/>
          <p:cNvSpPr/>
          <p:nvPr/>
        </p:nvSpPr>
        <p:spPr>
          <a:xfrm>
            <a:off x="6455266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Oval 34"/>
          <p:cNvSpPr/>
          <p:nvPr/>
        </p:nvSpPr>
        <p:spPr>
          <a:xfrm>
            <a:off x="1115616" y="3086508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Oval 35"/>
          <p:cNvSpPr/>
          <p:nvPr/>
        </p:nvSpPr>
        <p:spPr>
          <a:xfrm>
            <a:off x="1651323" y="3788311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Oval 36"/>
          <p:cNvSpPr/>
          <p:nvPr/>
        </p:nvSpPr>
        <p:spPr>
          <a:xfrm>
            <a:off x="2685023" y="3098014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Oval 37"/>
          <p:cNvSpPr/>
          <p:nvPr/>
        </p:nvSpPr>
        <p:spPr>
          <a:xfrm>
            <a:off x="3785355" y="3104056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Oval 38"/>
          <p:cNvSpPr/>
          <p:nvPr/>
        </p:nvSpPr>
        <p:spPr>
          <a:xfrm>
            <a:off x="4254601" y="3717032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Oval 39"/>
          <p:cNvSpPr/>
          <p:nvPr/>
        </p:nvSpPr>
        <p:spPr>
          <a:xfrm>
            <a:off x="5247974" y="3717032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Oval 40"/>
          <p:cNvSpPr/>
          <p:nvPr/>
        </p:nvSpPr>
        <p:spPr>
          <a:xfrm>
            <a:off x="6866915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Oval 41"/>
          <p:cNvSpPr/>
          <p:nvPr/>
        </p:nvSpPr>
        <p:spPr>
          <a:xfrm>
            <a:off x="6455266" y="30865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Straight Arrow Connector 43"/>
          <p:cNvCxnSpPr>
            <a:stCxn id="11" idx="4"/>
            <a:endCxn id="35" idx="0"/>
          </p:cNvCxnSpPr>
          <p:nvPr/>
        </p:nvCxnSpPr>
        <p:spPr>
          <a:xfrm>
            <a:off x="1295636" y="2528900"/>
            <a:ext cx="0" cy="557608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5"/>
            <a:endCxn id="36" idx="1"/>
          </p:cNvCxnSpPr>
          <p:nvPr/>
        </p:nvCxnSpPr>
        <p:spPr>
          <a:xfrm>
            <a:off x="1422929" y="3393821"/>
            <a:ext cx="281121" cy="447217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5"/>
            <a:endCxn id="37" idx="1"/>
          </p:cNvCxnSpPr>
          <p:nvPr/>
        </p:nvCxnSpPr>
        <p:spPr>
          <a:xfrm>
            <a:off x="2378598" y="2476173"/>
            <a:ext cx="359152" cy="674568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4"/>
            <a:endCxn id="35" idx="7"/>
          </p:cNvCxnSpPr>
          <p:nvPr/>
        </p:nvCxnSpPr>
        <p:spPr>
          <a:xfrm flipH="1">
            <a:off x="1422929" y="2528900"/>
            <a:ext cx="361741" cy="610335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3"/>
            <a:endCxn id="37" idx="7"/>
          </p:cNvCxnSpPr>
          <p:nvPr/>
        </p:nvCxnSpPr>
        <p:spPr>
          <a:xfrm flipH="1">
            <a:off x="2992336" y="2493721"/>
            <a:ext cx="845746" cy="657020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5" idx="3"/>
            <a:endCxn id="38" idx="0"/>
          </p:cNvCxnSpPr>
          <p:nvPr/>
        </p:nvCxnSpPr>
        <p:spPr>
          <a:xfrm flipH="1">
            <a:off x="3965375" y="2493721"/>
            <a:ext cx="341953" cy="610335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6" idx="3"/>
            <a:endCxn id="38" idx="7"/>
          </p:cNvCxnSpPr>
          <p:nvPr/>
        </p:nvCxnSpPr>
        <p:spPr>
          <a:xfrm flipH="1">
            <a:off x="4092668" y="2494643"/>
            <a:ext cx="678463" cy="662140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6" idx="4"/>
            <a:endCxn id="39" idx="0"/>
          </p:cNvCxnSpPr>
          <p:nvPr/>
        </p:nvCxnSpPr>
        <p:spPr>
          <a:xfrm flipH="1">
            <a:off x="4434621" y="2547370"/>
            <a:ext cx="463803" cy="1169662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6" idx="5"/>
            <a:endCxn id="40" idx="1"/>
          </p:cNvCxnSpPr>
          <p:nvPr/>
        </p:nvCxnSpPr>
        <p:spPr>
          <a:xfrm>
            <a:off x="5025717" y="2494643"/>
            <a:ext cx="274984" cy="1275116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7" idx="4"/>
            <a:endCxn id="40" idx="0"/>
          </p:cNvCxnSpPr>
          <p:nvPr/>
        </p:nvCxnSpPr>
        <p:spPr>
          <a:xfrm>
            <a:off x="5372767" y="2547370"/>
            <a:ext cx="55227" cy="1169662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8" idx="4"/>
            <a:endCxn id="42" idx="0"/>
          </p:cNvCxnSpPr>
          <p:nvPr/>
        </p:nvCxnSpPr>
        <p:spPr>
          <a:xfrm>
            <a:off x="6635286" y="2528900"/>
            <a:ext cx="0" cy="55760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" idx="5"/>
            <a:endCxn id="41" idx="0"/>
          </p:cNvCxnSpPr>
          <p:nvPr/>
        </p:nvCxnSpPr>
        <p:spPr>
          <a:xfrm>
            <a:off x="6762579" y="2476173"/>
            <a:ext cx="284356" cy="124085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2" idx="4"/>
            <a:endCxn id="41" idx="1"/>
          </p:cNvCxnSpPr>
          <p:nvPr/>
        </p:nvCxnSpPr>
        <p:spPr>
          <a:xfrm>
            <a:off x="6635286" y="3446548"/>
            <a:ext cx="284356" cy="32321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0" idx="2"/>
            <a:endCxn id="39" idx="6"/>
          </p:cNvCxnSpPr>
          <p:nvPr/>
        </p:nvCxnSpPr>
        <p:spPr>
          <a:xfrm flipH="1">
            <a:off x="4614641" y="3897052"/>
            <a:ext cx="633333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8" idx="2"/>
            <a:endCxn id="37" idx="6"/>
          </p:cNvCxnSpPr>
          <p:nvPr/>
        </p:nvCxnSpPr>
        <p:spPr>
          <a:xfrm flipH="1" flipV="1">
            <a:off x="3045063" y="3278034"/>
            <a:ext cx="740292" cy="6042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0" idx="6"/>
            <a:endCxn id="42" idx="2"/>
          </p:cNvCxnSpPr>
          <p:nvPr/>
        </p:nvCxnSpPr>
        <p:spPr>
          <a:xfrm flipV="1">
            <a:off x="5608014" y="3266528"/>
            <a:ext cx="847252" cy="63052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11560" y="4977330"/>
            <a:ext cx="8136904" cy="13098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Native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Oval 57"/>
          <p:cNvSpPr/>
          <p:nvPr/>
        </p:nvSpPr>
        <p:spPr>
          <a:xfrm>
            <a:off x="1649428" y="4362821"/>
            <a:ext cx="360040" cy="360040"/>
          </a:xfrm>
          <a:prstGeom prst="ellipse">
            <a:avLst/>
          </a:prstGeom>
          <a:solidFill>
            <a:srgbClr val="00B050"/>
          </a:solidFill>
          <a:ln w="12700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6057440" y="3949896"/>
            <a:ext cx="360040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Oval 62"/>
          <p:cNvSpPr/>
          <p:nvPr/>
        </p:nvSpPr>
        <p:spPr>
          <a:xfrm>
            <a:off x="7065634" y="4267690"/>
            <a:ext cx="360040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Oval 63"/>
          <p:cNvSpPr/>
          <p:nvPr/>
        </p:nvSpPr>
        <p:spPr>
          <a:xfrm>
            <a:off x="7758969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Oval 66"/>
          <p:cNvSpPr/>
          <p:nvPr/>
        </p:nvSpPr>
        <p:spPr>
          <a:xfrm>
            <a:off x="775891" y="3795089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0" name="Oval 69"/>
          <p:cNvSpPr/>
          <p:nvPr/>
        </p:nvSpPr>
        <p:spPr>
          <a:xfrm>
            <a:off x="1811284" y="571630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Oval 71"/>
          <p:cNvSpPr/>
          <p:nvPr/>
        </p:nvSpPr>
        <p:spPr>
          <a:xfrm>
            <a:off x="6219296" y="5303375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Oval 74"/>
          <p:cNvSpPr/>
          <p:nvPr/>
        </p:nvSpPr>
        <p:spPr>
          <a:xfrm>
            <a:off x="937747" y="514856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8" name="Straight Arrow Connector 77"/>
          <p:cNvCxnSpPr>
            <a:stCxn id="67" idx="5"/>
            <a:endCxn id="58" idx="1"/>
          </p:cNvCxnSpPr>
          <p:nvPr/>
        </p:nvCxnSpPr>
        <p:spPr>
          <a:xfrm>
            <a:off x="1083204" y="4102402"/>
            <a:ext cx="618951" cy="313146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6" idx="4"/>
            <a:endCxn id="58" idx="0"/>
          </p:cNvCxnSpPr>
          <p:nvPr/>
        </p:nvCxnSpPr>
        <p:spPr>
          <a:xfrm flipH="1">
            <a:off x="1829448" y="4148351"/>
            <a:ext cx="1895" cy="214470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3" idx="0"/>
            <a:endCxn id="41" idx="5"/>
          </p:cNvCxnSpPr>
          <p:nvPr/>
        </p:nvCxnSpPr>
        <p:spPr>
          <a:xfrm flipH="1" flipV="1">
            <a:off x="7174228" y="4024345"/>
            <a:ext cx="71426" cy="24334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3" idx="7"/>
            <a:endCxn id="64" idx="3"/>
          </p:cNvCxnSpPr>
          <p:nvPr/>
        </p:nvCxnSpPr>
        <p:spPr>
          <a:xfrm flipV="1">
            <a:off x="7372947" y="4024345"/>
            <a:ext cx="438749" cy="29607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8" idx="3"/>
            <a:endCxn id="75" idx="7"/>
          </p:cNvCxnSpPr>
          <p:nvPr/>
        </p:nvCxnSpPr>
        <p:spPr>
          <a:xfrm flipH="1">
            <a:off x="1245060" y="4670134"/>
            <a:ext cx="457095" cy="53116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58" idx="4"/>
            <a:endCxn id="70" idx="0"/>
          </p:cNvCxnSpPr>
          <p:nvPr/>
        </p:nvCxnSpPr>
        <p:spPr>
          <a:xfrm>
            <a:off x="1829448" y="4722861"/>
            <a:ext cx="161856" cy="99343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1" idx="4"/>
            <a:endCxn id="72" idx="0"/>
          </p:cNvCxnSpPr>
          <p:nvPr/>
        </p:nvCxnSpPr>
        <p:spPr>
          <a:xfrm>
            <a:off x="6237460" y="4309936"/>
            <a:ext cx="161856" cy="99343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3" idx="3"/>
            <a:endCxn id="72" idx="7"/>
          </p:cNvCxnSpPr>
          <p:nvPr/>
        </p:nvCxnSpPr>
        <p:spPr>
          <a:xfrm flipH="1">
            <a:off x="6526609" y="4575003"/>
            <a:ext cx="591752" cy="78109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403943" y="629462"/>
            <a:ext cx="3893763" cy="62285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/>
          <p:cNvSpPr/>
          <p:nvPr/>
        </p:nvSpPr>
        <p:spPr>
          <a:xfrm>
            <a:off x="6177904" y="3211360"/>
            <a:ext cx="989557" cy="27484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/>
          <p:cNvSpPr/>
          <p:nvPr/>
        </p:nvSpPr>
        <p:spPr>
          <a:xfrm>
            <a:off x="7772503" y="1215718"/>
            <a:ext cx="989557" cy="38329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TextBox 92"/>
          <p:cNvSpPr txBox="1"/>
          <p:nvPr/>
        </p:nvSpPr>
        <p:spPr>
          <a:xfrm>
            <a:off x="5862532" y="5888592"/>
            <a:ext cx="154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F-reachable queue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425752" y="4984541"/>
            <a:ext cx="154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Finalization queue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798973" y="1244783"/>
            <a:ext cx="914400" cy="533400"/>
          </a:xfrm>
          <a:prstGeom prst="rect">
            <a:avLst/>
          </a:prstGeom>
          <a:solidFill>
            <a:srgbClr val="F8E992"/>
          </a:solidFill>
          <a:ln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6683119" y="2606998"/>
            <a:ext cx="105" cy="590915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4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556792"/>
            <a:ext cx="8280920" cy="475252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800" dirty="0" smtClean="0"/>
              <a:t>Garbage Collection in </a:t>
            </a:r>
            <a:r>
              <a:rPr lang="en-US" sz="2800" dirty="0" smtClean="0"/>
              <a:t>.</a:t>
            </a:r>
            <a:r>
              <a:rPr lang="en-US" sz="2800" dirty="0" smtClean="0"/>
              <a:t>NET 4.5</a:t>
            </a:r>
            <a:endParaRPr lang="en-US" sz="2800" dirty="0" smtClean="0"/>
          </a:p>
          <a:p>
            <a:pPr>
              <a:spcAft>
                <a:spcPts val="1200"/>
              </a:spcAft>
            </a:pPr>
            <a:r>
              <a:rPr lang="en-US" sz="2800" dirty="0" smtClean="0"/>
              <a:t>How memory leaks affect enterprise applications.</a:t>
            </a:r>
            <a:endParaRPr lang="en-US" sz="2800" dirty="0" smtClean="0"/>
          </a:p>
          <a:p>
            <a:pPr>
              <a:spcAft>
                <a:spcPts val="1200"/>
              </a:spcAft>
            </a:pPr>
            <a:r>
              <a:rPr lang="en-US" sz="2800" dirty="0" smtClean="0"/>
              <a:t>Memory Leak root causes.</a:t>
            </a:r>
            <a:endParaRPr lang="en-US" sz="2800" dirty="0" smtClean="0"/>
          </a:p>
          <a:p>
            <a:pPr>
              <a:spcAft>
                <a:spcPts val="1200"/>
              </a:spcAft>
            </a:pPr>
            <a:r>
              <a:rPr lang="en-US" sz="2800" dirty="0" smtClean="0"/>
              <a:t>Memory </a:t>
            </a:r>
            <a:r>
              <a:rPr lang="en-US" sz="2800" dirty="0" smtClean="0"/>
              <a:t>profiling and memory leak detection tools.</a:t>
            </a:r>
            <a:endParaRPr lang="en-US" sz="28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8257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in highly available systems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3960" y="13491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Memory leak consume available memory space on the server.</a:t>
            </a:r>
          </a:p>
          <a:p>
            <a:pPr>
              <a:buSzPct val="80000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might take one hour or a month.</a:t>
            </a:r>
          </a:p>
          <a:p>
            <a:pPr>
              <a:buSzPct val="80000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Sometimes there is only one way to live with this problem – scheduled regular server reboot. 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413880" y="4581128"/>
            <a:ext cx="792088" cy="54006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187624" y="3501008"/>
            <a:ext cx="3096344" cy="277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51112" y="3861048"/>
            <a:ext cx="2660848" cy="23762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Available Memory</a:t>
            </a:r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1344256" y="3861048"/>
            <a:ext cx="131400" cy="2376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5364088" y="3501008"/>
            <a:ext cx="3096344" cy="277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47940" y="3861048"/>
            <a:ext cx="1320853" cy="23762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Available Memory</a:t>
            </a:r>
            <a:endParaRPr lang="ru-RU" dirty="0"/>
          </a:p>
        </p:txBody>
      </p:sp>
      <p:sp>
        <p:nvSpPr>
          <p:cNvPr id="16" name="Rectangle 15"/>
          <p:cNvSpPr/>
          <p:nvPr/>
        </p:nvSpPr>
        <p:spPr>
          <a:xfrm>
            <a:off x="5436096" y="3861048"/>
            <a:ext cx="1611843" cy="2376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68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decrease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3960" y="13491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Physical Memory</a:t>
            </a:r>
          </a:p>
          <a:p>
            <a:pPr lvl="1">
              <a:buSzPct val="80000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Fast Memory.</a:t>
            </a:r>
          </a:p>
          <a:p>
            <a:pPr>
              <a:buSzPct val="80000"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Virtual Memory</a:t>
            </a:r>
          </a:p>
          <a:p>
            <a:pPr lvl="1">
              <a:buSzPct val="80000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Much slower memory. Using when physical memory is not enough.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7624" y="3501008"/>
            <a:ext cx="6912768" cy="277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09328" y="4104508"/>
            <a:ext cx="3578696" cy="21745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Memory</a:t>
            </a:r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4788024" y="4104508"/>
            <a:ext cx="3312368" cy="21745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Virtual Memory</a:t>
            </a:r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1551112" y="4509120"/>
            <a:ext cx="2948880" cy="17281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Memory</a:t>
            </a:r>
            <a:endParaRPr lang="ru-RU" dirty="0"/>
          </a:p>
        </p:txBody>
      </p:sp>
      <p:sp>
        <p:nvSpPr>
          <p:cNvPr id="14" name="Rectangle 13"/>
          <p:cNvSpPr/>
          <p:nvPr/>
        </p:nvSpPr>
        <p:spPr>
          <a:xfrm>
            <a:off x="1344256" y="4509120"/>
            <a:ext cx="144016" cy="17281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7915788" y="4523713"/>
            <a:ext cx="144016" cy="17281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37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decrease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3960" y="13491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Physical Memory</a:t>
            </a:r>
          </a:p>
          <a:p>
            <a:pPr lvl="1">
              <a:buSzPct val="80000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Fast Memory.</a:t>
            </a:r>
          </a:p>
          <a:p>
            <a:pPr>
              <a:buSzPct val="80000"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Virtual Memory</a:t>
            </a:r>
          </a:p>
          <a:p>
            <a:pPr lvl="1">
              <a:buSzPct val="80000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Much slower memory. Using when physical memory is not enough.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7624" y="3501008"/>
            <a:ext cx="6912768" cy="277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09328" y="4104508"/>
            <a:ext cx="3578696" cy="21745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Memory</a:t>
            </a:r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4788024" y="4104508"/>
            <a:ext cx="3312368" cy="21745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Virtual Memory</a:t>
            </a:r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4032528" y="4509120"/>
            <a:ext cx="2948880" cy="17281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Memory</a:t>
            </a:r>
            <a:endParaRPr lang="ru-RU" dirty="0"/>
          </a:p>
        </p:txBody>
      </p:sp>
      <p:sp>
        <p:nvSpPr>
          <p:cNvPr id="14" name="Rectangle 13"/>
          <p:cNvSpPr/>
          <p:nvPr/>
        </p:nvSpPr>
        <p:spPr>
          <a:xfrm>
            <a:off x="1344255" y="4509120"/>
            <a:ext cx="2647685" cy="17281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7570636" y="4523713"/>
            <a:ext cx="489168" cy="17281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decrease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3960" y="13491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Garbage Collector know that there are too less memory left, so it increase garbage collection procedure up to 50 times. </a:t>
            </a:r>
          </a:p>
          <a:p>
            <a:pPr>
              <a:buSzPct val="80000"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But it does not help, because leaked memory objects are not reachable for GC.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7624" y="3501008"/>
            <a:ext cx="6912768" cy="277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09328" y="4104508"/>
            <a:ext cx="3578696" cy="21745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Memory</a:t>
            </a:r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4788024" y="4104508"/>
            <a:ext cx="3312368" cy="21745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Virtual Memory</a:t>
            </a:r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4032528" y="4509120"/>
            <a:ext cx="2948880" cy="17281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Memory</a:t>
            </a:r>
            <a:endParaRPr lang="ru-RU" dirty="0"/>
          </a:p>
        </p:txBody>
      </p:sp>
      <p:sp>
        <p:nvSpPr>
          <p:cNvPr id="14" name="Rectangle 13"/>
          <p:cNvSpPr/>
          <p:nvPr/>
        </p:nvSpPr>
        <p:spPr>
          <a:xfrm>
            <a:off x="1344255" y="4509120"/>
            <a:ext cx="2647685" cy="17281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7133808" y="4523713"/>
            <a:ext cx="925996" cy="17281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3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 Types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3960" y="13491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Memory leak in </a:t>
            </a:r>
            <a:r>
              <a:rPr lang="en-US" sz="2400" b="1" dirty="0" smtClean="0"/>
              <a:t>managed</a:t>
            </a:r>
            <a:r>
              <a:rPr lang="en-US" sz="2400" dirty="0" smtClean="0"/>
              <a:t> heap</a:t>
            </a:r>
          </a:p>
          <a:p>
            <a:pPr lvl="1"/>
            <a:r>
              <a:rPr lang="en-US" sz="2000" dirty="0" smtClean="0"/>
              <a:t>Unintended reference keeping managed object alive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Memory leak in </a:t>
            </a:r>
            <a:r>
              <a:rPr lang="en-US" sz="2400" b="1" dirty="0" smtClean="0"/>
              <a:t>unmanaged</a:t>
            </a:r>
            <a:r>
              <a:rPr lang="en-US" sz="2400" dirty="0" smtClean="0"/>
              <a:t> heap</a:t>
            </a:r>
            <a:endParaRPr lang="en-US" sz="2400" dirty="0"/>
          </a:p>
          <a:p>
            <a:pPr lvl="1"/>
            <a:r>
              <a:rPr lang="en-US" sz="2000" dirty="0" smtClean="0"/>
              <a:t>Resource disposing omitting</a:t>
            </a:r>
          </a:p>
        </p:txBody>
      </p:sp>
    </p:spTree>
    <p:extLst>
      <p:ext uri="{BB962C8B-B14F-4D97-AF65-F5344CB8AC3E}">
        <p14:creationId xmlns:p14="http://schemas.microsoft.com/office/powerpoint/2010/main" val="199907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 in Managed Heap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3960" y="13491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Memory leak in </a:t>
            </a:r>
            <a:r>
              <a:rPr lang="en-US" sz="2400" b="1" dirty="0" smtClean="0"/>
              <a:t>managed</a:t>
            </a:r>
            <a:r>
              <a:rPr lang="en-US" sz="2400" dirty="0" smtClean="0"/>
              <a:t> heap</a:t>
            </a:r>
          </a:p>
          <a:p>
            <a:pPr lvl="1"/>
            <a:r>
              <a:rPr lang="en-US" sz="2000" dirty="0" smtClean="0"/>
              <a:t>Unintended reference keeping managed object alive</a:t>
            </a:r>
          </a:p>
          <a:p>
            <a:pPr lvl="1"/>
            <a:r>
              <a:rPr lang="en-US" sz="2000" dirty="0" smtClean="0"/>
              <a:t>Aggregating object references</a:t>
            </a:r>
          </a:p>
          <a:p>
            <a:pPr lvl="1"/>
            <a:r>
              <a:rPr lang="en-US" sz="2000" dirty="0" smtClean="0"/>
              <a:t>Delegates (closure context variables)</a:t>
            </a:r>
          </a:p>
          <a:p>
            <a:pPr marL="457200" lvl="1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4590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 in Unmanaged Heap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3960" y="13491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000" dirty="0" smtClean="0"/>
          </a:p>
          <a:p>
            <a:r>
              <a:rPr lang="en-US" sz="2400" dirty="0" smtClean="0"/>
              <a:t>Memory leak in </a:t>
            </a:r>
            <a:r>
              <a:rPr lang="en-US" sz="2400" b="1" dirty="0" smtClean="0"/>
              <a:t>unmanaged</a:t>
            </a:r>
            <a:r>
              <a:rPr lang="en-US" sz="2400" dirty="0" smtClean="0"/>
              <a:t> heap</a:t>
            </a:r>
            <a:endParaRPr lang="en-US" sz="2400" dirty="0"/>
          </a:p>
          <a:p>
            <a:pPr lvl="1"/>
            <a:r>
              <a:rPr lang="en-US" sz="2000" dirty="0" smtClean="0"/>
              <a:t>Resource disposing omitting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619659" y="4653136"/>
            <a:ext cx="8136904" cy="787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Managed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560" y="5517232"/>
            <a:ext cx="8136904" cy="7699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Native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1628579" y="4867064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Oval 7"/>
          <p:cNvSpPr/>
          <p:nvPr/>
        </p:nvSpPr>
        <p:spPr>
          <a:xfrm>
            <a:off x="2171324" y="571630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Oval 8"/>
          <p:cNvSpPr/>
          <p:nvPr/>
        </p:nvSpPr>
        <p:spPr>
          <a:xfrm>
            <a:off x="1117767" y="571630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Straight Arrow Connector 9"/>
          <p:cNvCxnSpPr>
            <a:stCxn id="7" idx="4"/>
            <a:endCxn id="8" idx="1"/>
          </p:cNvCxnSpPr>
          <p:nvPr/>
        </p:nvCxnSpPr>
        <p:spPr>
          <a:xfrm>
            <a:off x="1808599" y="5227104"/>
            <a:ext cx="415452" cy="541923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7"/>
          </p:cNvCxnSpPr>
          <p:nvPr/>
        </p:nvCxnSpPr>
        <p:spPr>
          <a:xfrm flipH="1">
            <a:off x="1425080" y="5234534"/>
            <a:ext cx="376018" cy="534493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62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Tools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3960" y="13491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/>
              <a:t>MemProfiler</a:t>
            </a:r>
            <a:r>
              <a:rPr lang="en-US" sz="2400" dirty="0" smtClean="0"/>
              <a:t> (SciTech Software)</a:t>
            </a:r>
          </a:p>
          <a:p>
            <a:pPr lvl="1"/>
            <a:r>
              <a:rPr lang="en-US" sz="1600" dirty="0">
                <a:hlinkClick r:id="rId2"/>
              </a:rPr>
              <a:t>http://memprofiler.com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r>
              <a:rPr lang="en-US" sz="2000" dirty="0" err="1" smtClean="0"/>
              <a:t>dotTrace</a:t>
            </a:r>
            <a:r>
              <a:rPr lang="en-US" sz="2000" dirty="0" smtClean="0"/>
              <a:t> Memory (</a:t>
            </a:r>
            <a:r>
              <a:rPr lang="en-US" sz="2000" dirty="0" err="1" smtClean="0"/>
              <a:t>JetBrains</a:t>
            </a:r>
            <a:r>
              <a:rPr lang="en-US" sz="2000" dirty="0" smtClean="0"/>
              <a:t>)</a:t>
            </a:r>
          </a:p>
          <a:p>
            <a:pPr lvl="1"/>
            <a:r>
              <a:rPr lang="en-US" sz="1600" dirty="0">
                <a:hlinkClick r:id="rId3"/>
              </a:rPr>
              <a:t>http://www.jetbrains.com/profiler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r>
              <a:rPr lang="en-US" sz="2000" dirty="0" smtClean="0"/>
              <a:t>ANTS Performance Profiler 8 (</a:t>
            </a:r>
            <a:r>
              <a:rPr lang="en-US" sz="2000" dirty="0" err="1" smtClean="0"/>
              <a:t>Redgate</a:t>
            </a:r>
            <a:r>
              <a:rPr lang="en-US" sz="2000" dirty="0" smtClean="0"/>
              <a:t>)</a:t>
            </a:r>
          </a:p>
          <a:p>
            <a:pPr lvl="1"/>
            <a:r>
              <a:rPr lang="en-US" sz="1600" dirty="0">
                <a:hlinkClick r:id="rId4"/>
              </a:rPr>
              <a:t>http://www.red-gate.com/products/dotnet-development/ants-performance-profiler</a:t>
            </a:r>
            <a:r>
              <a:rPr lang="en-US" sz="1600" dirty="0" smtClean="0">
                <a:hlinkClick r:id="rId4"/>
              </a:rPr>
              <a:t>/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r>
              <a:rPr lang="en-US" sz="2000" dirty="0" smtClean="0"/>
              <a:t>WinDbg.exe + SOS</a:t>
            </a:r>
          </a:p>
        </p:txBody>
      </p:sp>
    </p:spTree>
    <p:extLst>
      <p:ext uri="{BB962C8B-B14F-4D97-AF65-F5344CB8AC3E}">
        <p14:creationId xmlns:p14="http://schemas.microsoft.com/office/powerpoint/2010/main" val="397482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Tool: </a:t>
            </a:r>
            <a:r>
              <a:rPr lang="en-US" dirty="0" err="1" smtClean="0"/>
              <a:t>MemProfiler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74019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3960" y="13491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Highly focused on memory profiling and leak detection.</a:t>
            </a:r>
          </a:p>
          <a:p>
            <a:r>
              <a:rPr lang="en-US" sz="2000" dirty="0" smtClean="0"/>
              <a:t>Rich User interface.</a:t>
            </a:r>
          </a:p>
          <a:p>
            <a:r>
              <a:rPr lang="en-US" sz="2000" dirty="0" smtClean="0"/>
              <a:t>Can work on production server and generate reports.</a:t>
            </a:r>
            <a:endParaRPr lang="en-US" sz="2000" dirty="0" smtClean="0"/>
          </a:p>
        </p:txBody>
      </p:sp>
      <p:sp>
        <p:nvSpPr>
          <p:cNvPr id="6" name="AutoShape 4" descr="http://www-cdn.memprofiler.com/screenshots/GuidedOverview.png"/>
          <p:cNvSpPr>
            <a:spLocks noChangeAspect="1" noChangeArrowheads="1"/>
          </p:cNvSpPr>
          <p:nvPr/>
        </p:nvSpPr>
        <p:spPr bwMode="auto">
          <a:xfrm>
            <a:off x="63500" y="-136525"/>
            <a:ext cx="10534650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64" y="2647970"/>
            <a:ext cx="5652120" cy="363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7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Tool: </a:t>
            </a:r>
            <a:r>
              <a:rPr lang="en-US" dirty="0" err="1" smtClean="0"/>
              <a:t>dotTrace</a:t>
            </a:r>
            <a:r>
              <a:rPr lang="en-US" dirty="0" smtClean="0"/>
              <a:t> Memory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3960" y="13491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Very convenient data representation, easy to use.</a:t>
            </a:r>
          </a:p>
          <a:p>
            <a:r>
              <a:rPr lang="en-US" sz="2000" dirty="0" smtClean="0"/>
              <a:t>Provide referencing to source code which is cause memory leak.</a:t>
            </a: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341217"/>
            <a:ext cx="5580112" cy="408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6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GC </a:t>
            </a:r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64" y="2492896"/>
            <a:ext cx="1837530" cy="19634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63960" y="13491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Garbage collection algorithm in .NET is based on Tracing Algorithms (McCarthy, 1960) which was developed for Lisp language.</a:t>
            </a:r>
          </a:p>
          <a:p>
            <a:endParaRPr lang="en-US" sz="2400" dirty="0" smtClean="0"/>
          </a:p>
          <a:p>
            <a:r>
              <a:rPr lang="en-US" sz="2400" dirty="0" smtClean="0"/>
              <a:t>Also known as “Mark and Sweep”</a:t>
            </a:r>
          </a:p>
          <a:p>
            <a:pPr marL="0" indent="0">
              <a:buNone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Stop all processes, run garbage collector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Trace forward from the roots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Everything touched is live, anything else is garbage.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1716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Tool: </a:t>
            </a:r>
            <a:r>
              <a:rPr lang="en-US" dirty="0" err="1" smtClean="0"/>
              <a:t>MemProfiler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3960" y="13491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Many useful features for memory consumption, and performance analysis.</a:t>
            </a:r>
          </a:p>
          <a:p>
            <a:r>
              <a:rPr lang="en-US" sz="2000" dirty="0" smtClean="0"/>
              <a:t>Have data access profiling in latest version.</a:t>
            </a:r>
          </a:p>
          <a:p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445692"/>
            <a:ext cx="6571275" cy="402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7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Tool: </a:t>
            </a:r>
            <a:r>
              <a:rPr lang="en-US" dirty="0" err="1" smtClean="0"/>
              <a:t>MemProfiler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3960" y="13491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Easy and free.</a:t>
            </a:r>
          </a:p>
          <a:p>
            <a:r>
              <a:rPr lang="en-US" sz="2000" dirty="0" smtClean="0"/>
              <a:t>Integrated in Visual Studio</a:t>
            </a:r>
          </a:p>
          <a:p>
            <a:r>
              <a:rPr lang="en-US" sz="2000" dirty="0" smtClean="0"/>
              <a:t>Command based interface.</a:t>
            </a:r>
          </a:p>
          <a:p>
            <a:r>
              <a:rPr lang="en-US" sz="2000" dirty="0" smtClean="0"/>
              <a:t>Good for quick initial memory profiling.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316" y="3383931"/>
            <a:ext cx="6279513" cy="3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4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Yuriy Shapovalov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95792" y="3273667"/>
            <a:ext cx="4312143" cy="353943"/>
          </a:xfrm>
        </p:spPr>
        <p:txBody>
          <a:bodyPr/>
          <a:lstStyle/>
          <a:p>
            <a:r>
              <a:rPr lang="en-US" dirty="0" smtClean="0"/>
              <a:t>Senior Software Engineer, EPAM (Kharkov)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078992" y="4187952"/>
            <a:ext cx="3493008" cy="477699"/>
          </a:xfrm>
        </p:spPr>
        <p:txBody>
          <a:bodyPr/>
          <a:lstStyle/>
          <a:p>
            <a:r>
              <a:rPr lang="en-US" dirty="0" smtClean="0"/>
              <a:t>yurii_shapovalov@epam.com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78992" y="4974336"/>
            <a:ext cx="3493008" cy="477699"/>
          </a:xfrm>
        </p:spPr>
        <p:txBody>
          <a:bodyPr/>
          <a:lstStyle/>
          <a:p>
            <a:r>
              <a:rPr lang="en-US" sz="1800" dirty="0" smtClean="0"/>
              <a:t>linkedin.com/in/</a:t>
            </a:r>
            <a:r>
              <a:rPr lang="en-US" sz="1800" dirty="0" err="1" smtClean="0"/>
              <a:t>yuriyshapovalov</a:t>
            </a:r>
            <a:endParaRPr lang="en-US" sz="1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shapovalov.yuriy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YuriyShapovalov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4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611560" y="4961965"/>
            <a:ext cx="8136904" cy="1347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Managed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</a:t>
            </a:r>
            <a:r>
              <a:rPr lang="en-US" dirty="0" smtClean="0"/>
              <a:t>GC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3960" y="13491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Every application has a set of roots:</a:t>
            </a:r>
          </a:p>
          <a:p>
            <a:pPr lvl="1"/>
            <a:r>
              <a:rPr lang="en-US" sz="2000" dirty="0" smtClean="0"/>
              <a:t>Static variables</a:t>
            </a:r>
          </a:p>
          <a:p>
            <a:pPr lvl="1"/>
            <a:r>
              <a:rPr lang="en-US" sz="2000" dirty="0" smtClean="0"/>
              <a:t>CPU registers</a:t>
            </a:r>
          </a:p>
          <a:p>
            <a:pPr lvl="1"/>
            <a:r>
              <a:rPr lang="en-US" sz="2000" dirty="0" smtClean="0"/>
              <a:t>Active local variables and stack roots</a:t>
            </a:r>
            <a:endParaRPr lang="ru-RU" sz="2000" dirty="0"/>
          </a:p>
        </p:txBody>
      </p:sp>
      <p:sp>
        <p:nvSpPr>
          <p:cNvPr id="7" name="Rectangle 6"/>
          <p:cNvSpPr/>
          <p:nvPr/>
        </p:nvSpPr>
        <p:spPr>
          <a:xfrm>
            <a:off x="611560" y="3212976"/>
            <a:ext cx="8136904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roots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1600" y="3646481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35896" y="3645024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variables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0192" y="3646481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 registers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15616" y="4185084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Oval 11"/>
          <p:cNvSpPr/>
          <p:nvPr/>
        </p:nvSpPr>
        <p:spPr>
          <a:xfrm>
            <a:off x="1604650" y="4185084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Oval 12"/>
          <p:cNvSpPr/>
          <p:nvPr/>
        </p:nvSpPr>
        <p:spPr>
          <a:xfrm>
            <a:off x="2071285" y="4185084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Oval 13"/>
          <p:cNvSpPr/>
          <p:nvPr/>
        </p:nvSpPr>
        <p:spPr>
          <a:xfrm>
            <a:off x="3785355" y="42026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Oval 14"/>
          <p:cNvSpPr/>
          <p:nvPr/>
        </p:nvSpPr>
        <p:spPr>
          <a:xfrm>
            <a:off x="4254601" y="42026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Oval 15"/>
          <p:cNvSpPr/>
          <p:nvPr/>
        </p:nvSpPr>
        <p:spPr>
          <a:xfrm>
            <a:off x="4718404" y="4203554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Oval 16"/>
          <p:cNvSpPr/>
          <p:nvPr/>
        </p:nvSpPr>
        <p:spPr>
          <a:xfrm>
            <a:off x="5192747" y="4203554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Oval 17"/>
          <p:cNvSpPr/>
          <p:nvPr/>
        </p:nvSpPr>
        <p:spPr>
          <a:xfrm>
            <a:off x="6455266" y="4185084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Oval 34"/>
          <p:cNvSpPr/>
          <p:nvPr/>
        </p:nvSpPr>
        <p:spPr>
          <a:xfrm>
            <a:off x="1115616" y="51027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Oval 35"/>
          <p:cNvSpPr/>
          <p:nvPr/>
        </p:nvSpPr>
        <p:spPr>
          <a:xfrm>
            <a:off x="1651323" y="5804535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Oval 36"/>
          <p:cNvSpPr/>
          <p:nvPr/>
        </p:nvSpPr>
        <p:spPr>
          <a:xfrm>
            <a:off x="2685023" y="511423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Oval 37"/>
          <p:cNvSpPr/>
          <p:nvPr/>
        </p:nvSpPr>
        <p:spPr>
          <a:xfrm>
            <a:off x="3785355" y="512028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Oval 38"/>
          <p:cNvSpPr/>
          <p:nvPr/>
        </p:nvSpPr>
        <p:spPr>
          <a:xfrm>
            <a:off x="4254601" y="5733256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Oval 39"/>
          <p:cNvSpPr/>
          <p:nvPr/>
        </p:nvSpPr>
        <p:spPr>
          <a:xfrm>
            <a:off x="5247974" y="5733256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Oval 40"/>
          <p:cNvSpPr/>
          <p:nvPr/>
        </p:nvSpPr>
        <p:spPr>
          <a:xfrm>
            <a:off x="6866915" y="5733256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Oval 41"/>
          <p:cNvSpPr/>
          <p:nvPr/>
        </p:nvSpPr>
        <p:spPr>
          <a:xfrm>
            <a:off x="6455266" y="51027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Straight Arrow Connector 43"/>
          <p:cNvCxnSpPr>
            <a:stCxn id="11" idx="4"/>
            <a:endCxn id="35" idx="0"/>
          </p:cNvCxnSpPr>
          <p:nvPr/>
        </p:nvCxnSpPr>
        <p:spPr>
          <a:xfrm>
            <a:off x="1295636" y="4545124"/>
            <a:ext cx="0" cy="55760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5"/>
            <a:endCxn id="36" idx="1"/>
          </p:cNvCxnSpPr>
          <p:nvPr/>
        </p:nvCxnSpPr>
        <p:spPr>
          <a:xfrm>
            <a:off x="1422929" y="5410045"/>
            <a:ext cx="281121" cy="447217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5"/>
            <a:endCxn id="37" idx="1"/>
          </p:cNvCxnSpPr>
          <p:nvPr/>
        </p:nvCxnSpPr>
        <p:spPr>
          <a:xfrm>
            <a:off x="2378598" y="4492397"/>
            <a:ext cx="359152" cy="67456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4"/>
            <a:endCxn id="35" idx="7"/>
          </p:cNvCxnSpPr>
          <p:nvPr/>
        </p:nvCxnSpPr>
        <p:spPr>
          <a:xfrm flipH="1">
            <a:off x="1422929" y="4545124"/>
            <a:ext cx="361741" cy="61033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3"/>
            <a:endCxn id="37" idx="7"/>
          </p:cNvCxnSpPr>
          <p:nvPr/>
        </p:nvCxnSpPr>
        <p:spPr>
          <a:xfrm flipH="1">
            <a:off x="2992336" y="4509945"/>
            <a:ext cx="845746" cy="65702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5" idx="3"/>
            <a:endCxn id="38" idx="0"/>
          </p:cNvCxnSpPr>
          <p:nvPr/>
        </p:nvCxnSpPr>
        <p:spPr>
          <a:xfrm flipH="1">
            <a:off x="3965375" y="4509945"/>
            <a:ext cx="341953" cy="61033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6" idx="3"/>
            <a:endCxn id="38" idx="7"/>
          </p:cNvCxnSpPr>
          <p:nvPr/>
        </p:nvCxnSpPr>
        <p:spPr>
          <a:xfrm flipH="1">
            <a:off x="4092668" y="4510867"/>
            <a:ext cx="678463" cy="66214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6" idx="4"/>
            <a:endCxn id="39" idx="0"/>
          </p:cNvCxnSpPr>
          <p:nvPr/>
        </p:nvCxnSpPr>
        <p:spPr>
          <a:xfrm flipH="1">
            <a:off x="4434621" y="4563594"/>
            <a:ext cx="463803" cy="116966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6" idx="5"/>
            <a:endCxn id="40" idx="1"/>
          </p:cNvCxnSpPr>
          <p:nvPr/>
        </p:nvCxnSpPr>
        <p:spPr>
          <a:xfrm>
            <a:off x="5025717" y="4510867"/>
            <a:ext cx="274984" cy="127511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7" idx="4"/>
            <a:endCxn id="40" idx="0"/>
          </p:cNvCxnSpPr>
          <p:nvPr/>
        </p:nvCxnSpPr>
        <p:spPr>
          <a:xfrm>
            <a:off x="5372767" y="4563594"/>
            <a:ext cx="55227" cy="116966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8" idx="4"/>
            <a:endCxn id="42" idx="0"/>
          </p:cNvCxnSpPr>
          <p:nvPr/>
        </p:nvCxnSpPr>
        <p:spPr>
          <a:xfrm>
            <a:off x="6635286" y="4545124"/>
            <a:ext cx="0" cy="55760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" idx="5"/>
            <a:endCxn id="41" idx="0"/>
          </p:cNvCxnSpPr>
          <p:nvPr/>
        </p:nvCxnSpPr>
        <p:spPr>
          <a:xfrm>
            <a:off x="6762579" y="4492397"/>
            <a:ext cx="284356" cy="124085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2" idx="4"/>
            <a:endCxn id="41" idx="1"/>
          </p:cNvCxnSpPr>
          <p:nvPr/>
        </p:nvCxnSpPr>
        <p:spPr>
          <a:xfrm>
            <a:off x="6635286" y="5462772"/>
            <a:ext cx="284356" cy="32321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0" idx="2"/>
            <a:endCxn id="39" idx="6"/>
          </p:cNvCxnSpPr>
          <p:nvPr/>
        </p:nvCxnSpPr>
        <p:spPr>
          <a:xfrm flipH="1">
            <a:off x="4614641" y="5913276"/>
            <a:ext cx="633333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8" idx="2"/>
            <a:endCxn id="37" idx="6"/>
          </p:cNvCxnSpPr>
          <p:nvPr/>
        </p:nvCxnSpPr>
        <p:spPr>
          <a:xfrm flipH="1" flipV="1">
            <a:off x="3045063" y="5294258"/>
            <a:ext cx="740292" cy="604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0" idx="6"/>
            <a:endCxn id="42" idx="2"/>
          </p:cNvCxnSpPr>
          <p:nvPr/>
        </p:nvCxnSpPr>
        <p:spPr>
          <a:xfrm flipV="1">
            <a:off x="5608014" y="5282752"/>
            <a:ext cx="847252" cy="63052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55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2959332"/>
            <a:ext cx="8136904" cy="1852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Managed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</a:t>
            </a:r>
            <a:r>
              <a:rPr lang="en-US" dirty="0" smtClean="0"/>
              <a:t>GC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7" name="Rectangle 6"/>
          <p:cNvSpPr/>
          <p:nvPr/>
        </p:nvSpPr>
        <p:spPr>
          <a:xfrm>
            <a:off x="611560" y="1196752"/>
            <a:ext cx="8136904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roots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1600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35896" y="1628800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variables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0192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 registers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15616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Oval 11"/>
          <p:cNvSpPr/>
          <p:nvPr/>
        </p:nvSpPr>
        <p:spPr>
          <a:xfrm>
            <a:off x="1604650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Oval 12"/>
          <p:cNvSpPr/>
          <p:nvPr/>
        </p:nvSpPr>
        <p:spPr>
          <a:xfrm>
            <a:off x="2071285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Oval 13"/>
          <p:cNvSpPr/>
          <p:nvPr/>
        </p:nvSpPr>
        <p:spPr>
          <a:xfrm>
            <a:off x="3785355" y="21864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Oval 14"/>
          <p:cNvSpPr/>
          <p:nvPr/>
        </p:nvSpPr>
        <p:spPr>
          <a:xfrm>
            <a:off x="4254601" y="21864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Oval 15"/>
          <p:cNvSpPr/>
          <p:nvPr/>
        </p:nvSpPr>
        <p:spPr>
          <a:xfrm>
            <a:off x="4718404" y="218733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Oval 16"/>
          <p:cNvSpPr/>
          <p:nvPr/>
        </p:nvSpPr>
        <p:spPr>
          <a:xfrm>
            <a:off x="5192747" y="218733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Oval 17"/>
          <p:cNvSpPr/>
          <p:nvPr/>
        </p:nvSpPr>
        <p:spPr>
          <a:xfrm>
            <a:off x="6455266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Oval 34"/>
          <p:cNvSpPr/>
          <p:nvPr/>
        </p:nvSpPr>
        <p:spPr>
          <a:xfrm>
            <a:off x="1115616" y="30865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Oval 35"/>
          <p:cNvSpPr/>
          <p:nvPr/>
        </p:nvSpPr>
        <p:spPr>
          <a:xfrm>
            <a:off x="1651323" y="3788311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Oval 36"/>
          <p:cNvSpPr/>
          <p:nvPr/>
        </p:nvSpPr>
        <p:spPr>
          <a:xfrm>
            <a:off x="2685023" y="3098014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Oval 37"/>
          <p:cNvSpPr/>
          <p:nvPr/>
        </p:nvSpPr>
        <p:spPr>
          <a:xfrm>
            <a:off x="3785355" y="3104056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Oval 38"/>
          <p:cNvSpPr/>
          <p:nvPr/>
        </p:nvSpPr>
        <p:spPr>
          <a:xfrm>
            <a:off x="4254601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Oval 39"/>
          <p:cNvSpPr/>
          <p:nvPr/>
        </p:nvSpPr>
        <p:spPr>
          <a:xfrm>
            <a:off x="5247974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Oval 40"/>
          <p:cNvSpPr/>
          <p:nvPr/>
        </p:nvSpPr>
        <p:spPr>
          <a:xfrm>
            <a:off x="6866915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Oval 41"/>
          <p:cNvSpPr/>
          <p:nvPr/>
        </p:nvSpPr>
        <p:spPr>
          <a:xfrm>
            <a:off x="6455266" y="30865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Straight Arrow Connector 43"/>
          <p:cNvCxnSpPr>
            <a:stCxn id="11" idx="4"/>
            <a:endCxn id="35" idx="0"/>
          </p:cNvCxnSpPr>
          <p:nvPr/>
        </p:nvCxnSpPr>
        <p:spPr>
          <a:xfrm>
            <a:off x="1295636" y="2528900"/>
            <a:ext cx="0" cy="55760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5"/>
            <a:endCxn id="36" idx="1"/>
          </p:cNvCxnSpPr>
          <p:nvPr/>
        </p:nvCxnSpPr>
        <p:spPr>
          <a:xfrm>
            <a:off x="1422929" y="3393821"/>
            <a:ext cx="281121" cy="447217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5"/>
            <a:endCxn id="37" idx="1"/>
          </p:cNvCxnSpPr>
          <p:nvPr/>
        </p:nvCxnSpPr>
        <p:spPr>
          <a:xfrm>
            <a:off x="2378598" y="2476173"/>
            <a:ext cx="359152" cy="67456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4"/>
            <a:endCxn id="35" idx="7"/>
          </p:cNvCxnSpPr>
          <p:nvPr/>
        </p:nvCxnSpPr>
        <p:spPr>
          <a:xfrm flipH="1">
            <a:off x="1422929" y="2528900"/>
            <a:ext cx="361741" cy="61033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3"/>
            <a:endCxn id="37" idx="7"/>
          </p:cNvCxnSpPr>
          <p:nvPr/>
        </p:nvCxnSpPr>
        <p:spPr>
          <a:xfrm flipH="1">
            <a:off x="2992336" y="2493721"/>
            <a:ext cx="845746" cy="65702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5" idx="3"/>
            <a:endCxn id="38" idx="0"/>
          </p:cNvCxnSpPr>
          <p:nvPr/>
        </p:nvCxnSpPr>
        <p:spPr>
          <a:xfrm flipH="1">
            <a:off x="3965375" y="2493721"/>
            <a:ext cx="341953" cy="61033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6" idx="3"/>
            <a:endCxn id="38" idx="7"/>
          </p:cNvCxnSpPr>
          <p:nvPr/>
        </p:nvCxnSpPr>
        <p:spPr>
          <a:xfrm flipH="1">
            <a:off x="4092668" y="2494643"/>
            <a:ext cx="678463" cy="66214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6" idx="4"/>
            <a:endCxn id="39" idx="0"/>
          </p:cNvCxnSpPr>
          <p:nvPr/>
        </p:nvCxnSpPr>
        <p:spPr>
          <a:xfrm flipH="1">
            <a:off x="4434621" y="2547370"/>
            <a:ext cx="463803" cy="116966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6" idx="5"/>
            <a:endCxn id="40" idx="1"/>
          </p:cNvCxnSpPr>
          <p:nvPr/>
        </p:nvCxnSpPr>
        <p:spPr>
          <a:xfrm>
            <a:off x="5025717" y="2494643"/>
            <a:ext cx="274984" cy="127511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7" idx="4"/>
            <a:endCxn id="40" idx="0"/>
          </p:cNvCxnSpPr>
          <p:nvPr/>
        </p:nvCxnSpPr>
        <p:spPr>
          <a:xfrm>
            <a:off x="5372767" y="2547370"/>
            <a:ext cx="55227" cy="116966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8" idx="4"/>
            <a:endCxn id="42" idx="0"/>
          </p:cNvCxnSpPr>
          <p:nvPr/>
        </p:nvCxnSpPr>
        <p:spPr>
          <a:xfrm>
            <a:off x="6635286" y="2528900"/>
            <a:ext cx="0" cy="55760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" idx="5"/>
            <a:endCxn id="41" idx="0"/>
          </p:cNvCxnSpPr>
          <p:nvPr/>
        </p:nvCxnSpPr>
        <p:spPr>
          <a:xfrm>
            <a:off x="6762579" y="2476173"/>
            <a:ext cx="284356" cy="124085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2" idx="4"/>
            <a:endCxn id="41" idx="1"/>
          </p:cNvCxnSpPr>
          <p:nvPr/>
        </p:nvCxnSpPr>
        <p:spPr>
          <a:xfrm>
            <a:off x="6635286" y="3446548"/>
            <a:ext cx="284356" cy="32321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0" idx="2"/>
            <a:endCxn id="39" idx="6"/>
          </p:cNvCxnSpPr>
          <p:nvPr/>
        </p:nvCxnSpPr>
        <p:spPr>
          <a:xfrm flipH="1">
            <a:off x="4614641" y="3897052"/>
            <a:ext cx="633333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8" idx="2"/>
            <a:endCxn id="37" idx="6"/>
          </p:cNvCxnSpPr>
          <p:nvPr/>
        </p:nvCxnSpPr>
        <p:spPr>
          <a:xfrm flipH="1" flipV="1">
            <a:off x="3045063" y="3278034"/>
            <a:ext cx="740292" cy="604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0" idx="6"/>
            <a:endCxn id="42" idx="2"/>
          </p:cNvCxnSpPr>
          <p:nvPr/>
        </p:nvCxnSpPr>
        <p:spPr>
          <a:xfrm flipV="1">
            <a:off x="5608014" y="3266528"/>
            <a:ext cx="847252" cy="63052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11560" y="4977330"/>
            <a:ext cx="8136904" cy="13098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Native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2464676" y="38161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Oval 57"/>
          <p:cNvSpPr/>
          <p:nvPr/>
        </p:nvSpPr>
        <p:spPr>
          <a:xfrm>
            <a:off x="1649428" y="4362821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Oval 59"/>
          <p:cNvSpPr/>
          <p:nvPr/>
        </p:nvSpPr>
        <p:spPr>
          <a:xfrm>
            <a:off x="4717883" y="428383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Oval 60"/>
          <p:cNvSpPr/>
          <p:nvPr/>
        </p:nvSpPr>
        <p:spPr>
          <a:xfrm>
            <a:off x="6057440" y="3949896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Oval 62"/>
          <p:cNvSpPr/>
          <p:nvPr/>
        </p:nvSpPr>
        <p:spPr>
          <a:xfrm>
            <a:off x="7065634" y="426769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Oval 63"/>
          <p:cNvSpPr/>
          <p:nvPr/>
        </p:nvSpPr>
        <p:spPr>
          <a:xfrm>
            <a:off x="7758969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Oval 65"/>
          <p:cNvSpPr/>
          <p:nvPr/>
        </p:nvSpPr>
        <p:spPr>
          <a:xfrm>
            <a:off x="3316186" y="426769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Oval 66"/>
          <p:cNvSpPr/>
          <p:nvPr/>
        </p:nvSpPr>
        <p:spPr>
          <a:xfrm>
            <a:off x="775891" y="3795089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Oval 68"/>
          <p:cNvSpPr/>
          <p:nvPr/>
        </p:nvSpPr>
        <p:spPr>
          <a:xfrm>
            <a:off x="2626532" y="5169587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Oval 69"/>
          <p:cNvSpPr/>
          <p:nvPr/>
        </p:nvSpPr>
        <p:spPr>
          <a:xfrm>
            <a:off x="1811284" y="571630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Oval 71"/>
          <p:cNvSpPr/>
          <p:nvPr/>
        </p:nvSpPr>
        <p:spPr>
          <a:xfrm>
            <a:off x="6219296" y="5303375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Oval 72"/>
          <p:cNvSpPr/>
          <p:nvPr/>
        </p:nvSpPr>
        <p:spPr>
          <a:xfrm>
            <a:off x="4074581" y="5127687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Oval 74"/>
          <p:cNvSpPr/>
          <p:nvPr/>
        </p:nvSpPr>
        <p:spPr>
          <a:xfrm>
            <a:off x="937747" y="514856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6" name="Straight Arrow Connector 75"/>
          <p:cNvCxnSpPr>
            <a:stCxn id="46" idx="6"/>
            <a:endCxn id="66" idx="1"/>
          </p:cNvCxnSpPr>
          <p:nvPr/>
        </p:nvCxnSpPr>
        <p:spPr>
          <a:xfrm>
            <a:off x="2824716" y="3996128"/>
            <a:ext cx="544197" cy="32428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7" idx="5"/>
            <a:endCxn id="58" idx="1"/>
          </p:cNvCxnSpPr>
          <p:nvPr/>
        </p:nvCxnSpPr>
        <p:spPr>
          <a:xfrm>
            <a:off x="1083204" y="4102402"/>
            <a:ext cx="618951" cy="31314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6" idx="4"/>
            <a:endCxn id="58" idx="0"/>
          </p:cNvCxnSpPr>
          <p:nvPr/>
        </p:nvCxnSpPr>
        <p:spPr>
          <a:xfrm flipH="1">
            <a:off x="1829448" y="4148351"/>
            <a:ext cx="1895" cy="21447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6" idx="2"/>
            <a:endCxn id="36" idx="6"/>
          </p:cNvCxnSpPr>
          <p:nvPr/>
        </p:nvCxnSpPr>
        <p:spPr>
          <a:xfrm flipH="1" flipV="1">
            <a:off x="2011363" y="3968331"/>
            <a:ext cx="453313" cy="27797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6" idx="3"/>
            <a:endCxn id="58" idx="6"/>
          </p:cNvCxnSpPr>
          <p:nvPr/>
        </p:nvCxnSpPr>
        <p:spPr>
          <a:xfrm flipH="1">
            <a:off x="2009468" y="4123421"/>
            <a:ext cx="507935" cy="41942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0" idx="4"/>
            <a:endCxn id="60" idx="6"/>
          </p:cNvCxnSpPr>
          <p:nvPr/>
        </p:nvCxnSpPr>
        <p:spPr>
          <a:xfrm flipH="1">
            <a:off x="5077923" y="4077072"/>
            <a:ext cx="350071" cy="38678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0" idx="2"/>
            <a:endCxn id="39" idx="4"/>
          </p:cNvCxnSpPr>
          <p:nvPr/>
        </p:nvCxnSpPr>
        <p:spPr>
          <a:xfrm flipH="1" flipV="1">
            <a:off x="4434621" y="4077072"/>
            <a:ext cx="283262" cy="38678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3" idx="0"/>
            <a:endCxn id="41" idx="5"/>
          </p:cNvCxnSpPr>
          <p:nvPr/>
        </p:nvCxnSpPr>
        <p:spPr>
          <a:xfrm flipH="1" flipV="1">
            <a:off x="7174228" y="4024345"/>
            <a:ext cx="71426" cy="24334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3" idx="7"/>
            <a:endCxn id="64" idx="3"/>
          </p:cNvCxnSpPr>
          <p:nvPr/>
        </p:nvCxnSpPr>
        <p:spPr>
          <a:xfrm flipV="1">
            <a:off x="7372947" y="4024345"/>
            <a:ext cx="438749" cy="29607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60" idx="3"/>
            <a:endCxn id="73" idx="7"/>
          </p:cNvCxnSpPr>
          <p:nvPr/>
        </p:nvCxnSpPr>
        <p:spPr>
          <a:xfrm flipH="1">
            <a:off x="4381894" y="4591151"/>
            <a:ext cx="388716" cy="589263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3" idx="6"/>
            <a:endCxn id="72" idx="2"/>
          </p:cNvCxnSpPr>
          <p:nvPr/>
        </p:nvCxnSpPr>
        <p:spPr>
          <a:xfrm>
            <a:off x="4434621" y="5307707"/>
            <a:ext cx="1784675" cy="17568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3" idx="2"/>
            <a:endCxn id="69" idx="6"/>
          </p:cNvCxnSpPr>
          <p:nvPr/>
        </p:nvCxnSpPr>
        <p:spPr>
          <a:xfrm flipH="1">
            <a:off x="2986572" y="5307707"/>
            <a:ext cx="1088009" cy="4190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8" idx="3"/>
            <a:endCxn id="75" idx="7"/>
          </p:cNvCxnSpPr>
          <p:nvPr/>
        </p:nvCxnSpPr>
        <p:spPr>
          <a:xfrm flipH="1">
            <a:off x="1245060" y="4670134"/>
            <a:ext cx="457095" cy="53116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58" idx="4"/>
            <a:endCxn id="70" idx="0"/>
          </p:cNvCxnSpPr>
          <p:nvPr/>
        </p:nvCxnSpPr>
        <p:spPr>
          <a:xfrm>
            <a:off x="1829448" y="4722861"/>
            <a:ext cx="161856" cy="99343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53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2959332"/>
            <a:ext cx="8136904" cy="1852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Managed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</a:t>
            </a:r>
            <a:r>
              <a:rPr lang="en-US" dirty="0" smtClean="0"/>
              <a:t>GC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7" name="Rectangle 6"/>
          <p:cNvSpPr/>
          <p:nvPr/>
        </p:nvSpPr>
        <p:spPr>
          <a:xfrm>
            <a:off x="611560" y="1196752"/>
            <a:ext cx="8136904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roots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1600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35896" y="1628800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variables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0192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 registers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15616" y="216886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Oval 11"/>
          <p:cNvSpPr/>
          <p:nvPr/>
        </p:nvSpPr>
        <p:spPr>
          <a:xfrm>
            <a:off x="1604650" y="216886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Oval 12"/>
          <p:cNvSpPr/>
          <p:nvPr/>
        </p:nvSpPr>
        <p:spPr>
          <a:xfrm>
            <a:off x="2071285" y="216886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Oval 13"/>
          <p:cNvSpPr/>
          <p:nvPr/>
        </p:nvSpPr>
        <p:spPr>
          <a:xfrm>
            <a:off x="3785355" y="2186408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Oval 14"/>
          <p:cNvSpPr/>
          <p:nvPr/>
        </p:nvSpPr>
        <p:spPr>
          <a:xfrm>
            <a:off x="4254601" y="2186408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Oval 15"/>
          <p:cNvSpPr/>
          <p:nvPr/>
        </p:nvSpPr>
        <p:spPr>
          <a:xfrm>
            <a:off x="4718404" y="218733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Oval 16"/>
          <p:cNvSpPr/>
          <p:nvPr/>
        </p:nvSpPr>
        <p:spPr>
          <a:xfrm>
            <a:off x="5192747" y="218733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Oval 17"/>
          <p:cNvSpPr/>
          <p:nvPr/>
        </p:nvSpPr>
        <p:spPr>
          <a:xfrm>
            <a:off x="6455266" y="216886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Oval 34"/>
          <p:cNvSpPr/>
          <p:nvPr/>
        </p:nvSpPr>
        <p:spPr>
          <a:xfrm>
            <a:off x="1115616" y="30865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Oval 35"/>
          <p:cNvSpPr/>
          <p:nvPr/>
        </p:nvSpPr>
        <p:spPr>
          <a:xfrm>
            <a:off x="1651323" y="3788311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Oval 36"/>
          <p:cNvSpPr/>
          <p:nvPr/>
        </p:nvSpPr>
        <p:spPr>
          <a:xfrm>
            <a:off x="2685023" y="3098014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Oval 37"/>
          <p:cNvSpPr/>
          <p:nvPr/>
        </p:nvSpPr>
        <p:spPr>
          <a:xfrm>
            <a:off x="3785355" y="3104056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Oval 38"/>
          <p:cNvSpPr/>
          <p:nvPr/>
        </p:nvSpPr>
        <p:spPr>
          <a:xfrm>
            <a:off x="4254601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Oval 39"/>
          <p:cNvSpPr/>
          <p:nvPr/>
        </p:nvSpPr>
        <p:spPr>
          <a:xfrm>
            <a:off x="5247974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Oval 40"/>
          <p:cNvSpPr/>
          <p:nvPr/>
        </p:nvSpPr>
        <p:spPr>
          <a:xfrm>
            <a:off x="6866915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Oval 41"/>
          <p:cNvSpPr/>
          <p:nvPr/>
        </p:nvSpPr>
        <p:spPr>
          <a:xfrm>
            <a:off x="6455266" y="30865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Straight Arrow Connector 43"/>
          <p:cNvCxnSpPr>
            <a:stCxn id="11" idx="4"/>
            <a:endCxn id="35" idx="0"/>
          </p:cNvCxnSpPr>
          <p:nvPr/>
        </p:nvCxnSpPr>
        <p:spPr>
          <a:xfrm>
            <a:off x="1295636" y="2528900"/>
            <a:ext cx="0" cy="557608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5"/>
            <a:endCxn id="36" idx="1"/>
          </p:cNvCxnSpPr>
          <p:nvPr/>
        </p:nvCxnSpPr>
        <p:spPr>
          <a:xfrm>
            <a:off x="1422929" y="3393821"/>
            <a:ext cx="281121" cy="447217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5"/>
            <a:endCxn id="37" idx="1"/>
          </p:cNvCxnSpPr>
          <p:nvPr/>
        </p:nvCxnSpPr>
        <p:spPr>
          <a:xfrm>
            <a:off x="2378598" y="2476173"/>
            <a:ext cx="359152" cy="674568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4"/>
            <a:endCxn id="35" idx="7"/>
          </p:cNvCxnSpPr>
          <p:nvPr/>
        </p:nvCxnSpPr>
        <p:spPr>
          <a:xfrm flipH="1">
            <a:off x="1422929" y="2528900"/>
            <a:ext cx="361741" cy="610335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3"/>
            <a:endCxn id="37" idx="7"/>
          </p:cNvCxnSpPr>
          <p:nvPr/>
        </p:nvCxnSpPr>
        <p:spPr>
          <a:xfrm flipH="1">
            <a:off x="2992336" y="2493721"/>
            <a:ext cx="845746" cy="657020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5" idx="3"/>
            <a:endCxn id="38" idx="0"/>
          </p:cNvCxnSpPr>
          <p:nvPr/>
        </p:nvCxnSpPr>
        <p:spPr>
          <a:xfrm flipH="1">
            <a:off x="3965375" y="2493721"/>
            <a:ext cx="341953" cy="610335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6" idx="3"/>
            <a:endCxn id="38" idx="7"/>
          </p:cNvCxnSpPr>
          <p:nvPr/>
        </p:nvCxnSpPr>
        <p:spPr>
          <a:xfrm flipH="1">
            <a:off x="4092668" y="2494643"/>
            <a:ext cx="678463" cy="662140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6" idx="4"/>
            <a:endCxn id="39" idx="0"/>
          </p:cNvCxnSpPr>
          <p:nvPr/>
        </p:nvCxnSpPr>
        <p:spPr>
          <a:xfrm flipH="1">
            <a:off x="4434621" y="2547370"/>
            <a:ext cx="463803" cy="1169662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6" idx="5"/>
            <a:endCxn id="40" idx="1"/>
          </p:cNvCxnSpPr>
          <p:nvPr/>
        </p:nvCxnSpPr>
        <p:spPr>
          <a:xfrm>
            <a:off x="5025717" y="2494643"/>
            <a:ext cx="274984" cy="1275116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7" idx="4"/>
            <a:endCxn id="40" idx="0"/>
          </p:cNvCxnSpPr>
          <p:nvPr/>
        </p:nvCxnSpPr>
        <p:spPr>
          <a:xfrm>
            <a:off x="5372767" y="2547370"/>
            <a:ext cx="55227" cy="1169662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8" idx="4"/>
            <a:endCxn id="42" idx="0"/>
          </p:cNvCxnSpPr>
          <p:nvPr/>
        </p:nvCxnSpPr>
        <p:spPr>
          <a:xfrm>
            <a:off x="6635286" y="2528900"/>
            <a:ext cx="0" cy="557608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" idx="5"/>
            <a:endCxn id="41" idx="0"/>
          </p:cNvCxnSpPr>
          <p:nvPr/>
        </p:nvCxnSpPr>
        <p:spPr>
          <a:xfrm>
            <a:off x="6762579" y="2476173"/>
            <a:ext cx="284356" cy="1240859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2" idx="4"/>
            <a:endCxn id="41" idx="1"/>
          </p:cNvCxnSpPr>
          <p:nvPr/>
        </p:nvCxnSpPr>
        <p:spPr>
          <a:xfrm>
            <a:off x="6635286" y="3446548"/>
            <a:ext cx="284356" cy="323211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0" idx="2"/>
            <a:endCxn id="39" idx="6"/>
          </p:cNvCxnSpPr>
          <p:nvPr/>
        </p:nvCxnSpPr>
        <p:spPr>
          <a:xfrm flipH="1">
            <a:off x="4614641" y="3897052"/>
            <a:ext cx="633333" cy="0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8" idx="2"/>
            <a:endCxn id="37" idx="6"/>
          </p:cNvCxnSpPr>
          <p:nvPr/>
        </p:nvCxnSpPr>
        <p:spPr>
          <a:xfrm flipH="1" flipV="1">
            <a:off x="3045063" y="3278034"/>
            <a:ext cx="740292" cy="6042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0" idx="6"/>
            <a:endCxn id="42" idx="2"/>
          </p:cNvCxnSpPr>
          <p:nvPr/>
        </p:nvCxnSpPr>
        <p:spPr>
          <a:xfrm flipV="1">
            <a:off x="5608014" y="3266528"/>
            <a:ext cx="847252" cy="630524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11560" y="4977330"/>
            <a:ext cx="8136904" cy="13098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Native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2464676" y="38161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Oval 57"/>
          <p:cNvSpPr/>
          <p:nvPr/>
        </p:nvSpPr>
        <p:spPr>
          <a:xfrm>
            <a:off x="1649428" y="4362821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Oval 59"/>
          <p:cNvSpPr/>
          <p:nvPr/>
        </p:nvSpPr>
        <p:spPr>
          <a:xfrm>
            <a:off x="4717883" y="428383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Oval 60"/>
          <p:cNvSpPr/>
          <p:nvPr/>
        </p:nvSpPr>
        <p:spPr>
          <a:xfrm>
            <a:off x="6057440" y="3949896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Oval 62"/>
          <p:cNvSpPr/>
          <p:nvPr/>
        </p:nvSpPr>
        <p:spPr>
          <a:xfrm>
            <a:off x="7065634" y="426769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Oval 63"/>
          <p:cNvSpPr/>
          <p:nvPr/>
        </p:nvSpPr>
        <p:spPr>
          <a:xfrm>
            <a:off x="7758969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Oval 65"/>
          <p:cNvSpPr/>
          <p:nvPr/>
        </p:nvSpPr>
        <p:spPr>
          <a:xfrm>
            <a:off x="3316186" y="426769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Oval 66"/>
          <p:cNvSpPr/>
          <p:nvPr/>
        </p:nvSpPr>
        <p:spPr>
          <a:xfrm>
            <a:off x="775891" y="3795089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Oval 68"/>
          <p:cNvSpPr/>
          <p:nvPr/>
        </p:nvSpPr>
        <p:spPr>
          <a:xfrm>
            <a:off x="2626532" y="5169587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Oval 69"/>
          <p:cNvSpPr/>
          <p:nvPr/>
        </p:nvSpPr>
        <p:spPr>
          <a:xfrm>
            <a:off x="1811284" y="571630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Oval 71"/>
          <p:cNvSpPr/>
          <p:nvPr/>
        </p:nvSpPr>
        <p:spPr>
          <a:xfrm>
            <a:off x="6219296" y="5303375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Oval 72"/>
          <p:cNvSpPr/>
          <p:nvPr/>
        </p:nvSpPr>
        <p:spPr>
          <a:xfrm>
            <a:off x="4074581" y="5127687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Oval 74"/>
          <p:cNvSpPr/>
          <p:nvPr/>
        </p:nvSpPr>
        <p:spPr>
          <a:xfrm>
            <a:off x="937747" y="514856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6" name="Straight Arrow Connector 75"/>
          <p:cNvCxnSpPr>
            <a:stCxn id="46" idx="6"/>
            <a:endCxn id="66" idx="1"/>
          </p:cNvCxnSpPr>
          <p:nvPr/>
        </p:nvCxnSpPr>
        <p:spPr>
          <a:xfrm>
            <a:off x="2824716" y="3996128"/>
            <a:ext cx="544197" cy="32428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7" idx="5"/>
            <a:endCxn id="58" idx="1"/>
          </p:cNvCxnSpPr>
          <p:nvPr/>
        </p:nvCxnSpPr>
        <p:spPr>
          <a:xfrm>
            <a:off x="1083204" y="4102402"/>
            <a:ext cx="618951" cy="31314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6" idx="4"/>
            <a:endCxn id="58" idx="0"/>
          </p:cNvCxnSpPr>
          <p:nvPr/>
        </p:nvCxnSpPr>
        <p:spPr>
          <a:xfrm flipH="1">
            <a:off x="1829448" y="4148351"/>
            <a:ext cx="1895" cy="214470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6" idx="2"/>
            <a:endCxn id="36" idx="6"/>
          </p:cNvCxnSpPr>
          <p:nvPr/>
        </p:nvCxnSpPr>
        <p:spPr>
          <a:xfrm flipH="1" flipV="1">
            <a:off x="2011363" y="3968331"/>
            <a:ext cx="453313" cy="27797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6" idx="3"/>
            <a:endCxn id="58" idx="6"/>
          </p:cNvCxnSpPr>
          <p:nvPr/>
        </p:nvCxnSpPr>
        <p:spPr>
          <a:xfrm flipH="1">
            <a:off x="2009468" y="4123421"/>
            <a:ext cx="507935" cy="41942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0" idx="4"/>
            <a:endCxn id="60" idx="6"/>
          </p:cNvCxnSpPr>
          <p:nvPr/>
        </p:nvCxnSpPr>
        <p:spPr>
          <a:xfrm flipH="1">
            <a:off x="5077923" y="4077072"/>
            <a:ext cx="350071" cy="386786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0" idx="2"/>
            <a:endCxn id="39" idx="4"/>
          </p:cNvCxnSpPr>
          <p:nvPr/>
        </p:nvCxnSpPr>
        <p:spPr>
          <a:xfrm flipH="1" flipV="1">
            <a:off x="4434621" y="4077072"/>
            <a:ext cx="283262" cy="386786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3" idx="0"/>
            <a:endCxn id="41" idx="5"/>
          </p:cNvCxnSpPr>
          <p:nvPr/>
        </p:nvCxnSpPr>
        <p:spPr>
          <a:xfrm flipH="1" flipV="1">
            <a:off x="7174228" y="4024345"/>
            <a:ext cx="71426" cy="24334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3" idx="7"/>
            <a:endCxn id="64" idx="3"/>
          </p:cNvCxnSpPr>
          <p:nvPr/>
        </p:nvCxnSpPr>
        <p:spPr>
          <a:xfrm flipV="1">
            <a:off x="7372947" y="4024345"/>
            <a:ext cx="438749" cy="29607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60" idx="3"/>
            <a:endCxn id="73" idx="7"/>
          </p:cNvCxnSpPr>
          <p:nvPr/>
        </p:nvCxnSpPr>
        <p:spPr>
          <a:xfrm flipH="1">
            <a:off x="4381894" y="4591151"/>
            <a:ext cx="388716" cy="589263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3" idx="6"/>
            <a:endCxn id="72" idx="2"/>
          </p:cNvCxnSpPr>
          <p:nvPr/>
        </p:nvCxnSpPr>
        <p:spPr>
          <a:xfrm>
            <a:off x="4434621" y="5307707"/>
            <a:ext cx="1784675" cy="17568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3" idx="2"/>
            <a:endCxn id="69" idx="6"/>
          </p:cNvCxnSpPr>
          <p:nvPr/>
        </p:nvCxnSpPr>
        <p:spPr>
          <a:xfrm flipH="1">
            <a:off x="2986572" y="5307707"/>
            <a:ext cx="1088009" cy="4190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8" idx="3"/>
            <a:endCxn id="75" idx="7"/>
          </p:cNvCxnSpPr>
          <p:nvPr/>
        </p:nvCxnSpPr>
        <p:spPr>
          <a:xfrm flipH="1">
            <a:off x="1245060" y="4670134"/>
            <a:ext cx="457095" cy="53116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58" idx="4"/>
            <a:endCxn id="70" idx="0"/>
          </p:cNvCxnSpPr>
          <p:nvPr/>
        </p:nvCxnSpPr>
        <p:spPr>
          <a:xfrm>
            <a:off x="1829448" y="4722861"/>
            <a:ext cx="161856" cy="99343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56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2959332"/>
            <a:ext cx="8136904" cy="1852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Managed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</a:t>
            </a:r>
            <a:r>
              <a:rPr lang="en-US" dirty="0" smtClean="0"/>
              <a:t>GC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7" name="Rectangle 6"/>
          <p:cNvSpPr/>
          <p:nvPr/>
        </p:nvSpPr>
        <p:spPr>
          <a:xfrm>
            <a:off x="611560" y="1196752"/>
            <a:ext cx="8136904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roots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1600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35896" y="1628800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variables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0192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 registers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15616" y="216886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Oval 11"/>
          <p:cNvSpPr/>
          <p:nvPr/>
        </p:nvSpPr>
        <p:spPr>
          <a:xfrm>
            <a:off x="1604650" y="216886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Oval 12"/>
          <p:cNvSpPr/>
          <p:nvPr/>
        </p:nvSpPr>
        <p:spPr>
          <a:xfrm>
            <a:off x="2071285" y="216886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Oval 13"/>
          <p:cNvSpPr/>
          <p:nvPr/>
        </p:nvSpPr>
        <p:spPr>
          <a:xfrm>
            <a:off x="3785355" y="2186408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Oval 14"/>
          <p:cNvSpPr/>
          <p:nvPr/>
        </p:nvSpPr>
        <p:spPr>
          <a:xfrm>
            <a:off x="4254601" y="2186408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Oval 15"/>
          <p:cNvSpPr/>
          <p:nvPr/>
        </p:nvSpPr>
        <p:spPr>
          <a:xfrm>
            <a:off x="4718404" y="218733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Oval 16"/>
          <p:cNvSpPr/>
          <p:nvPr/>
        </p:nvSpPr>
        <p:spPr>
          <a:xfrm>
            <a:off x="5192747" y="218733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Oval 17"/>
          <p:cNvSpPr/>
          <p:nvPr/>
        </p:nvSpPr>
        <p:spPr>
          <a:xfrm>
            <a:off x="6455266" y="216886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Oval 34"/>
          <p:cNvSpPr/>
          <p:nvPr/>
        </p:nvSpPr>
        <p:spPr>
          <a:xfrm>
            <a:off x="1115616" y="3086508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Oval 35"/>
          <p:cNvSpPr/>
          <p:nvPr/>
        </p:nvSpPr>
        <p:spPr>
          <a:xfrm>
            <a:off x="1651323" y="3788311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Oval 36"/>
          <p:cNvSpPr/>
          <p:nvPr/>
        </p:nvSpPr>
        <p:spPr>
          <a:xfrm>
            <a:off x="2685023" y="3098014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Oval 37"/>
          <p:cNvSpPr/>
          <p:nvPr/>
        </p:nvSpPr>
        <p:spPr>
          <a:xfrm>
            <a:off x="3785355" y="3104056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Oval 38"/>
          <p:cNvSpPr/>
          <p:nvPr/>
        </p:nvSpPr>
        <p:spPr>
          <a:xfrm>
            <a:off x="4254601" y="3717032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Oval 39"/>
          <p:cNvSpPr/>
          <p:nvPr/>
        </p:nvSpPr>
        <p:spPr>
          <a:xfrm>
            <a:off x="5247974" y="3717032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Oval 40"/>
          <p:cNvSpPr/>
          <p:nvPr/>
        </p:nvSpPr>
        <p:spPr>
          <a:xfrm>
            <a:off x="6866915" y="3717032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Oval 41"/>
          <p:cNvSpPr/>
          <p:nvPr/>
        </p:nvSpPr>
        <p:spPr>
          <a:xfrm>
            <a:off x="6455266" y="3086508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Straight Arrow Connector 43"/>
          <p:cNvCxnSpPr>
            <a:stCxn id="11" idx="4"/>
            <a:endCxn id="35" idx="0"/>
          </p:cNvCxnSpPr>
          <p:nvPr/>
        </p:nvCxnSpPr>
        <p:spPr>
          <a:xfrm>
            <a:off x="1295636" y="2528900"/>
            <a:ext cx="0" cy="55760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5"/>
            <a:endCxn id="36" idx="1"/>
          </p:cNvCxnSpPr>
          <p:nvPr/>
        </p:nvCxnSpPr>
        <p:spPr>
          <a:xfrm>
            <a:off x="1422929" y="3393821"/>
            <a:ext cx="281121" cy="447217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5"/>
            <a:endCxn id="37" idx="1"/>
          </p:cNvCxnSpPr>
          <p:nvPr/>
        </p:nvCxnSpPr>
        <p:spPr>
          <a:xfrm>
            <a:off x="2378598" y="2476173"/>
            <a:ext cx="359152" cy="67456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4"/>
            <a:endCxn id="35" idx="7"/>
          </p:cNvCxnSpPr>
          <p:nvPr/>
        </p:nvCxnSpPr>
        <p:spPr>
          <a:xfrm flipH="1">
            <a:off x="1422929" y="2528900"/>
            <a:ext cx="361741" cy="61033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3"/>
            <a:endCxn id="37" idx="7"/>
          </p:cNvCxnSpPr>
          <p:nvPr/>
        </p:nvCxnSpPr>
        <p:spPr>
          <a:xfrm flipH="1">
            <a:off x="2992336" y="2493721"/>
            <a:ext cx="845746" cy="65702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5" idx="3"/>
            <a:endCxn id="38" idx="0"/>
          </p:cNvCxnSpPr>
          <p:nvPr/>
        </p:nvCxnSpPr>
        <p:spPr>
          <a:xfrm flipH="1">
            <a:off x="3965375" y="2493721"/>
            <a:ext cx="341953" cy="61033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6" idx="3"/>
            <a:endCxn id="38" idx="7"/>
          </p:cNvCxnSpPr>
          <p:nvPr/>
        </p:nvCxnSpPr>
        <p:spPr>
          <a:xfrm flipH="1">
            <a:off x="4092668" y="2494643"/>
            <a:ext cx="678463" cy="66214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6" idx="4"/>
            <a:endCxn id="39" idx="0"/>
          </p:cNvCxnSpPr>
          <p:nvPr/>
        </p:nvCxnSpPr>
        <p:spPr>
          <a:xfrm flipH="1">
            <a:off x="4434621" y="2547370"/>
            <a:ext cx="463803" cy="116966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6" idx="5"/>
            <a:endCxn id="40" idx="1"/>
          </p:cNvCxnSpPr>
          <p:nvPr/>
        </p:nvCxnSpPr>
        <p:spPr>
          <a:xfrm>
            <a:off x="5025717" y="2494643"/>
            <a:ext cx="274984" cy="127511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7" idx="4"/>
            <a:endCxn id="40" idx="0"/>
          </p:cNvCxnSpPr>
          <p:nvPr/>
        </p:nvCxnSpPr>
        <p:spPr>
          <a:xfrm>
            <a:off x="5372767" y="2547370"/>
            <a:ext cx="55227" cy="116966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8" idx="4"/>
            <a:endCxn id="42" idx="0"/>
          </p:cNvCxnSpPr>
          <p:nvPr/>
        </p:nvCxnSpPr>
        <p:spPr>
          <a:xfrm>
            <a:off x="6635286" y="2528900"/>
            <a:ext cx="0" cy="55760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" idx="5"/>
            <a:endCxn id="41" idx="0"/>
          </p:cNvCxnSpPr>
          <p:nvPr/>
        </p:nvCxnSpPr>
        <p:spPr>
          <a:xfrm>
            <a:off x="6762579" y="2476173"/>
            <a:ext cx="284356" cy="124085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2" idx="4"/>
            <a:endCxn id="41" idx="1"/>
          </p:cNvCxnSpPr>
          <p:nvPr/>
        </p:nvCxnSpPr>
        <p:spPr>
          <a:xfrm>
            <a:off x="6635286" y="3446548"/>
            <a:ext cx="284356" cy="32321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0" idx="2"/>
            <a:endCxn id="39" idx="6"/>
          </p:cNvCxnSpPr>
          <p:nvPr/>
        </p:nvCxnSpPr>
        <p:spPr>
          <a:xfrm flipH="1">
            <a:off x="4614641" y="3897052"/>
            <a:ext cx="633333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8" idx="2"/>
            <a:endCxn id="37" idx="6"/>
          </p:cNvCxnSpPr>
          <p:nvPr/>
        </p:nvCxnSpPr>
        <p:spPr>
          <a:xfrm flipH="1" flipV="1">
            <a:off x="3045063" y="3278034"/>
            <a:ext cx="740292" cy="604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0" idx="6"/>
            <a:endCxn id="42" idx="2"/>
          </p:cNvCxnSpPr>
          <p:nvPr/>
        </p:nvCxnSpPr>
        <p:spPr>
          <a:xfrm flipV="1">
            <a:off x="5608014" y="3266528"/>
            <a:ext cx="847252" cy="63052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11560" y="4977330"/>
            <a:ext cx="8136904" cy="13098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Native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2464676" y="38161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Oval 57"/>
          <p:cNvSpPr/>
          <p:nvPr/>
        </p:nvSpPr>
        <p:spPr>
          <a:xfrm>
            <a:off x="1649428" y="4362821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Oval 59"/>
          <p:cNvSpPr/>
          <p:nvPr/>
        </p:nvSpPr>
        <p:spPr>
          <a:xfrm>
            <a:off x="4717883" y="4283838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Oval 60"/>
          <p:cNvSpPr/>
          <p:nvPr/>
        </p:nvSpPr>
        <p:spPr>
          <a:xfrm>
            <a:off x="6057440" y="3949896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Oval 62"/>
          <p:cNvSpPr/>
          <p:nvPr/>
        </p:nvSpPr>
        <p:spPr>
          <a:xfrm>
            <a:off x="7065634" y="426769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Oval 63"/>
          <p:cNvSpPr/>
          <p:nvPr/>
        </p:nvSpPr>
        <p:spPr>
          <a:xfrm>
            <a:off x="7758969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Oval 65"/>
          <p:cNvSpPr/>
          <p:nvPr/>
        </p:nvSpPr>
        <p:spPr>
          <a:xfrm>
            <a:off x="3316186" y="426769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Oval 66"/>
          <p:cNvSpPr/>
          <p:nvPr/>
        </p:nvSpPr>
        <p:spPr>
          <a:xfrm>
            <a:off x="775891" y="3795089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Oval 68"/>
          <p:cNvSpPr/>
          <p:nvPr/>
        </p:nvSpPr>
        <p:spPr>
          <a:xfrm>
            <a:off x="2626532" y="5169587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Oval 69"/>
          <p:cNvSpPr/>
          <p:nvPr/>
        </p:nvSpPr>
        <p:spPr>
          <a:xfrm>
            <a:off x="1811284" y="571630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Oval 71"/>
          <p:cNvSpPr/>
          <p:nvPr/>
        </p:nvSpPr>
        <p:spPr>
          <a:xfrm>
            <a:off x="6219296" y="5303375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Oval 72"/>
          <p:cNvSpPr/>
          <p:nvPr/>
        </p:nvSpPr>
        <p:spPr>
          <a:xfrm>
            <a:off x="4074581" y="5127687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Oval 74"/>
          <p:cNvSpPr/>
          <p:nvPr/>
        </p:nvSpPr>
        <p:spPr>
          <a:xfrm>
            <a:off x="937747" y="514856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6" name="Straight Arrow Connector 75"/>
          <p:cNvCxnSpPr>
            <a:stCxn id="46" idx="6"/>
            <a:endCxn id="66" idx="1"/>
          </p:cNvCxnSpPr>
          <p:nvPr/>
        </p:nvCxnSpPr>
        <p:spPr>
          <a:xfrm>
            <a:off x="2824716" y="3996128"/>
            <a:ext cx="544197" cy="32428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7" idx="5"/>
            <a:endCxn id="58" idx="1"/>
          </p:cNvCxnSpPr>
          <p:nvPr/>
        </p:nvCxnSpPr>
        <p:spPr>
          <a:xfrm>
            <a:off x="1083204" y="4102402"/>
            <a:ext cx="618951" cy="31314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6" idx="4"/>
            <a:endCxn id="58" idx="0"/>
          </p:cNvCxnSpPr>
          <p:nvPr/>
        </p:nvCxnSpPr>
        <p:spPr>
          <a:xfrm flipH="1">
            <a:off x="1829448" y="4148351"/>
            <a:ext cx="1895" cy="21447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6" idx="2"/>
            <a:endCxn id="36" idx="6"/>
          </p:cNvCxnSpPr>
          <p:nvPr/>
        </p:nvCxnSpPr>
        <p:spPr>
          <a:xfrm flipH="1" flipV="1">
            <a:off x="2011363" y="3968331"/>
            <a:ext cx="453313" cy="27797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6" idx="3"/>
            <a:endCxn id="58" idx="6"/>
          </p:cNvCxnSpPr>
          <p:nvPr/>
        </p:nvCxnSpPr>
        <p:spPr>
          <a:xfrm flipH="1">
            <a:off x="2009468" y="4123421"/>
            <a:ext cx="507935" cy="41942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0" idx="4"/>
            <a:endCxn id="60" idx="6"/>
          </p:cNvCxnSpPr>
          <p:nvPr/>
        </p:nvCxnSpPr>
        <p:spPr>
          <a:xfrm flipH="1">
            <a:off x="5077923" y="4077072"/>
            <a:ext cx="350071" cy="38678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0" idx="2"/>
            <a:endCxn id="39" idx="4"/>
          </p:cNvCxnSpPr>
          <p:nvPr/>
        </p:nvCxnSpPr>
        <p:spPr>
          <a:xfrm flipH="1" flipV="1">
            <a:off x="4434621" y="4077072"/>
            <a:ext cx="283262" cy="38678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3" idx="0"/>
            <a:endCxn id="41" idx="5"/>
          </p:cNvCxnSpPr>
          <p:nvPr/>
        </p:nvCxnSpPr>
        <p:spPr>
          <a:xfrm flipH="1" flipV="1">
            <a:off x="7174228" y="4024345"/>
            <a:ext cx="71426" cy="24334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3" idx="7"/>
            <a:endCxn id="64" idx="3"/>
          </p:cNvCxnSpPr>
          <p:nvPr/>
        </p:nvCxnSpPr>
        <p:spPr>
          <a:xfrm flipV="1">
            <a:off x="7372947" y="4024345"/>
            <a:ext cx="438749" cy="29607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60" idx="3"/>
            <a:endCxn id="73" idx="7"/>
          </p:cNvCxnSpPr>
          <p:nvPr/>
        </p:nvCxnSpPr>
        <p:spPr>
          <a:xfrm flipH="1">
            <a:off x="4381894" y="4591151"/>
            <a:ext cx="388716" cy="589263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3" idx="6"/>
            <a:endCxn id="72" idx="2"/>
          </p:cNvCxnSpPr>
          <p:nvPr/>
        </p:nvCxnSpPr>
        <p:spPr>
          <a:xfrm>
            <a:off x="4434621" y="5307707"/>
            <a:ext cx="1784675" cy="17568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3" idx="2"/>
            <a:endCxn id="69" idx="6"/>
          </p:cNvCxnSpPr>
          <p:nvPr/>
        </p:nvCxnSpPr>
        <p:spPr>
          <a:xfrm flipH="1">
            <a:off x="2986572" y="5307707"/>
            <a:ext cx="1088009" cy="4190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8" idx="3"/>
            <a:endCxn id="75" idx="7"/>
          </p:cNvCxnSpPr>
          <p:nvPr/>
        </p:nvCxnSpPr>
        <p:spPr>
          <a:xfrm flipH="1">
            <a:off x="1245060" y="4670134"/>
            <a:ext cx="457095" cy="53116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58" idx="4"/>
            <a:endCxn id="70" idx="0"/>
          </p:cNvCxnSpPr>
          <p:nvPr/>
        </p:nvCxnSpPr>
        <p:spPr>
          <a:xfrm>
            <a:off x="1829448" y="4722861"/>
            <a:ext cx="161856" cy="99343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66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2959332"/>
            <a:ext cx="8136904" cy="1852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Managed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</a:t>
            </a:r>
            <a:r>
              <a:rPr lang="en-US" dirty="0" smtClean="0"/>
              <a:t>GC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7" name="Rectangle 6"/>
          <p:cNvSpPr/>
          <p:nvPr/>
        </p:nvSpPr>
        <p:spPr>
          <a:xfrm>
            <a:off x="611560" y="1196752"/>
            <a:ext cx="8136904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roots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1600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35896" y="1628800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variables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0192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 registers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15616" y="216886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Oval 11"/>
          <p:cNvSpPr/>
          <p:nvPr/>
        </p:nvSpPr>
        <p:spPr>
          <a:xfrm>
            <a:off x="1604650" y="216886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Oval 12"/>
          <p:cNvSpPr/>
          <p:nvPr/>
        </p:nvSpPr>
        <p:spPr>
          <a:xfrm>
            <a:off x="2071285" y="216886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Oval 13"/>
          <p:cNvSpPr/>
          <p:nvPr/>
        </p:nvSpPr>
        <p:spPr>
          <a:xfrm>
            <a:off x="3785355" y="2186408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Oval 14"/>
          <p:cNvSpPr/>
          <p:nvPr/>
        </p:nvSpPr>
        <p:spPr>
          <a:xfrm>
            <a:off x="4254601" y="2186408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Oval 15"/>
          <p:cNvSpPr/>
          <p:nvPr/>
        </p:nvSpPr>
        <p:spPr>
          <a:xfrm>
            <a:off x="4718404" y="218733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Oval 16"/>
          <p:cNvSpPr/>
          <p:nvPr/>
        </p:nvSpPr>
        <p:spPr>
          <a:xfrm>
            <a:off x="5192747" y="218733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Oval 17"/>
          <p:cNvSpPr/>
          <p:nvPr/>
        </p:nvSpPr>
        <p:spPr>
          <a:xfrm>
            <a:off x="6455266" y="2168860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Oval 34"/>
          <p:cNvSpPr/>
          <p:nvPr/>
        </p:nvSpPr>
        <p:spPr>
          <a:xfrm>
            <a:off x="1115616" y="3086508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Oval 35"/>
          <p:cNvSpPr/>
          <p:nvPr/>
        </p:nvSpPr>
        <p:spPr>
          <a:xfrm>
            <a:off x="1651323" y="3788311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Oval 36"/>
          <p:cNvSpPr/>
          <p:nvPr/>
        </p:nvSpPr>
        <p:spPr>
          <a:xfrm>
            <a:off x="2685023" y="3098014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Oval 37"/>
          <p:cNvSpPr/>
          <p:nvPr/>
        </p:nvSpPr>
        <p:spPr>
          <a:xfrm>
            <a:off x="3785355" y="3104056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Oval 38"/>
          <p:cNvSpPr/>
          <p:nvPr/>
        </p:nvSpPr>
        <p:spPr>
          <a:xfrm>
            <a:off x="4254601" y="3717032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Oval 39"/>
          <p:cNvSpPr/>
          <p:nvPr/>
        </p:nvSpPr>
        <p:spPr>
          <a:xfrm>
            <a:off x="5247974" y="3717032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Oval 40"/>
          <p:cNvSpPr/>
          <p:nvPr/>
        </p:nvSpPr>
        <p:spPr>
          <a:xfrm>
            <a:off x="6866915" y="3717032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Oval 41"/>
          <p:cNvSpPr/>
          <p:nvPr/>
        </p:nvSpPr>
        <p:spPr>
          <a:xfrm>
            <a:off x="6455266" y="3086508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Straight Arrow Connector 43"/>
          <p:cNvCxnSpPr>
            <a:stCxn id="11" idx="4"/>
            <a:endCxn id="35" idx="0"/>
          </p:cNvCxnSpPr>
          <p:nvPr/>
        </p:nvCxnSpPr>
        <p:spPr>
          <a:xfrm>
            <a:off x="1295636" y="2528900"/>
            <a:ext cx="0" cy="55760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5"/>
            <a:endCxn id="36" idx="1"/>
          </p:cNvCxnSpPr>
          <p:nvPr/>
        </p:nvCxnSpPr>
        <p:spPr>
          <a:xfrm>
            <a:off x="1422929" y="3393821"/>
            <a:ext cx="281121" cy="447217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5"/>
            <a:endCxn id="37" idx="1"/>
          </p:cNvCxnSpPr>
          <p:nvPr/>
        </p:nvCxnSpPr>
        <p:spPr>
          <a:xfrm>
            <a:off x="2378598" y="2476173"/>
            <a:ext cx="359152" cy="67456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4"/>
            <a:endCxn id="35" idx="7"/>
          </p:cNvCxnSpPr>
          <p:nvPr/>
        </p:nvCxnSpPr>
        <p:spPr>
          <a:xfrm flipH="1">
            <a:off x="1422929" y="2528900"/>
            <a:ext cx="361741" cy="61033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3"/>
            <a:endCxn id="37" idx="7"/>
          </p:cNvCxnSpPr>
          <p:nvPr/>
        </p:nvCxnSpPr>
        <p:spPr>
          <a:xfrm flipH="1">
            <a:off x="2992336" y="2493721"/>
            <a:ext cx="845746" cy="65702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5" idx="3"/>
            <a:endCxn id="38" idx="0"/>
          </p:cNvCxnSpPr>
          <p:nvPr/>
        </p:nvCxnSpPr>
        <p:spPr>
          <a:xfrm flipH="1">
            <a:off x="3965375" y="2493721"/>
            <a:ext cx="341953" cy="61033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6" idx="3"/>
            <a:endCxn id="38" idx="7"/>
          </p:cNvCxnSpPr>
          <p:nvPr/>
        </p:nvCxnSpPr>
        <p:spPr>
          <a:xfrm flipH="1">
            <a:off x="4092668" y="2494643"/>
            <a:ext cx="678463" cy="66214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6" idx="4"/>
            <a:endCxn id="39" idx="0"/>
          </p:cNvCxnSpPr>
          <p:nvPr/>
        </p:nvCxnSpPr>
        <p:spPr>
          <a:xfrm flipH="1">
            <a:off x="4434621" y="2547370"/>
            <a:ext cx="463803" cy="116966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6" idx="5"/>
            <a:endCxn id="40" idx="1"/>
          </p:cNvCxnSpPr>
          <p:nvPr/>
        </p:nvCxnSpPr>
        <p:spPr>
          <a:xfrm>
            <a:off x="5025717" y="2494643"/>
            <a:ext cx="274984" cy="127511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7" idx="4"/>
            <a:endCxn id="40" idx="0"/>
          </p:cNvCxnSpPr>
          <p:nvPr/>
        </p:nvCxnSpPr>
        <p:spPr>
          <a:xfrm>
            <a:off x="5372767" y="2547370"/>
            <a:ext cx="55227" cy="116966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8" idx="4"/>
            <a:endCxn id="42" idx="0"/>
          </p:cNvCxnSpPr>
          <p:nvPr/>
        </p:nvCxnSpPr>
        <p:spPr>
          <a:xfrm>
            <a:off x="6635286" y="2528900"/>
            <a:ext cx="0" cy="55760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" idx="5"/>
            <a:endCxn id="41" idx="0"/>
          </p:cNvCxnSpPr>
          <p:nvPr/>
        </p:nvCxnSpPr>
        <p:spPr>
          <a:xfrm>
            <a:off x="6762579" y="2476173"/>
            <a:ext cx="284356" cy="124085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2" idx="4"/>
            <a:endCxn id="41" idx="1"/>
          </p:cNvCxnSpPr>
          <p:nvPr/>
        </p:nvCxnSpPr>
        <p:spPr>
          <a:xfrm>
            <a:off x="6635286" y="3446548"/>
            <a:ext cx="284356" cy="32321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0" idx="2"/>
            <a:endCxn id="39" idx="6"/>
          </p:cNvCxnSpPr>
          <p:nvPr/>
        </p:nvCxnSpPr>
        <p:spPr>
          <a:xfrm flipH="1">
            <a:off x="4614641" y="3897052"/>
            <a:ext cx="633333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8" idx="2"/>
            <a:endCxn id="37" idx="6"/>
          </p:cNvCxnSpPr>
          <p:nvPr/>
        </p:nvCxnSpPr>
        <p:spPr>
          <a:xfrm flipH="1" flipV="1">
            <a:off x="3045063" y="3278034"/>
            <a:ext cx="740292" cy="604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0" idx="6"/>
            <a:endCxn id="42" idx="2"/>
          </p:cNvCxnSpPr>
          <p:nvPr/>
        </p:nvCxnSpPr>
        <p:spPr>
          <a:xfrm flipV="1">
            <a:off x="5608014" y="3266528"/>
            <a:ext cx="847252" cy="63052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11560" y="4977330"/>
            <a:ext cx="8136904" cy="13098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Native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2464676" y="3816108"/>
            <a:ext cx="360040" cy="3600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Oval 57"/>
          <p:cNvSpPr/>
          <p:nvPr/>
        </p:nvSpPr>
        <p:spPr>
          <a:xfrm>
            <a:off x="1649428" y="4362821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Oval 59"/>
          <p:cNvSpPr/>
          <p:nvPr/>
        </p:nvSpPr>
        <p:spPr>
          <a:xfrm>
            <a:off x="4717883" y="4283838"/>
            <a:ext cx="360040" cy="36004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Oval 60"/>
          <p:cNvSpPr/>
          <p:nvPr/>
        </p:nvSpPr>
        <p:spPr>
          <a:xfrm>
            <a:off x="6057440" y="3949896"/>
            <a:ext cx="360040" cy="3600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Oval 62"/>
          <p:cNvSpPr/>
          <p:nvPr/>
        </p:nvSpPr>
        <p:spPr>
          <a:xfrm>
            <a:off x="7065634" y="4267690"/>
            <a:ext cx="360040" cy="3600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Oval 63"/>
          <p:cNvSpPr/>
          <p:nvPr/>
        </p:nvSpPr>
        <p:spPr>
          <a:xfrm>
            <a:off x="7758969" y="3717032"/>
            <a:ext cx="360040" cy="3600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Oval 65"/>
          <p:cNvSpPr/>
          <p:nvPr/>
        </p:nvSpPr>
        <p:spPr>
          <a:xfrm>
            <a:off x="3316186" y="4267690"/>
            <a:ext cx="360040" cy="3600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Oval 66"/>
          <p:cNvSpPr/>
          <p:nvPr/>
        </p:nvSpPr>
        <p:spPr>
          <a:xfrm>
            <a:off x="775891" y="3795089"/>
            <a:ext cx="360040" cy="3600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Oval 68"/>
          <p:cNvSpPr/>
          <p:nvPr/>
        </p:nvSpPr>
        <p:spPr>
          <a:xfrm>
            <a:off x="2626532" y="5169587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Oval 69"/>
          <p:cNvSpPr/>
          <p:nvPr/>
        </p:nvSpPr>
        <p:spPr>
          <a:xfrm>
            <a:off x="1811284" y="571630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Oval 71"/>
          <p:cNvSpPr/>
          <p:nvPr/>
        </p:nvSpPr>
        <p:spPr>
          <a:xfrm>
            <a:off x="6219296" y="5303375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Oval 72"/>
          <p:cNvSpPr/>
          <p:nvPr/>
        </p:nvSpPr>
        <p:spPr>
          <a:xfrm>
            <a:off x="4074581" y="5127687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Oval 74"/>
          <p:cNvSpPr/>
          <p:nvPr/>
        </p:nvSpPr>
        <p:spPr>
          <a:xfrm>
            <a:off x="937747" y="514856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6" name="Straight Arrow Connector 75"/>
          <p:cNvCxnSpPr>
            <a:stCxn id="46" idx="6"/>
            <a:endCxn id="66" idx="1"/>
          </p:cNvCxnSpPr>
          <p:nvPr/>
        </p:nvCxnSpPr>
        <p:spPr>
          <a:xfrm>
            <a:off x="2824716" y="3996128"/>
            <a:ext cx="544197" cy="32428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7" idx="5"/>
            <a:endCxn id="58" idx="1"/>
          </p:cNvCxnSpPr>
          <p:nvPr/>
        </p:nvCxnSpPr>
        <p:spPr>
          <a:xfrm>
            <a:off x="1083204" y="4102402"/>
            <a:ext cx="618951" cy="31314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6" idx="4"/>
            <a:endCxn id="58" idx="0"/>
          </p:cNvCxnSpPr>
          <p:nvPr/>
        </p:nvCxnSpPr>
        <p:spPr>
          <a:xfrm flipH="1">
            <a:off x="1829448" y="4148351"/>
            <a:ext cx="1895" cy="21447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6" idx="2"/>
            <a:endCxn id="36" idx="6"/>
          </p:cNvCxnSpPr>
          <p:nvPr/>
        </p:nvCxnSpPr>
        <p:spPr>
          <a:xfrm flipH="1" flipV="1">
            <a:off x="2011363" y="3968331"/>
            <a:ext cx="453313" cy="27797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6" idx="3"/>
            <a:endCxn id="58" idx="6"/>
          </p:cNvCxnSpPr>
          <p:nvPr/>
        </p:nvCxnSpPr>
        <p:spPr>
          <a:xfrm flipH="1">
            <a:off x="2009468" y="4123421"/>
            <a:ext cx="507935" cy="41942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0" idx="4"/>
            <a:endCxn id="60" idx="6"/>
          </p:cNvCxnSpPr>
          <p:nvPr/>
        </p:nvCxnSpPr>
        <p:spPr>
          <a:xfrm flipH="1">
            <a:off x="5077923" y="4077072"/>
            <a:ext cx="350071" cy="38678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0" idx="2"/>
            <a:endCxn id="39" idx="4"/>
          </p:cNvCxnSpPr>
          <p:nvPr/>
        </p:nvCxnSpPr>
        <p:spPr>
          <a:xfrm flipH="1" flipV="1">
            <a:off x="4434621" y="4077072"/>
            <a:ext cx="283262" cy="38678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3" idx="0"/>
            <a:endCxn id="41" idx="5"/>
          </p:cNvCxnSpPr>
          <p:nvPr/>
        </p:nvCxnSpPr>
        <p:spPr>
          <a:xfrm flipH="1" flipV="1">
            <a:off x="7174228" y="4024345"/>
            <a:ext cx="71426" cy="24334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3" idx="7"/>
            <a:endCxn id="64" idx="3"/>
          </p:cNvCxnSpPr>
          <p:nvPr/>
        </p:nvCxnSpPr>
        <p:spPr>
          <a:xfrm flipV="1">
            <a:off x="7372947" y="4024345"/>
            <a:ext cx="438749" cy="29607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60" idx="3"/>
            <a:endCxn id="73" idx="7"/>
          </p:cNvCxnSpPr>
          <p:nvPr/>
        </p:nvCxnSpPr>
        <p:spPr>
          <a:xfrm flipH="1">
            <a:off x="4381894" y="4591151"/>
            <a:ext cx="388716" cy="589263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3" idx="6"/>
            <a:endCxn id="72" idx="2"/>
          </p:cNvCxnSpPr>
          <p:nvPr/>
        </p:nvCxnSpPr>
        <p:spPr>
          <a:xfrm>
            <a:off x="4434621" y="5307707"/>
            <a:ext cx="1784675" cy="17568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3" idx="2"/>
            <a:endCxn id="69" idx="6"/>
          </p:cNvCxnSpPr>
          <p:nvPr/>
        </p:nvCxnSpPr>
        <p:spPr>
          <a:xfrm flipH="1">
            <a:off x="2986572" y="5307707"/>
            <a:ext cx="1088009" cy="4190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8" idx="3"/>
            <a:endCxn id="75" idx="7"/>
          </p:cNvCxnSpPr>
          <p:nvPr/>
        </p:nvCxnSpPr>
        <p:spPr>
          <a:xfrm flipH="1">
            <a:off x="1245060" y="4670134"/>
            <a:ext cx="457095" cy="53116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58" idx="4"/>
            <a:endCxn id="70" idx="0"/>
          </p:cNvCxnSpPr>
          <p:nvPr/>
        </p:nvCxnSpPr>
        <p:spPr>
          <a:xfrm>
            <a:off x="1829448" y="4722861"/>
            <a:ext cx="161856" cy="99343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51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2959332"/>
            <a:ext cx="8136904" cy="1852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Managed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</a:t>
            </a:r>
            <a:r>
              <a:rPr lang="en-US" dirty="0" smtClean="0"/>
              <a:t>GC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7" name="Rectangle 6"/>
          <p:cNvSpPr/>
          <p:nvPr/>
        </p:nvSpPr>
        <p:spPr>
          <a:xfrm>
            <a:off x="611560" y="1196752"/>
            <a:ext cx="8136904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roots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1600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35896" y="1628800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variables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0192" y="1630257"/>
            <a:ext cx="20858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 registers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15616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Oval 11"/>
          <p:cNvSpPr/>
          <p:nvPr/>
        </p:nvSpPr>
        <p:spPr>
          <a:xfrm>
            <a:off x="1604650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Oval 12"/>
          <p:cNvSpPr/>
          <p:nvPr/>
        </p:nvSpPr>
        <p:spPr>
          <a:xfrm>
            <a:off x="2071285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Oval 13"/>
          <p:cNvSpPr/>
          <p:nvPr/>
        </p:nvSpPr>
        <p:spPr>
          <a:xfrm>
            <a:off x="3785355" y="21864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Oval 14"/>
          <p:cNvSpPr/>
          <p:nvPr/>
        </p:nvSpPr>
        <p:spPr>
          <a:xfrm>
            <a:off x="4254601" y="21864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Oval 15"/>
          <p:cNvSpPr/>
          <p:nvPr/>
        </p:nvSpPr>
        <p:spPr>
          <a:xfrm>
            <a:off x="4718404" y="218733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Oval 16"/>
          <p:cNvSpPr/>
          <p:nvPr/>
        </p:nvSpPr>
        <p:spPr>
          <a:xfrm>
            <a:off x="5192747" y="218733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Oval 17"/>
          <p:cNvSpPr/>
          <p:nvPr/>
        </p:nvSpPr>
        <p:spPr>
          <a:xfrm>
            <a:off x="6455266" y="216886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Oval 34"/>
          <p:cNvSpPr/>
          <p:nvPr/>
        </p:nvSpPr>
        <p:spPr>
          <a:xfrm>
            <a:off x="1115616" y="30865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Oval 35"/>
          <p:cNvSpPr/>
          <p:nvPr/>
        </p:nvSpPr>
        <p:spPr>
          <a:xfrm>
            <a:off x="1651323" y="3788311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Oval 36"/>
          <p:cNvSpPr/>
          <p:nvPr/>
        </p:nvSpPr>
        <p:spPr>
          <a:xfrm>
            <a:off x="2685023" y="3098014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Oval 37"/>
          <p:cNvSpPr/>
          <p:nvPr/>
        </p:nvSpPr>
        <p:spPr>
          <a:xfrm>
            <a:off x="3785355" y="3104056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Oval 38"/>
          <p:cNvSpPr/>
          <p:nvPr/>
        </p:nvSpPr>
        <p:spPr>
          <a:xfrm>
            <a:off x="4254601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Oval 39"/>
          <p:cNvSpPr/>
          <p:nvPr/>
        </p:nvSpPr>
        <p:spPr>
          <a:xfrm>
            <a:off x="5247974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Oval 40"/>
          <p:cNvSpPr/>
          <p:nvPr/>
        </p:nvSpPr>
        <p:spPr>
          <a:xfrm>
            <a:off x="6866915" y="3717032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Oval 41"/>
          <p:cNvSpPr/>
          <p:nvPr/>
        </p:nvSpPr>
        <p:spPr>
          <a:xfrm>
            <a:off x="6455266" y="308650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Straight Arrow Connector 43"/>
          <p:cNvCxnSpPr>
            <a:stCxn id="11" idx="4"/>
            <a:endCxn id="35" idx="0"/>
          </p:cNvCxnSpPr>
          <p:nvPr/>
        </p:nvCxnSpPr>
        <p:spPr>
          <a:xfrm>
            <a:off x="1295636" y="2528900"/>
            <a:ext cx="0" cy="55760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5"/>
            <a:endCxn id="36" idx="1"/>
          </p:cNvCxnSpPr>
          <p:nvPr/>
        </p:nvCxnSpPr>
        <p:spPr>
          <a:xfrm>
            <a:off x="1422929" y="3393821"/>
            <a:ext cx="281121" cy="447217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5"/>
            <a:endCxn id="37" idx="1"/>
          </p:cNvCxnSpPr>
          <p:nvPr/>
        </p:nvCxnSpPr>
        <p:spPr>
          <a:xfrm>
            <a:off x="2378598" y="2476173"/>
            <a:ext cx="359152" cy="67456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4"/>
            <a:endCxn id="35" idx="7"/>
          </p:cNvCxnSpPr>
          <p:nvPr/>
        </p:nvCxnSpPr>
        <p:spPr>
          <a:xfrm flipH="1">
            <a:off x="1422929" y="2528900"/>
            <a:ext cx="361741" cy="61033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3"/>
            <a:endCxn id="37" idx="7"/>
          </p:cNvCxnSpPr>
          <p:nvPr/>
        </p:nvCxnSpPr>
        <p:spPr>
          <a:xfrm flipH="1">
            <a:off x="2992336" y="2493721"/>
            <a:ext cx="845746" cy="65702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5" idx="3"/>
            <a:endCxn id="38" idx="0"/>
          </p:cNvCxnSpPr>
          <p:nvPr/>
        </p:nvCxnSpPr>
        <p:spPr>
          <a:xfrm flipH="1">
            <a:off x="3965375" y="2493721"/>
            <a:ext cx="341953" cy="61033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6" idx="3"/>
            <a:endCxn id="38" idx="7"/>
          </p:cNvCxnSpPr>
          <p:nvPr/>
        </p:nvCxnSpPr>
        <p:spPr>
          <a:xfrm flipH="1">
            <a:off x="4092668" y="2494643"/>
            <a:ext cx="678463" cy="66214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6" idx="4"/>
            <a:endCxn id="39" idx="0"/>
          </p:cNvCxnSpPr>
          <p:nvPr/>
        </p:nvCxnSpPr>
        <p:spPr>
          <a:xfrm flipH="1">
            <a:off x="4434621" y="2547370"/>
            <a:ext cx="463803" cy="116966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6" idx="5"/>
            <a:endCxn id="40" idx="1"/>
          </p:cNvCxnSpPr>
          <p:nvPr/>
        </p:nvCxnSpPr>
        <p:spPr>
          <a:xfrm>
            <a:off x="5025717" y="2494643"/>
            <a:ext cx="274984" cy="127511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7" idx="4"/>
            <a:endCxn id="40" idx="0"/>
          </p:cNvCxnSpPr>
          <p:nvPr/>
        </p:nvCxnSpPr>
        <p:spPr>
          <a:xfrm>
            <a:off x="5372767" y="2547370"/>
            <a:ext cx="55227" cy="116966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8" idx="4"/>
            <a:endCxn id="42" idx="0"/>
          </p:cNvCxnSpPr>
          <p:nvPr/>
        </p:nvCxnSpPr>
        <p:spPr>
          <a:xfrm>
            <a:off x="6635286" y="2528900"/>
            <a:ext cx="0" cy="55760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" idx="5"/>
            <a:endCxn id="41" idx="0"/>
          </p:cNvCxnSpPr>
          <p:nvPr/>
        </p:nvCxnSpPr>
        <p:spPr>
          <a:xfrm>
            <a:off x="6762579" y="2476173"/>
            <a:ext cx="284356" cy="124085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2" idx="4"/>
            <a:endCxn id="41" idx="1"/>
          </p:cNvCxnSpPr>
          <p:nvPr/>
        </p:nvCxnSpPr>
        <p:spPr>
          <a:xfrm>
            <a:off x="6635286" y="3446548"/>
            <a:ext cx="284356" cy="32321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0" idx="2"/>
            <a:endCxn id="39" idx="6"/>
          </p:cNvCxnSpPr>
          <p:nvPr/>
        </p:nvCxnSpPr>
        <p:spPr>
          <a:xfrm flipH="1">
            <a:off x="4614641" y="3897052"/>
            <a:ext cx="633333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8" idx="2"/>
            <a:endCxn id="37" idx="6"/>
          </p:cNvCxnSpPr>
          <p:nvPr/>
        </p:nvCxnSpPr>
        <p:spPr>
          <a:xfrm flipH="1" flipV="1">
            <a:off x="3045063" y="3278034"/>
            <a:ext cx="740292" cy="604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0" idx="6"/>
            <a:endCxn id="42" idx="2"/>
          </p:cNvCxnSpPr>
          <p:nvPr/>
        </p:nvCxnSpPr>
        <p:spPr>
          <a:xfrm flipV="1">
            <a:off x="5608014" y="3266528"/>
            <a:ext cx="847252" cy="63052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11560" y="4977330"/>
            <a:ext cx="8136904" cy="13098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Native Heap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Oval 57"/>
          <p:cNvSpPr/>
          <p:nvPr/>
        </p:nvSpPr>
        <p:spPr>
          <a:xfrm>
            <a:off x="1649428" y="4362821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Oval 59"/>
          <p:cNvSpPr/>
          <p:nvPr/>
        </p:nvSpPr>
        <p:spPr>
          <a:xfrm>
            <a:off x="4717883" y="428383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Oval 68"/>
          <p:cNvSpPr/>
          <p:nvPr/>
        </p:nvSpPr>
        <p:spPr>
          <a:xfrm>
            <a:off x="2626532" y="5169587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Oval 69"/>
          <p:cNvSpPr/>
          <p:nvPr/>
        </p:nvSpPr>
        <p:spPr>
          <a:xfrm>
            <a:off x="1811284" y="5716300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Oval 71"/>
          <p:cNvSpPr/>
          <p:nvPr/>
        </p:nvSpPr>
        <p:spPr>
          <a:xfrm>
            <a:off x="6219296" y="5303375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Oval 72"/>
          <p:cNvSpPr/>
          <p:nvPr/>
        </p:nvSpPr>
        <p:spPr>
          <a:xfrm>
            <a:off x="4074581" y="5127687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Oval 74"/>
          <p:cNvSpPr/>
          <p:nvPr/>
        </p:nvSpPr>
        <p:spPr>
          <a:xfrm>
            <a:off x="937747" y="5148568"/>
            <a:ext cx="360040" cy="360040"/>
          </a:xfrm>
          <a:prstGeom prst="ellipse">
            <a:avLst/>
          </a:prstGeom>
          <a:solidFill>
            <a:srgbClr val="F8E992"/>
          </a:solidFill>
          <a:ln w="9525">
            <a:solidFill>
              <a:srgbClr val="E0A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Straight Arrow Connector 78"/>
          <p:cNvCxnSpPr>
            <a:stCxn id="36" idx="4"/>
            <a:endCxn id="58" idx="0"/>
          </p:cNvCxnSpPr>
          <p:nvPr/>
        </p:nvCxnSpPr>
        <p:spPr>
          <a:xfrm flipH="1">
            <a:off x="1829448" y="4148351"/>
            <a:ext cx="1895" cy="21447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0" idx="4"/>
            <a:endCxn id="60" idx="6"/>
          </p:cNvCxnSpPr>
          <p:nvPr/>
        </p:nvCxnSpPr>
        <p:spPr>
          <a:xfrm flipH="1">
            <a:off x="5077923" y="4077072"/>
            <a:ext cx="350071" cy="38678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0" idx="2"/>
            <a:endCxn id="39" idx="4"/>
          </p:cNvCxnSpPr>
          <p:nvPr/>
        </p:nvCxnSpPr>
        <p:spPr>
          <a:xfrm flipH="1" flipV="1">
            <a:off x="4434621" y="4077072"/>
            <a:ext cx="283262" cy="38678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60" idx="3"/>
            <a:endCxn id="73" idx="7"/>
          </p:cNvCxnSpPr>
          <p:nvPr/>
        </p:nvCxnSpPr>
        <p:spPr>
          <a:xfrm flipH="1">
            <a:off x="4381894" y="4591151"/>
            <a:ext cx="388716" cy="589263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3" idx="6"/>
            <a:endCxn id="72" idx="2"/>
          </p:cNvCxnSpPr>
          <p:nvPr/>
        </p:nvCxnSpPr>
        <p:spPr>
          <a:xfrm>
            <a:off x="4434621" y="5307707"/>
            <a:ext cx="1784675" cy="17568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3" idx="2"/>
            <a:endCxn id="69" idx="6"/>
          </p:cNvCxnSpPr>
          <p:nvPr/>
        </p:nvCxnSpPr>
        <p:spPr>
          <a:xfrm flipH="1">
            <a:off x="2986572" y="5307707"/>
            <a:ext cx="1088009" cy="4190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8" idx="3"/>
            <a:endCxn id="75" idx="7"/>
          </p:cNvCxnSpPr>
          <p:nvPr/>
        </p:nvCxnSpPr>
        <p:spPr>
          <a:xfrm flipH="1">
            <a:off x="1245060" y="4670134"/>
            <a:ext cx="457095" cy="53116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58" idx="4"/>
            <a:endCxn id="70" idx="0"/>
          </p:cNvCxnSpPr>
          <p:nvPr/>
        </p:nvCxnSpPr>
        <p:spPr>
          <a:xfrm>
            <a:off x="1829448" y="4722861"/>
            <a:ext cx="161856" cy="993439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5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829</Words>
  <Application>Microsoft Office PowerPoint</Application>
  <PresentationFormat>On-screen Show (4:3)</PresentationFormat>
  <Paragraphs>290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Helvetica</vt:lpstr>
      <vt:lpstr>Trebuchet MS</vt:lpstr>
      <vt:lpstr>Тема Office</vt:lpstr>
      <vt:lpstr>Garbage Collection and Memory Leak Avoidance in .NET</vt:lpstr>
      <vt:lpstr>Agenda</vt:lpstr>
      <vt:lpstr>Tracing GC algorithm</vt:lpstr>
      <vt:lpstr>Tracing GC algorithm</vt:lpstr>
      <vt:lpstr>Tracing GC algorithm</vt:lpstr>
      <vt:lpstr>Tracing GC algorithm</vt:lpstr>
      <vt:lpstr>Tracing GC algorithm</vt:lpstr>
      <vt:lpstr>Tracing GC algorithm</vt:lpstr>
      <vt:lpstr>Tracing GC algorithm</vt:lpstr>
      <vt:lpstr>Generations</vt:lpstr>
      <vt:lpstr>Generations</vt:lpstr>
      <vt:lpstr>Generations</vt:lpstr>
      <vt:lpstr>Finalization</vt:lpstr>
      <vt:lpstr>Finalization</vt:lpstr>
      <vt:lpstr>Finalization</vt:lpstr>
      <vt:lpstr>Finalization</vt:lpstr>
      <vt:lpstr>Finalization</vt:lpstr>
      <vt:lpstr>Finalization</vt:lpstr>
      <vt:lpstr>Finalization</vt:lpstr>
      <vt:lpstr>Problems in highly available systems</vt:lpstr>
      <vt:lpstr>Performance decrease</vt:lpstr>
      <vt:lpstr>Performance decrease</vt:lpstr>
      <vt:lpstr>Performance decrease</vt:lpstr>
      <vt:lpstr>Memory Leak Types</vt:lpstr>
      <vt:lpstr>Memory Leak in Managed Heap</vt:lpstr>
      <vt:lpstr>Memory Leak in Unmanaged Heap</vt:lpstr>
      <vt:lpstr>Profiling Tools</vt:lpstr>
      <vt:lpstr>Profiling Tool: MemProfiler</vt:lpstr>
      <vt:lpstr>Profiling Tool: dotTrace Memory</vt:lpstr>
      <vt:lpstr>Profiling Tool: MemProfiler</vt:lpstr>
      <vt:lpstr>Profiling Tool: MemProfiler</vt:lpstr>
      <vt:lpstr>PowerPoint Presentation</vt:lpstr>
    </vt:vector>
  </TitlesOfParts>
  <Company>DG Win&amp;Soft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Yuriy Shapovalov</cp:lastModifiedBy>
  <cp:revision>91</cp:revision>
  <dcterms:created xsi:type="dcterms:W3CDTF">2013-08-21T11:43:56Z</dcterms:created>
  <dcterms:modified xsi:type="dcterms:W3CDTF">2014-01-26T22:02:38Z</dcterms:modified>
</cp:coreProperties>
</file>